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10/25/20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10/25/20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10/25/20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10/25/20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10/25/20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10/25/20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10/25/20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10/25/20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nort.org/faq"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nort.org/product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ireshark/wiresha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wireshark.org/2018/07/wireshark-is-now-twenty/" TargetMode="External"/><Relationship Id="rId2" Type="http://schemas.openxmlformats.org/officeDocument/2006/relationships/hyperlink" Target="https://www.wireshark.org/docs/wsug_html_chunked/ChIntroHistory.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ireshark.org/tools/oui-lookup.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nortadmin/snort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0DE3-1EFC-9F4D-9B14-92ED3A9B3A76}"/>
              </a:ext>
            </a:extLst>
          </p:cNvPr>
          <p:cNvSpPr>
            <a:spLocks noGrp="1"/>
          </p:cNvSpPr>
          <p:nvPr>
            <p:ph type="ctrTitle"/>
          </p:nvPr>
        </p:nvSpPr>
        <p:spPr/>
        <p:txBody>
          <a:bodyPr/>
          <a:lstStyle/>
          <a:p>
            <a:r>
              <a:rPr lang="en-US" dirty="0" err="1"/>
              <a:t>WireShark</a:t>
            </a:r>
            <a:r>
              <a:rPr lang="en-US" dirty="0"/>
              <a:t> &amp; SNORT</a:t>
            </a:r>
          </a:p>
        </p:txBody>
      </p:sp>
      <p:sp>
        <p:nvSpPr>
          <p:cNvPr id="3" name="Subtitle 2">
            <a:extLst>
              <a:ext uri="{FF2B5EF4-FFF2-40B4-BE49-F238E27FC236}">
                <a16:creationId xmlns:a16="http://schemas.microsoft.com/office/drawing/2014/main" id="{67620236-CEC7-9745-88CD-A649C8E10CC6}"/>
              </a:ext>
            </a:extLst>
          </p:cNvPr>
          <p:cNvSpPr>
            <a:spLocks noGrp="1"/>
          </p:cNvSpPr>
          <p:nvPr>
            <p:ph type="subTitle" idx="1"/>
          </p:nvPr>
        </p:nvSpPr>
        <p:spPr/>
        <p:txBody>
          <a:bodyPr/>
          <a:lstStyle/>
          <a:p>
            <a:r>
              <a:rPr lang="en-US" dirty="0"/>
              <a:t>Chad </a:t>
            </a:r>
            <a:r>
              <a:rPr lang="en-US" dirty="0" err="1"/>
              <a:t>Ballay</a:t>
            </a:r>
            <a:endParaRPr lang="en-US" dirty="0"/>
          </a:p>
          <a:p>
            <a:r>
              <a:rPr lang="en-US" dirty="0"/>
              <a:t>CYBR420-342N</a:t>
            </a:r>
          </a:p>
          <a:p>
            <a:r>
              <a:rPr lang="en-US" dirty="0"/>
              <a:t>Week7</a:t>
            </a:r>
          </a:p>
        </p:txBody>
      </p:sp>
    </p:spTree>
    <p:extLst>
      <p:ext uri="{BB962C8B-B14F-4D97-AF65-F5344CB8AC3E}">
        <p14:creationId xmlns:p14="http://schemas.microsoft.com/office/powerpoint/2010/main" val="138522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454F-3CF8-1D49-824C-80AB1ECE6FDC}"/>
              </a:ext>
            </a:extLst>
          </p:cNvPr>
          <p:cNvSpPr>
            <a:spLocks noGrp="1"/>
          </p:cNvSpPr>
          <p:nvPr>
            <p:ph type="title"/>
          </p:nvPr>
        </p:nvSpPr>
        <p:spPr/>
        <p:txBody>
          <a:bodyPr/>
          <a:lstStyle/>
          <a:p>
            <a:r>
              <a:rPr lang="en-US" dirty="0"/>
              <a:t>What Does It Do?</a:t>
            </a:r>
          </a:p>
        </p:txBody>
      </p:sp>
      <p:sp>
        <p:nvSpPr>
          <p:cNvPr id="3" name="Content Placeholder 2">
            <a:extLst>
              <a:ext uri="{FF2B5EF4-FFF2-40B4-BE49-F238E27FC236}">
                <a16:creationId xmlns:a16="http://schemas.microsoft.com/office/drawing/2014/main" id="{2C19D4E2-4574-8C4F-9AC1-27699CC7779A}"/>
              </a:ext>
            </a:extLst>
          </p:cNvPr>
          <p:cNvSpPr>
            <a:spLocks noGrp="1"/>
          </p:cNvSpPr>
          <p:nvPr>
            <p:ph idx="1"/>
          </p:nvPr>
        </p:nvSpPr>
        <p:spPr/>
        <p:txBody>
          <a:bodyPr/>
          <a:lstStyle/>
          <a:p>
            <a:pPr marL="0" indent="0">
              <a:buNone/>
            </a:pPr>
            <a:r>
              <a:rPr lang="en-US" dirty="0"/>
              <a:t>Snort is an open source network intrusion prevention system, capable of performing real-time traffic analysis and packet logging on IP networks. It can perform protocol analysis, content searching/matching, and can be used to detect a variety of attacks and probes, such as buffer overflows, stealth port scans, CGI attacks, SMB probes, OS fingerprinting attempts, and much more.</a:t>
            </a:r>
          </a:p>
          <a:p>
            <a:pPr marL="0" indent="0">
              <a:buNone/>
            </a:pPr>
            <a:r>
              <a:rPr lang="en-US" dirty="0">
                <a:hlinkClick r:id="rId2"/>
              </a:rPr>
              <a:t>https://www.snort.org/faq</a:t>
            </a:r>
            <a:endParaRPr lang="en-US" dirty="0"/>
          </a:p>
        </p:txBody>
      </p:sp>
    </p:spTree>
    <p:extLst>
      <p:ext uri="{BB962C8B-B14F-4D97-AF65-F5344CB8AC3E}">
        <p14:creationId xmlns:p14="http://schemas.microsoft.com/office/powerpoint/2010/main" val="239272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6E94-8BFD-8A49-AB5A-0CBDBDE58FDC}"/>
              </a:ext>
            </a:extLst>
          </p:cNvPr>
          <p:cNvSpPr>
            <a:spLocks noGrp="1"/>
          </p:cNvSpPr>
          <p:nvPr>
            <p:ph type="title" idx="4294967295"/>
          </p:nvPr>
        </p:nvSpPr>
        <p:spPr>
          <a:xfrm>
            <a:off x="0" y="2349500"/>
            <a:ext cx="3498850" cy="2457450"/>
          </a:xfrm>
        </p:spPr>
        <p:txBody>
          <a:bodyPr/>
          <a:lstStyle/>
          <a:p>
            <a:r>
              <a:rPr lang="en-US" dirty="0"/>
              <a:t> </a:t>
            </a:r>
          </a:p>
        </p:txBody>
      </p:sp>
      <p:sp>
        <p:nvSpPr>
          <p:cNvPr id="7" name="TextBox 6">
            <a:extLst>
              <a:ext uri="{FF2B5EF4-FFF2-40B4-BE49-F238E27FC236}">
                <a16:creationId xmlns:a16="http://schemas.microsoft.com/office/drawing/2014/main" id="{39DF286F-8DD6-474F-94E5-1604ABC68004}"/>
              </a:ext>
            </a:extLst>
          </p:cNvPr>
          <p:cNvSpPr txBox="1"/>
          <p:nvPr/>
        </p:nvSpPr>
        <p:spPr>
          <a:xfrm>
            <a:off x="2451820" y="297933"/>
            <a:ext cx="1374351" cy="369332"/>
          </a:xfrm>
          <a:prstGeom prst="rect">
            <a:avLst/>
          </a:prstGeom>
          <a:noFill/>
        </p:spPr>
        <p:txBody>
          <a:bodyPr wrap="none" rtlCol="0">
            <a:spAutoFit/>
          </a:bodyPr>
          <a:lstStyle/>
          <a:p>
            <a:r>
              <a:rPr lang="en-US" dirty="0"/>
              <a:t>Snort Rules</a:t>
            </a:r>
          </a:p>
        </p:txBody>
      </p:sp>
      <p:sp>
        <p:nvSpPr>
          <p:cNvPr id="9" name="TextBox 8">
            <a:extLst>
              <a:ext uri="{FF2B5EF4-FFF2-40B4-BE49-F238E27FC236}">
                <a16:creationId xmlns:a16="http://schemas.microsoft.com/office/drawing/2014/main" id="{2B716F6A-D8F0-D74E-8B43-77D2751D031D}"/>
              </a:ext>
            </a:extLst>
          </p:cNvPr>
          <p:cNvSpPr txBox="1"/>
          <p:nvPr/>
        </p:nvSpPr>
        <p:spPr>
          <a:xfrm>
            <a:off x="7475838" y="783716"/>
            <a:ext cx="4263081" cy="5078313"/>
          </a:xfrm>
          <a:prstGeom prst="rect">
            <a:avLst/>
          </a:prstGeom>
          <a:noFill/>
        </p:spPr>
        <p:txBody>
          <a:bodyPr wrap="square" rtlCol="0">
            <a:spAutoFit/>
          </a:bodyPr>
          <a:lstStyle/>
          <a:p>
            <a:r>
              <a:rPr lang="en-US" dirty="0"/>
              <a:t>The heart and soul of defining behavior in Snort.</a:t>
            </a:r>
          </a:p>
          <a:p>
            <a:endParaRPr lang="en-US" dirty="0"/>
          </a:p>
          <a:p>
            <a:r>
              <a:rPr lang="en-US" dirty="0"/>
              <a:t>Complex behavior requires complex and nuanced language domain.</a:t>
            </a:r>
          </a:p>
          <a:p>
            <a:endParaRPr lang="en-US" dirty="0"/>
          </a:p>
          <a:p>
            <a:r>
              <a:rPr lang="en-US" dirty="0"/>
              <a:t>This example captures all ICMP pings and logs an alert.</a:t>
            </a:r>
          </a:p>
          <a:p>
            <a:endParaRPr lang="en-US" dirty="0"/>
          </a:p>
          <a:p>
            <a:r>
              <a:rPr lang="en-US" dirty="0"/>
              <a:t>Rule complexity only increase from this point.</a:t>
            </a:r>
          </a:p>
          <a:p>
            <a:endParaRPr lang="en-US" dirty="0"/>
          </a:p>
          <a:p>
            <a:r>
              <a:rPr lang="en-US" dirty="0"/>
              <a:t>You can write your own or there are several businesses that are willing to sell you Snort rules.</a:t>
            </a:r>
          </a:p>
          <a:p>
            <a:endParaRPr lang="en-US" dirty="0"/>
          </a:p>
          <a:p>
            <a:r>
              <a:rPr lang="en-US" dirty="0"/>
              <a:t>Most notably</a:t>
            </a:r>
          </a:p>
          <a:p>
            <a:r>
              <a:rPr lang="en-US" dirty="0">
                <a:hlinkClick r:id="rId2"/>
              </a:rPr>
              <a:t>https://www.snort.org/products</a:t>
            </a:r>
            <a:endParaRPr lang="en-US" dirty="0"/>
          </a:p>
        </p:txBody>
      </p:sp>
      <p:pic>
        <p:nvPicPr>
          <p:cNvPr id="3" name="Picture 2">
            <a:extLst>
              <a:ext uri="{FF2B5EF4-FFF2-40B4-BE49-F238E27FC236}">
                <a16:creationId xmlns:a16="http://schemas.microsoft.com/office/drawing/2014/main" id="{9180F325-22BA-8046-8AA2-EB92474B0ABA}"/>
              </a:ext>
            </a:extLst>
          </p:cNvPr>
          <p:cNvPicPr>
            <a:picLocks noChangeAspect="1"/>
          </p:cNvPicPr>
          <p:nvPr/>
        </p:nvPicPr>
        <p:blipFill>
          <a:blip r:embed="rId3"/>
          <a:stretch>
            <a:fillRect/>
          </a:stretch>
        </p:blipFill>
        <p:spPr>
          <a:xfrm>
            <a:off x="595313" y="1069803"/>
            <a:ext cx="6461716" cy="5120932"/>
          </a:xfrm>
          <a:prstGeom prst="rect">
            <a:avLst/>
          </a:prstGeom>
        </p:spPr>
      </p:pic>
    </p:spTree>
    <p:extLst>
      <p:ext uri="{BB962C8B-B14F-4D97-AF65-F5344CB8AC3E}">
        <p14:creationId xmlns:p14="http://schemas.microsoft.com/office/powerpoint/2010/main" val="61673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C188F-D655-4444-92A4-9CCD349244D5}"/>
              </a:ext>
            </a:extLst>
          </p:cNvPr>
          <p:cNvSpPr>
            <a:spLocks noGrp="1"/>
          </p:cNvSpPr>
          <p:nvPr>
            <p:ph idx="1"/>
          </p:nvPr>
        </p:nvSpPr>
        <p:spPr/>
        <p:txBody>
          <a:bodyPr/>
          <a:lstStyle/>
          <a:p>
            <a:r>
              <a:rPr lang="en-US" dirty="0"/>
              <a:t>Initial Release: 1998</a:t>
            </a:r>
          </a:p>
          <a:p>
            <a:r>
              <a:rPr lang="en-US" dirty="0"/>
              <a:t>Current Version: 3.2.7 (Sept 23, 2020)</a:t>
            </a:r>
          </a:p>
          <a:p>
            <a:r>
              <a:rPr lang="en-US" dirty="0"/>
              <a:t>License: GPLv2</a:t>
            </a:r>
          </a:p>
          <a:p>
            <a:r>
              <a:rPr lang="en-US" dirty="0"/>
              <a:t>Repository: </a:t>
            </a:r>
            <a:r>
              <a:rPr lang="en-US" dirty="0">
                <a:hlinkClick r:id="rId2"/>
              </a:rPr>
              <a:t>https://github.com/wireshark/wireshark</a:t>
            </a:r>
            <a:endParaRPr lang="en-US" dirty="0"/>
          </a:p>
          <a:p>
            <a:pPr marL="0" indent="0">
              <a:buNone/>
            </a:pPr>
            <a:endParaRPr lang="en-US" dirty="0"/>
          </a:p>
        </p:txBody>
      </p:sp>
      <p:sp>
        <p:nvSpPr>
          <p:cNvPr id="4" name="TextBox 3">
            <a:extLst>
              <a:ext uri="{FF2B5EF4-FFF2-40B4-BE49-F238E27FC236}">
                <a16:creationId xmlns:a16="http://schemas.microsoft.com/office/drawing/2014/main" id="{5130C8B9-B201-EA45-AA7E-FEECA77F0345}"/>
              </a:ext>
            </a:extLst>
          </p:cNvPr>
          <p:cNvSpPr txBox="1"/>
          <p:nvPr/>
        </p:nvSpPr>
        <p:spPr>
          <a:xfrm>
            <a:off x="926363" y="1769166"/>
            <a:ext cx="3423514" cy="369332"/>
          </a:xfrm>
          <a:prstGeom prst="rect">
            <a:avLst/>
          </a:prstGeom>
          <a:noFill/>
        </p:spPr>
        <p:txBody>
          <a:bodyPr wrap="square" rtlCol="0">
            <a:spAutoFit/>
          </a:bodyPr>
          <a:lstStyle/>
          <a:p>
            <a:r>
              <a:rPr lang="en-US" dirty="0"/>
              <a:t>https://</a:t>
            </a:r>
            <a:r>
              <a:rPr lang="en-US" dirty="0" err="1"/>
              <a:t>www.wireshark.org</a:t>
            </a:r>
            <a:r>
              <a:rPr lang="en-US" dirty="0"/>
              <a:t>/</a:t>
            </a:r>
          </a:p>
        </p:txBody>
      </p:sp>
      <p:pic>
        <p:nvPicPr>
          <p:cNvPr id="6" name="Picture 5">
            <a:extLst>
              <a:ext uri="{FF2B5EF4-FFF2-40B4-BE49-F238E27FC236}">
                <a16:creationId xmlns:a16="http://schemas.microsoft.com/office/drawing/2014/main" id="{4F8F232E-EA62-A041-B1ED-9247E7BBDEA7}"/>
              </a:ext>
            </a:extLst>
          </p:cNvPr>
          <p:cNvPicPr>
            <a:picLocks noChangeAspect="1"/>
          </p:cNvPicPr>
          <p:nvPr/>
        </p:nvPicPr>
        <p:blipFill>
          <a:blip r:embed="rId3"/>
          <a:stretch>
            <a:fillRect/>
          </a:stretch>
        </p:blipFill>
        <p:spPr>
          <a:xfrm>
            <a:off x="926364" y="2332424"/>
            <a:ext cx="3429570" cy="2474354"/>
          </a:xfrm>
          <a:prstGeom prst="rect">
            <a:avLst/>
          </a:prstGeom>
        </p:spPr>
      </p:pic>
    </p:spTree>
    <p:extLst>
      <p:ext uri="{BB962C8B-B14F-4D97-AF65-F5344CB8AC3E}">
        <p14:creationId xmlns:p14="http://schemas.microsoft.com/office/powerpoint/2010/main" val="387048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8B95-875B-C54C-B147-A12E3C43189C}"/>
              </a:ext>
            </a:extLst>
          </p:cNvPr>
          <p:cNvSpPr>
            <a:spLocks noGrp="1"/>
          </p:cNvSpPr>
          <p:nvPr>
            <p:ph type="title"/>
          </p:nvPr>
        </p:nvSpPr>
        <p:spPr/>
        <p:txBody>
          <a:bodyPr/>
          <a:lstStyle/>
          <a:p>
            <a:r>
              <a:rPr lang="en-US" dirty="0"/>
              <a:t>Origin and Governance</a:t>
            </a:r>
          </a:p>
        </p:txBody>
      </p:sp>
      <p:sp>
        <p:nvSpPr>
          <p:cNvPr id="4" name="Content Placeholder 3">
            <a:extLst>
              <a:ext uri="{FF2B5EF4-FFF2-40B4-BE49-F238E27FC236}">
                <a16:creationId xmlns:a16="http://schemas.microsoft.com/office/drawing/2014/main" id="{E1026E0B-A8F6-3942-8CD6-3089FEBA4E6F}"/>
              </a:ext>
            </a:extLst>
          </p:cNvPr>
          <p:cNvSpPr txBox="1">
            <a:spLocks noGrp="1"/>
          </p:cNvSpPr>
          <p:nvPr>
            <p:ph idx="1"/>
          </p:nvPr>
        </p:nvSpPr>
        <p:spPr>
          <a:xfrm>
            <a:off x="4850296" y="1262385"/>
            <a:ext cx="6738729" cy="4330224"/>
          </a:xfrm>
          <a:prstGeom prst="rect">
            <a:avLst/>
          </a:prstGeom>
          <a:noFill/>
        </p:spPr>
        <p:txBody>
          <a:bodyPr wrap="square" rtlCol="0">
            <a:spAutoFit/>
          </a:bodyPr>
          <a:lstStyle/>
          <a:p>
            <a:pPr marL="0" indent="0">
              <a:buNone/>
            </a:pPr>
            <a:r>
              <a:rPr lang="en-US" sz="1400" dirty="0"/>
              <a:t>Gerald Combs faced a problem at his job as a network engineer.  He needed to troubleshoot networking problems and wanted to learn more about networking in general.  Compounding this was that the existing tools were either expensive or didn’t run on his available hardware.</a:t>
            </a:r>
          </a:p>
          <a:p>
            <a:pPr marL="0" indent="0">
              <a:buNone/>
            </a:pPr>
            <a:r>
              <a:rPr lang="en-US" sz="1400" dirty="0"/>
              <a:t>Originally released under the product name Ethereal, when Combs changed jobs the project underwent a rename to </a:t>
            </a:r>
            <a:r>
              <a:rPr lang="en-US" sz="1400" dirty="0" err="1"/>
              <a:t>WireShark</a:t>
            </a:r>
            <a:r>
              <a:rPr lang="en-US" sz="1400" dirty="0"/>
              <a:t>.  (In case you see references.)   Gerald Combs is still actively involved in the day to day operations of the Wireshark governance but this name change precipitated a much more resilient governing structure.  The long term viability seems assured.</a:t>
            </a:r>
          </a:p>
          <a:p>
            <a:pPr marL="0" indent="0">
              <a:buNone/>
            </a:pPr>
            <a:endParaRPr lang="en-US" sz="1400" dirty="0"/>
          </a:p>
          <a:p>
            <a:pPr marL="0" indent="0">
              <a:buNone/>
            </a:pPr>
            <a:r>
              <a:rPr lang="en-US" sz="1400" dirty="0"/>
              <a:t>More details can be read here about the history and current organizational structure:</a:t>
            </a:r>
          </a:p>
          <a:p>
            <a:pPr marL="0" indent="0">
              <a:buNone/>
            </a:pPr>
            <a:r>
              <a:rPr lang="en-US" sz="1400" dirty="0">
                <a:hlinkClick r:id="rId2"/>
              </a:rPr>
              <a:t>https://www.wireshark.org/docs/wsug_html_chunked/ChIntroHistory.html</a:t>
            </a:r>
            <a:endParaRPr lang="en-US" sz="1400" dirty="0"/>
          </a:p>
          <a:p>
            <a:pPr marL="0" indent="0">
              <a:buNone/>
            </a:pPr>
            <a:r>
              <a:rPr lang="en-US" sz="1400" dirty="0">
                <a:hlinkClick r:id="rId3"/>
              </a:rPr>
              <a:t>https://blog.wireshark.org/2018/07/wireshark-is-now-twenty/</a:t>
            </a:r>
            <a:endParaRPr lang="en-US" sz="1400" dirty="0"/>
          </a:p>
        </p:txBody>
      </p:sp>
    </p:spTree>
    <p:extLst>
      <p:ext uri="{BB962C8B-B14F-4D97-AF65-F5344CB8AC3E}">
        <p14:creationId xmlns:p14="http://schemas.microsoft.com/office/powerpoint/2010/main" val="364933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454F-3CF8-1D49-824C-80AB1ECE6FDC}"/>
              </a:ext>
            </a:extLst>
          </p:cNvPr>
          <p:cNvSpPr>
            <a:spLocks noGrp="1"/>
          </p:cNvSpPr>
          <p:nvPr>
            <p:ph type="title"/>
          </p:nvPr>
        </p:nvSpPr>
        <p:spPr/>
        <p:txBody>
          <a:bodyPr/>
          <a:lstStyle/>
          <a:p>
            <a:r>
              <a:rPr lang="en-US" dirty="0"/>
              <a:t>What Does It Do?</a:t>
            </a:r>
          </a:p>
        </p:txBody>
      </p:sp>
      <p:sp>
        <p:nvSpPr>
          <p:cNvPr id="3" name="Content Placeholder 2">
            <a:extLst>
              <a:ext uri="{FF2B5EF4-FFF2-40B4-BE49-F238E27FC236}">
                <a16:creationId xmlns:a16="http://schemas.microsoft.com/office/drawing/2014/main" id="{2C19D4E2-4574-8C4F-9AC1-27699CC7779A}"/>
              </a:ext>
            </a:extLst>
          </p:cNvPr>
          <p:cNvSpPr>
            <a:spLocks noGrp="1"/>
          </p:cNvSpPr>
          <p:nvPr>
            <p:ph idx="1"/>
          </p:nvPr>
        </p:nvSpPr>
        <p:spPr/>
        <p:txBody>
          <a:bodyPr/>
          <a:lstStyle/>
          <a:p>
            <a:pPr marL="0" indent="0">
              <a:buNone/>
            </a:pPr>
            <a:r>
              <a:rPr lang="en-US" dirty="0"/>
              <a:t>Wireshark is a network packet analyzer.  </a:t>
            </a:r>
          </a:p>
          <a:p>
            <a:pPr marL="0" indent="0">
              <a:buNone/>
            </a:pPr>
            <a:r>
              <a:rPr lang="en-US" dirty="0"/>
              <a:t>Core Features:</a:t>
            </a:r>
          </a:p>
          <a:p>
            <a:r>
              <a:rPr lang="en-US" dirty="0"/>
              <a:t>Capture packets across a live network </a:t>
            </a:r>
            <a:r>
              <a:rPr lang="en-US" dirty="0" err="1"/>
              <a:t>interaface</a:t>
            </a:r>
            <a:endParaRPr lang="en-US" dirty="0"/>
          </a:p>
          <a:p>
            <a:r>
              <a:rPr lang="en-US" dirty="0"/>
              <a:t>Import packet captures from existing tool exports</a:t>
            </a:r>
          </a:p>
          <a:p>
            <a:r>
              <a:rPr lang="en-US" dirty="0"/>
              <a:t>Display packet details in a user friendly GUI</a:t>
            </a:r>
          </a:p>
          <a:p>
            <a:r>
              <a:rPr lang="en-US" dirty="0"/>
              <a:t>Multiple filtering criteria to aid research</a:t>
            </a:r>
          </a:p>
          <a:p>
            <a:r>
              <a:rPr lang="en-US" dirty="0"/>
              <a:t>Export some or all of the packets captured</a:t>
            </a:r>
          </a:p>
          <a:p>
            <a:r>
              <a:rPr lang="en-US" dirty="0"/>
              <a:t>Additional analysis tools as well as a </a:t>
            </a:r>
            <a:r>
              <a:rPr lang="en-US" dirty="0" err="1"/>
              <a:t>plugable</a:t>
            </a:r>
            <a:r>
              <a:rPr lang="en-US" dirty="0"/>
              <a:t> architecture for </a:t>
            </a:r>
            <a:r>
              <a:rPr lang="en-US" dirty="0" err="1"/>
              <a:t>thirdparty</a:t>
            </a:r>
            <a:r>
              <a:rPr lang="en-US" dirty="0"/>
              <a:t> tools.</a:t>
            </a:r>
          </a:p>
        </p:txBody>
      </p:sp>
    </p:spTree>
    <p:extLst>
      <p:ext uri="{BB962C8B-B14F-4D97-AF65-F5344CB8AC3E}">
        <p14:creationId xmlns:p14="http://schemas.microsoft.com/office/powerpoint/2010/main" val="99099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6E94-8BFD-8A49-AB5A-0CBDBDE58FDC}"/>
              </a:ext>
            </a:extLst>
          </p:cNvPr>
          <p:cNvSpPr>
            <a:spLocks noGrp="1"/>
          </p:cNvSpPr>
          <p:nvPr>
            <p:ph type="title" idx="4294967295"/>
          </p:nvPr>
        </p:nvSpPr>
        <p:spPr>
          <a:xfrm>
            <a:off x="0" y="2349500"/>
            <a:ext cx="3498850" cy="2457450"/>
          </a:xfrm>
        </p:spPr>
        <p:txBody>
          <a:bodyPr/>
          <a:lstStyle/>
          <a:p>
            <a:r>
              <a:rPr lang="en-US" dirty="0"/>
              <a:t> </a:t>
            </a:r>
          </a:p>
        </p:txBody>
      </p:sp>
      <p:pic>
        <p:nvPicPr>
          <p:cNvPr id="6" name="Picture 5">
            <a:extLst>
              <a:ext uri="{FF2B5EF4-FFF2-40B4-BE49-F238E27FC236}">
                <a16:creationId xmlns:a16="http://schemas.microsoft.com/office/drawing/2014/main" id="{27762ACA-8301-964C-AF74-15FB7CF55947}"/>
              </a:ext>
            </a:extLst>
          </p:cNvPr>
          <p:cNvPicPr>
            <a:picLocks noChangeAspect="1"/>
          </p:cNvPicPr>
          <p:nvPr/>
        </p:nvPicPr>
        <p:blipFill>
          <a:blip r:embed="rId2"/>
          <a:stretch>
            <a:fillRect/>
          </a:stretch>
        </p:blipFill>
        <p:spPr>
          <a:xfrm>
            <a:off x="340439" y="1080404"/>
            <a:ext cx="6071184" cy="3726546"/>
          </a:xfrm>
          <a:prstGeom prst="rect">
            <a:avLst/>
          </a:prstGeom>
        </p:spPr>
      </p:pic>
      <p:sp>
        <p:nvSpPr>
          <p:cNvPr id="7" name="TextBox 6">
            <a:extLst>
              <a:ext uri="{FF2B5EF4-FFF2-40B4-BE49-F238E27FC236}">
                <a16:creationId xmlns:a16="http://schemas.microsoft.com/office/drawing/2014/main" id="{39DF286F-8DD6-474F-94E5-1604ABC68004}"/>
              </a:ext>
            </a:extLst>
          </p:cNvPr>
          <p:cNvSpPr txBox="1"/>
          <p:nvPr/>
        </p:nvSpPr>
        <p:spPr>
          <a:xfrm>
            <a:off x="1544372" y="414384"/>
            <a:ext cx="3908955" cy="369332"/>
          </a:xfrm>
          <a:prstGeom prst="rect">
            <a:avLst/>
          </a:prstGeom>
          <a:noFill/>
        </p:spPr>
        <p:txBody>
          <a:bodyPr wrap="none" rtlCol="0">
            <a:spAutoFit/>
          </a:bodyPr>
          <a:lstStyle/>
          <a:p>
            <a:r>
              <a:rPr lang="en-US" dirty="0"/>
              <a:t>Simple example using ARP packets</a:t>
            </a:r>
          </a:p>
        </p:txBody>
      </p:sp>
      <p:sp>
        <p:nvSpPr>
          <p:cNvPr id="9" name="TextBox 8">
            <a:extLst>
              <a:ext uri="{FF2B5EF4-FFF2-40B4-BE49-F238E27FC236}">
                <a16:creationId xmlns:a16="http://schemas.microsoft.com/office/drawing/2014/main" id="{2B716F6A-D8F0-D74E-8B43-77D2751D031D}"/>
              </a:ext>
            </a:extLst>
          </p:cNvPr>
          <p:cNvSpPr txBox="1"/>
          <p:nvPr/>
        </p:nvSpPr>
        <p:spPr>
          <a:xfrm>
            <a:off x="7475838" y="783716"/>
            <a:ext cx="4263081" cy="4524315"/>
          </a:xfrm>
          <a:prstGeom prst="rect">
            <a:avLst/>
          </a:prstGeom>
          <a:noFill/>
        </p:spPr>
        <p:txBody>
          <a:bodyPr wrap="square" rtlCol="0">
            <a:spAutoFit/>
          </a:bodyPr>
          <a:lstStyle/>
          <a:p>
            <a:r>
              <a:rPr lang="en-US" dirty="0"/>
              <a:t>Listening in on Wi-Fi en0 interface</a:t>
            </a:r>
          </a:p>
          <a:p>
            <a:endParaRPr lang="en-US" dirty="0"/>
          </a:p>
          <a:p>
            <a:r>
              <a:rPr lang="en-US" dirty="0"/>
              <a:t>Filtering only for ARP protocol</a:t>
            </a:r>
          </a:p>
          <a:p>
            <a:endParaRPr lang="en-US" dirty="0"/>
          </a:p>
          <a:p>
            <a:r>
              <a:rPr lang="en-US" dirty="0"/>
              <a:t>Can see that two ARP packets came across.</a:t>
            </a:r>
          </a:p>
          <a:p>
            <a:endParaRPr lang="en-US" dirty="0"/>
          </a:p>
          <a:p>
            <a:r>
              <a:rPr lang="en-US" dirty="0"/>
              <a:t>Knowing my network, I don’t recognize the ArrisGro_60.  (OUI)</a:t>
            </a:r>
          </a:p>
          <a:p>
            <a:endParaRPr lang="en-US" dirty="0"/>
          </a:p>
          <a:p>
            <a:r>
              <a:rPr lang="en-US" dirty="0">
                <a:hlinkClick r:id="rId3"/>
              </a:rPr>
              <a:t>https://www.wireshark.org/tools/oui-lookup.html</a:t>
            </a:r>
            <a:endParaRPr lang="en-US" dirty="0"/>
          </a:p>
          <a:p>
            <a:endParaRPr lang="en-US" dirty="0"/>
          </a:p>
          <a:p>
            <a:r>
              <a:rPr lang="en-US" dirty="0"/>
              <a:t>Able to quickly identify that this is the manufacture for my Cable Modem/Gateway.</a:t>
            </a:r>
          </a:p>
        </p:txBody>
      </p:sp>
    </p:spTree>
    <p:extLst>
      <p:ext uri="{BB962C8B-B14F-4D97-AF65-F5344CB8AC3E}">
        <p14:creationId xmlns:p14="http://schemas.microsoft.com/office/powerpoint/2010/main" val="420113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D211A1-1E20-7B4B-9DB2-E1D86FA32346}"/>
              </a:ext>
            </a:extLst>
          </p:cNvPr>
          <p:cNvPicPr>
            <a:picLocks noChangeAspect="1"/>
          </p:cNvPicPr>
          <p:nvPr/>
        </p:nvPicPr>
        <p:blipFill>
          <a:blip r:embed="rId2"/>
          <a:stretch>
            <a:fillRect/>
          </a:stretch>
        </p:blipFill>
        <p:spPr>
          <a:xfrm>
            <a:off x="498598" y="1108571"/>
            <a:ext cx="5333791" cy="5230445"/>
          </a:xfrm>
          <a:prstGeom prst="rect">
            <a:avLst/>
          </a:prstGeom>
        </p:spPr>
      </p:pic>
      <p:sp>
        <p:nvSpPr>
          <p:cNvPr id="3" name="TextBox 2">
            <a:extLst>
              <a:ext uri="{FF2B5EF4-FFF2-40B4-BE49-F238E27FC236}">
                <a16:creationId xmlns:a16="http://schemas.microsoft.com/office/drawing/2014/main" id="{9C302C29-6F96-C948-BF2C-42B7F725ED5E}"/>
              </a:ext>
            </a:extLst>
          </p:cNvPr>
          <p:cNvSpPr txBox="1"/>
          <p:nvPr/>
        </p:nvSpPr>
        <p:spPr>
          <a:xfrm>
            <a:off x="1386120" y="334318"/>
            <a:ext cx="3571102" cy="369332"/>
          </a:xfrm>
          <a:prstGeom prst="rect">
            <a:avLst/>
          </a:prstGeom>
          <a:noFill/>
        </p:spPr>
        <p:txBody>
          <a:bodyPr wrap="square" rtlCol="0">
            <a:spAutoFit/>
          </a:bodyPr>
          <a:lstStyle/>
          <a:p>
            <a:r>
              <a:rPr lang="en-US" dirty="0"/>
              <a:t>Built-in Analysis Tool Example</a:t>
            </a:r>
          </a:p>
        </p:txBody>
      </p:sp>
      <p:sp>
        <p:nvSpPr>
          <p:cNvPr id="4" name="TextBox 3">
            <a:extLst>
              <a:ext uri="{FF2B5EF4-FFF2-40B4-BE49-F238E27FC236}">
                <a16:creationId xmlns:a16="http://schemas.microsoft.com/office/drawing/2014/main" id="{47627BD8-B41F-A14A-9B66-7F0919339580}"/>
              </a:ext>
            </a:extLst>
          </p:cNvPr>
          <p:cNvSpPr txBox="1"/>
          <p:nvPr/>
        </p:nvSpPr>
        <p:spPr>
          <a:xfrm>
            <a:off x="6359613" y="703650"/>
            <a:ext cx="5362832" cy="3416320"/>
          </a:xfrm>
          <a:prstGeom prst="rect">
            <a:avLst/>
          </a:prstGeom>
          <a:noFill/>
        </p:spPr>
        <p:txBody>
          <a:bodyPr wrap="square" rtlCol="0">
            <a:spAutoFit/>
          </a:bodyPr>
          <a:lstStyle/>
          <a:p>
            <a:r>
              <a:rPr lang="en-US" dirty="0"/>
              <a:t>Start a capture and wait for a short duration.</a:t>
            </a:r>
          </a:p>
          <a:p>
            <a:endParaRPr lang="en-US" dirty="0"/>
          </a:p>
          <a:p>
            <a:r>
              <a:rPr lang="en-US" dirty="0"/>
              <a:t>Select Statistics -&gt; Resolved Addresses</a:t>
            </a:r>
          </a:p>
          <a:p>
            <a:endParaRPr lang="en-US" dirty="0"/>
          </a:p>
          <a:p>
            <a:r>
              <a:rPr lang="en-US" dirty="0"/>
              <a:t>Review the new window it opens</a:t>
            </a:r>
          </a:p>
          <a:p>
            <a:endParaRPr lang="en-US" dirty="0"/>
          </a:p>
          <a:p>
            <a:r>
              <a:rPr lang="en-US" dirty="0"/>
              <a:t>During this capture you can begin to see what endpoints are being communicated with</a:t>
            </a:r>
          </a:p>
          <a:p>
            <a:endParaRPr lang="en-US" dirty="0"/>
          </a:p>
          <a:p>
            <a:r>
              <a:rPr lang="en-US" dirty="0"/>
              <a:t>*Upon further review, I need to install more adblocking software and possible start blocking more outgoing traffic…..</a:t>
            </a:r>
          </a:p>
        </p:txBody>
      </p:sp>
    </p:spTree>
    <p:extLst>
      <p:ext uri="{BB962C8B-B14F-4D97-AF65-F5344CB8AC3E}">
        <p14:creationId xmlns:p14="http://schemas.microsoft.com/office/powerpoint/2010/main" val="378017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EF9560-6702-1745-A224-A47CF74C8ACA}"/>
              </a:ext>
            </a:extLst>
          </p:cNvPr>
          <p:cNvPicPr>
            <a:picLocks noChangeAspect="1"/>
          </p:cNvPicPr>
          <p:nvPr/>
        </p:nvPicPr>
        <p:blipFill>
          <a:blip r:embed="rId2"/>
          <a:stretch>
            <a:fillRect/>
          </a:stretch>
        </p:blipFill>
        <p:spPr>
          <a:xfrm>
            <a:off x="327018" y="2916195"/>
            <a:ext cx="5583427" cy="3583458"/>
          </a:xfrm>
          <a:prstGeom prst="rect">
            <a:avLst/>
          </a:prstGeom>
        </p:spPr>
      </p:pic>
      <p:sp>
        <p:nvSpPr>
          <p:cNvPr id="3" name="TextBox 2">
            <a:extLst>
              <a:ext uri="{FF2B5EF4-FFF2-40B4-BE49-F238E27FC236}">
                <a16:creationId xmlns:a16="http://schemas.microsoft.com/office/drawing/2014/main" id="{D6609455-CDB0-124C-8D0A-5C9A757F7AE6}"/>
              </a:ext>
            </a:extLst>
          </p:cNvPr>
          <p:cNvSpPr txBox="1"/>
          <p:nvPr/>
        </p:nvSpPr>
        <p:spPr>
          <a:xfrm>
            <a:off x="7760213" y="321277"/>
            <a:ext cx="3015049" cy="370703"/>
          </a:xfrm>
          <a:prstGeom prst="rect">
            <a:avLst/>
          </a:prstGeom>
          <a:noFill/>
        </p:spPr>
        <p:txBody>
          <a:bodyPr wrap="square" rtlCol="0">
            <a:spAutoFit/>
          </a:bodyPr>
          <a:lstStyle/>
          <a:p>
            <a:r>
              <a:rPr lang="en-US" dirty="0"/>
              <a:t>Example Using DNS Query</a:t>
            </a:r>
          </a:p>
        </p:txBody>
      </p:sp>
      <p:pic>
        <p:nvPicPr>
          <p:cNvPr id="4" name="Picture 3">
            <a:extLst>
              <a:ext uri="{FF2B5EF4-FFF2-40B4-BE49-F238E27FC236}">
                <a16:creationId xmlns:a16="http://schemas.microsoft.com/office/drawing/2014/main" id="{3CE0B3AC-F1E5-FF4E-A92D-2A6381D1EDF7}"/>
              </a:ext>
            </a:extLst>
          </p:cNvPr>
          <p:cNvPicPr>
            <a:picLocks noChangeAspect="1"/>
          </p:cNvPicPr>
          <p:nvPr/>
        </p:nvPicPr>
        <p:blipFill>
          <a:blip r:embed="rId3"/>
          <a:stretch>
            <a:fillRect/>
          </a:stretch>
        </p:blipFill>
        <p:spPr>
          <a:xfrm>
            <a:off x="433000" y="1022708"/>
            <a:ext cx="4349235" cy="1599829"/>
          </a:xfrm>
          <a:prstGeom prst="rect">
            <a:avLst/>
          </a:prstGeom>
        </p:spPr>
      </p:pic>
      <p:sp>
        <p:nvSpPr>
          <p:cNvPr id="5" name="TextBox 4">
            <a:extLst>
              <a:ext uri="{FF2B5EF4-FFF2-40B4-BE49-F238E27FC236}">
                <a16:creationId xmlns:a16="http://schemas.microsoft.com/office/drawing/2014/main" id="{4F5B563E-9B69-BD40-B1B6-233D75912F94}"/>
              </a:ext>
            </a:extLst>
          </p:cNvPr>
          <p:cNvSpPr txBox="1"/>
          <p:nvPr/>
        </p:nvSpPr>
        <p:spPr>
          <a:xfrm>
            <a:off x="6096000" y="1022708"/>
            <a:ext cx="5618205" cy="3416320"/>
          </a:xfrm>
          <a:prstGeom prst="rect">
            <a:avLst/>
          </a:prstGeom>
          <a:noFill/>
        </p:spPr>
        <p:txBody>
          <a:bodyPr wrap="square" rtlCol="0">
            <a:spAutoFit/>
          </a:bodyPr>
          <a:lstStyle/>
          <a:p>
            <a:r>
              <a:rPr lang="en-US" dirty="0"/>
              <a:t>Start capture</a:t>
            </a:r>
          </a:p>
          <a:p>
            <a:endParaRPr lang="en-US" dirty="0"/>
          </a:p>
          <a:p>
            <a:r>
              <a:rPr lang="en-US" dirty="0"/>
              <a:t>Use </a:t>
            </a:r>
            <a:r>
              <a:rPr lang="en-US" dirty="0" err="1"/>
              <a:t>nslookup</a:t>
            </a:r>
            <a:r>
              <a:rPr lang="en-US" dirty="0"/>
              <a:t> tool to do a DNS lookup for </a:t>
            </a:r>
            <a:r>
              <a:rPr lang="en-US" dirty="0" err="1"/>
              <a:t>chadballay.com</a:t>
            </a:r>
            <a:endParaRPr lang="en-US" dirty="0"/>
          </a:p>
          <a:p>
            <a:endParaRPr lang="en-US" dirty="0"/>
          </a:p>
          <a:p>
            <a:r>
              <a:rPr lang="en-US" dirty="0"/>
              <a:t>Filter in Wireshark for DNS queries</a:t>
            </a:r>
          </a:p>
          <a:p>
            <a:endParaRPr lang="en-US" dirty="0"/>
          </a:p>
          <a:p>
            <a:r>
              <a:rPr lang="en-US" dirty="0"/>
              <a:t>Inspect the packets be able to see what </a:t>
            </a:r>
            <a:r>
              <a:rPr lang="en-US" dirty="0" err="1"/>
              <a:t>nslookup</a:t>
            </a:r>
            <a:r>
              <a:rPr lang="en-US" dirty="0"/>
              <a:t> is actually sending/receiving.  </a:t>
            </a:r>
          </a:p>
          <a:p>
            <a:endParaRPr lang="en-US" dirty="0"/>
          </a:p>
          <a:p>
            <a:r>
              <a:rPr lang="en-US" dirty="0"/>
              <a:t>Well one layer of the infrastructure onion.  There is more to it than just this.</a:t>
            </a:r>
          </a:p>
        </p:txBody>
      </p:sp>
    </p:spTree>
    <p:extLst>
      <p:ext uri="{BB962C8B-B14F-4D97-AF65-F5344CB8AC3E}">
        <p14:creationId xmlns:p14="http://schemas.microsoft.com/office/powerpoint/2010/main" val="143837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C188F-D655-4444-92A4-9CCD349244D5}"/>
              </a:ext>
            </a:extLst>
          </p:cNvPr>
          <p:cNvSpPr>
            <a:spLocks noGrp="1"/>
          </p:cNvSpPr>
          <p:nvPr>
            <p:ph idx="1"/>
          </p:nvPr>
        </p:nvSpPr>
        <p:spPr/>
        <p:txBody>
          <a:bodyPr/>
          <a:lstStyle/>
          <a:p>
            <a:r>
              <a:rPr lang="en-US" dirty="0"/>
              <a:t>Initial Release: 1998</a:t>
            </a:r>
          </a:p>
          <a:p>
            <a:r>
              <a:rPr lang="en-US" dirty="0"/>
              <a:t>Current Version: 2.9.16.1 (Aug 4, 2020)</a:t>
            </a:r>
          </a:p>
          <a:p>
            <a:r>
              <a:rPr lang="en-US" dirty="0"/>
              <a:t>License: GPLv2+</a:t>
            </a:r>
          </a:p>
          <a:p>
            <a:r>
              <a:rPr lang="en-US" dirty="0"/>
              <a:t>Repository: </a:t>
            </a:r>
            <a:r>
              <a:rPr lang="en-US" dirty="0">
                <a:hlinkClick r:id="rId2"/>
              </a:rPr>
              <a:t>https://github.com/snortadmin/snort3</a:t>
            </a:r>
            <a:endParaRPr lang="en-US" b="1" dirty="0"/>
          </a:p>
        </p:txBody>
      </p:sp>
      <p:sp>
        <p:nvSpPr>
          <p:cNvPr id="4" name="TextBox 3">
            <a:extLst>
              <a:ext uri="{FF2B5EF4-FFF2-40B4-BE49-F238E27FC236}">
                <a16:creationId xmlns:a16="http://schemas.microsoft.com/office/drawing/2014/main" id="{5130C8B9-B201-EA45-AA7E-FEECA77F0345}"/>
              </a:ext>
            </a:extLst>
          </p:cNvPr>
          <p:cNvSpPr txBox="1"/>
          <p:nvPr/>
        </p:nvSpPr>
        <p:spPr>
          <a:xfrm>
            <a:off x="926363" y="1769166"/>
            <a:ext cx="3423514" cy="369332"/>
          </a:xfrm>
          <a:prstGeom prst="rect">
            <a:avLst/>
          </a:prstGeom>
          <a:noFill/>
        </p:spPr>
        <p:txBody>
          <a:bodyPr wrap="square" rtlCol="0">
            <a:spAutoFit/>
          </a:bodyPr>
          <a:lstStyle/>
          <a:p>
            <a:r>
              <a:rPr lang="en-US" dirty="0"/>
              <a:t>https://</a:t>
            </a:r>
            <a:r>
              <a:rPr lang="en-US" dirty="0" err="1"/>
              <a:t>www.snort.org</a:t>
            </a:r>
            <a:r>
              <a:rPr lang="en-US" dirty="0"/>
              <a:t>/</a:t>
            </a:r>
          </a:p>
        </p:txBody>
      </p:sp>
      <p:pic>
        <p:nvPicPr>
          <p:cNvPr id="2" name="Picture 1">
            <a:extLst>
              <a:ext uri="{FF2B5EF4-FFF2-40B4-BE49-F238E27FC236}">
                <a16:creationId xmlns:a16="http://schemas.microsoft.com/office/drawing/2014/main" id="{2B7AE89E-69B3-974E-ACB3-89B0CFC8F5CB}"/>
              </a:ext>
            </a:extLst>
          </p:cNvPr>
          <p:cNvPicPr>
            <a:picLocks noChangeAspect="1"/>
          </p:cNvPicPr>
          <p:nvPr/>
        </p:nvPicPr>
        <p:blipFill>
          <a:blip r:embed="rId3"/>
          <a:stretch>
            <a:fillRect/>
          </a:stretch>
        </p:blipFill>
        <p:spPr>
          <a:xfrm>
            <a:off x="926363" y="2437310"/>
            <a:ext cx="3468467" cy="2282193"/>
          </a:xfrm>
          <a:prstGeom prst="rect">
            <a:avLst/>
          </a:prstGeom>
        </p:spPr>
      </p:pic>
    </p:spTree>
    <p:extLst>
      <p:ext uri="{BB962C8B-B14F-4D97-AF65-F5344CB8AC3E}">
        <p14:creationId xmlns:p14="http://schemas.microsoft.com/office/powerpoint/2010/main" val="99155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C619A-C2E2-3D44-83E2-ADB8A6E1947D}"/>
              </a:ext>
            </a:extLst>
          </p:cNvPr>
          <p:cNvSpPr>
            <a:spLocks noGrp="1"/>
          </p:cNvSpPr>
          <p:nvPr>
            <p:ph idx="1"/>
          </p:nvPr>
        </p:nvSpPr>
        <p:spPr/>
        <p:txBody>
          <a:bodyPr/>
          <a:lstStyle/>
          <a:p>
            <a:pPr marL="0" indent="0">
              <a:buNone/>
            </a:pPr>
            <a:r>
              <a:rPr lang="en-US" dirty="0"/>
              <a:t>Snort was developed in 1998 by Martin </a:t>
            </a:r>
            <a:r>
              <a:rPr lang="en-US" dirty="0" err="1"/>
              <a:t>Roesch</a:t>
            </a:r>
            <a:r>
              <a:rPr lang="en-US" dirty="0"/>
              <a:t>.</a:t>
            </a:r>
          </a:p>
          <a:p>
            <a:pPr marL="0" indent="0">
              <a:buNone/>
            </a:pPr>
            <a:r>
              <a:rPr lang="en-US" dirty="0"/>
              <a:t>Originally developed under Sourcefire.  Conveyed to Cisco when Cisco acquired </a:t>
            </a:r>
            <a:r>
              <a:rPr lang="en-US" dirty="0" err="1"/>
              <a:t>SourceFire</a:t>
            </a:r>
            <a:r>
              <a:rPr lang="en-US" dirty="0"/>
              <a:t> in 2013.</a:t>
            </a:r>
          </a:p>
          <a:p>
            <a:pPr marL="0" indent="0">
              <a:buNone/>
            </a:pPr>
            <a:r>
              <a:rPr lang="en-US" dirty="0"/>
              <a:t>The governance seems to be within the Talos group of Cisco and there are some transparency questions that have been raised.</a:t>
            </a:r>
          </a:p>
        </p:txBody>
      </p:sp>
      <p:sp>
        <p:nvSpPr>
          <p:cNvPr id="4" name="Title 1">
            <a:extLst>
              <a:ext uri="{FF2B5EF4-FFF2-40B4-BE49-F238E27FC236}">
                <a16:creationId xmlns:a16="http://schemas.microsoft.com/office/drawing/2014/main" id="{288B912B-FB63-6948-8017-7E4A12BC15F0}"/>
              </a:ext>
            </a:extLst>
          </p:cNvPr>
          <p:cNvSpPr txBox="1">
            <a:spLocks/>
          </p:cNvSpPr>
          <p:nvPr/>
        </p:nvSpPr>
        <p:spPr>
          <a:xfrm>
            <a:off x="1041031" y="2502325"/>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US" dirty="0"/>
              <a:t>Origin and Governance</a:t>
            </a:r>
          </a:p>
        </p:txBody>
      </p:sp>
    </p:spTree>
    <p:extLst>
      <p:ext uri="{BB962C8B-B14F-4D97-AF65-F5344CB8AC3E}">
        <p14:creationId xmlns:p14="http://schemas.microsoft.com/office/powerpoint/2010/main" val="95556396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137</TotalTime>
  <Words>690</Words>
  <Application>Microsoft Macintosh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 Light</vt:lpstr>
      <vt:lpstr>Rockwell</vt:lpstr>
      <vt:lpstr>Wingdings</vt:lpstr>
      <vt:lpstr>Atlas</vt:lpstr>
      <vt:lpstr>WireShark &amp; SNORT</vt:lpstr>
      <vt:lpstr>PowerPoint Presentation</vt:lpstr>
      <vt:lpstr>Origin and Governance</vt:lpstr>
      <vt:lpstr>What Does It Do?</vt:lpstr>
      <vt:lpstr> </vt:lpstr>
      <vt:lpstr>PowerPoint Presentation</vt:lpstr>
      <vt:lpstr>PowerPoint Presentation</vt:lpstr>
      <vt:lpstr>PowerPoint Presentation</vt:lpstr>
      <vt:lpstr>PowerPoint Presentation</vt:lpstr>
      <vt:lpstr>What Does It Do?</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WireShark &amp; SNORT</dc:title>
  <dc:creator>Chad Ballay</dc:creator>
  <cp:lastModifiedBy>Chad Ballay</cp:lastModifiedBy>
  <cp:revision>11</cp:revision>
  <dcterms:created xsi:type="dcterms:W3CDTF">2020-10-25T22:50:11Z</dcterms:created>
  <dcterms:modified xsi:type="dcterms:W3CDTF">2020-10-26T01:07:41Z</dcterms:modified>
</cp:coreProperties>
</file>