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319" r:id="rId2"/>
    <p:sldId id="257" r:id="rId3"/>
    <p:sldId id="407" r:id="rId4"/>
    <p:sldId id="411" r:id="rId5"/>
    <p:sldId id="465" r:id="rId6"/>
    <p:sldId id="467" r:id="rId7"/>
    <p:sldId id="412" r:id="rId8"/>
    <p:sldId id="468" r:id="rId9"/>
    <p:sldId id="469" r:id="rId10"/>
    <p:sldId id="416" r:id="rId11"/>
    <p:sldId id="417" r:id="rId12"/>
    <p:sldId id="475" r:id="rId13"/>
    <p:sldId id="421" r:id="rId14"/>
    <p:sldId id="476" r:id="rId15"/>
    <p:sldId id="472" r:id="rId16"/>
    <p:sldId id="477" r:id="rId17"/>
    <p:sldId id="422" r:id="rId18"/>
    <p:sldId id="423" r:id="rId19"/>
    <p:sldId id="424" r:id="rId20"/>
    <p:sldId id="425" r:id="rId21"/>
    <p:sldId id="426" r:id="rId22"/>
    <p:sldId id="428" r:id="rId23"/>
    <p:sldId id="429" r:id="rId24"/>
    <p:sldId id="430" r:id="rId25"/>
    <p:sldId id="478" r:id="rId26"/>
    <p:sldId id="433" r:id="rId27"/>
    <p:sldId id="434" r:id="rId28"/>
    <p:sldId id="435" r:id="rId29"/>
    <p:sldId id="437" r:id="rId30"/>
    <p:sldId id="438" r:id="rId31"/>
    <p:sldId id="441" r:id="rId32"/>
    <p:sldId id="442" r:id="rId33"/>
    <p:sldId id="444" r:id="rId34"/>
    <p:sldId id="479" r:id="rId35"/>
    <p:sldId id="445" r:id="rId36"/>
    <p:sldId id="446" r:id="rId37"/>
    <p:sldId id="447" r:id="rId38"/>
    <p:sldId id="473" r:id="rId39"/>
    <p:sldId id="480" r:id="rId40"/>
    <p:sldId id="449" r:id="rId41"/>
    <p:sldId id="481" r:id="rId42"/>
    <p:sldId id="450" r:id="rId43"/>
    <p:sldId id="390" r:id="rId44"/>
    <p:sldId id="391" r:id="rId45"/>
    <p:sldId id="392" r:id="rId4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222"/>
    <a:srgbClr val="FFFFFF"/>
    <a:srgbClr val="18B2B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4" autoAdjust="0"/>
    <p:restoredTop sz="98960" autoAdjust="0"/>
  </p:normalViewPr>
  <p:slideViewPr>
    <p:cSldViewPr>
      <p:cViewPr varScale="1">
        <p:scale>
          <a:sx n="112" d="100"/>
          <a:sy n="112" d="100"/>
        </p:scale>
        <p:origin x="-88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922"/>
    </p:cViewPr>
  </p:sorterViewPr>
  <p:notesViewPr>
    <p:cSldViewPr>
      <p:cViewPr varScale="1">
        <p:scale>
          <a:sx n="70" d="100"/>
          <a:sy n="70" d="100"/>
        </p:scale>
        <p:origin x="-142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6396CA4-30C0-4B34-84FA-64DC8BD64AC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3685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55D8366D-E50A-4D4B-9090-394214716CA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6663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2F8D29-19C9-491B-8295-7E2941F4FF54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2AB841-806A-449A-ABC1-F59014A922BE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393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DDACB5-D63C-4AB2-AC8B-D3D506C982BE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61DBF6-3D13-486A-A8FD-B0B0EA2A8E78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39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B01B21-8AFB-45F0-8FD4-5A407EB02875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46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5215AA-58A2-4364-8040-A019C004031A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399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8C2D7D-D45B-4EB5-918F-2074075A92C9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40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99CD3C-9B3D-4F20-8E65-B44B02D40834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401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650D4F-F05F-403F-9844-CC053A4C4715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0E2C71-0F23-4D24-B382-E0C9D022F1B7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403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85DAD-5557-4E40-9477-04BC11595509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40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BC4BA1-72E5-49C7-AA3C-D950EC30AD4B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FC7CDD-943B-4F78-9D13-E8A50097A46A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F4F37E-A3FD-4F70-B3C2-B7B65C21CCF9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407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469A85-00D5-45B2-ACCF-91765A01FC48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409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4FFEAD-0726-4615-8BA2-A39E5954CC67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410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C85AC6-7860-4DC6-9C9E-CF664B89CBEA}" type="slidenum">
              <a:rPr lang="en-US"/>
              <a:pPr/>
              <a:t>28</a:t>
            </a:fld>
            <a:endParaRPr lang="en-US" dirty="0"/>
          </a:p>
        </p:txBody>
      </p:sp>
      <p:sp>
        <p:nvSpPr>
          <p:cNvPr id="41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B3D271-DAAB-421B-9406-D40E4A30083C}" type="slidenum">
              <a:rPr lang="en-US"/>
              <a:pPr/>
              <a:t>29</a:t>
            </a:fld>
            <a:endParaRPr lang="en-US" dirty="0"/>
          </a:p>
        </p:txBody>
      </p:sp>
      <p:sp>
        <p:nvSpPr>
          <p:cNvPr id="413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C3BCDF-2BB0-4399-9A39-B88E8A676520}" type="slidenum">
              <a:rPr lang="en-US"/>
              <a:pPr/>
              <a:t>30</a:t>
            </a:fld>
            <a:endParaRPr lang="en-US" dirty="0"/>
          </a:p>
        </p:txBody>
      </p:sp>
      <p:sp>
        <p:nvSpPr>
          <p:cNvPr id="415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44D392-805A-4BF3-AC87-8FE071016D7A}" type="slidenum">
              <a:rPr lang="en-US"/>
              <a:pPr/>
              <a:t>31</a:t>
            </a:fld>
            <a:endParaRPr lang="en-US" dirty="0"/>
          </a:p>
        </p:txBody>
      </p:sp>
      <p:sp>
        <p:nvSpPr>
          <p:cNvPr id="417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F34B90-BE04-4148-9A60-48042BB3CCFE}" type="slidenum">
              <a:rPr lang="en-US"/>
              <a:pPr/>
              <a:t>32</a:t>
            </a:fld>
            <a:endParaRPr lang="en-US" dirty="0"/>
          </a:p>
        </p:txBody>
      </p:sp>
      <p:sp>
        <p:nvSpPr>
          <p:cNvPr id="41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895769-4FAF-4AA3-823A-5027F7A766EB}" type="slidenum">
              <a:rPr lang="en-US"/>
              <a:pPr/>
              <a:t>33</a:t>
            </a:fld>
            <a:endParaRPr lang="en-US" dirty="0"/>
          </a:p>
        </p:txBody>
      </p:sp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D2934B-BC36-4C7B-AE58-00B1601EF117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387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7C5DD4-2C55-44EA-BEA0-D17CCCFAB097}" type="slidenum">
              <a:rPr lang="en-US"/>
              <a:pPr/>
              <a:t>35</a:t>
            </a:fld>
            <a:endParaRPr lang="en-US" dirty="0"/>
          </a:p>
        </p:txBody>
      </p:sp>
      <p:sp>
        <p:nvSpPr>
          <p:cNvPr id="42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4829B9-85AE-4D51-8343-1BBC9CF8C7D8}" type="slidenum">
              <a:rPr lang="en-US"/>
              <a:pPr/>
              <a:t>36</a:t>
            </a:fld>
            <a:endParaRPr lang="en-US" dirty="0"/>
          </a:p>
        </p:txBody>
      </p:sp>
      <p:sp>
        <p:nvSpPr>
          <p:cNvPr id="421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075CFC-CABA-4CAF-8E39-E02D1CEFF734}" type="slidenum">
              <a:rPr lang="en-US"/>
              <a:pPr/>
              <a:t>37</a:t>
            </a:fld>
            <a:endParaRPr lang="en-US" dirty="0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8C68FA-13A0-4562-A278-93F560EF77B9}" type="slidenum">
              <a:rPr lang="en-US"/>
              <a:pPr/>
              <a:t>38</a:t>
            </a:fld>
            <a:endParaRPr lang="en-US" dirty="0"/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FA7A0A-4E73-4378-AD6E-CEF1C69595A9}" type="slidenum">
              <a:rPr lang="en-US"/>
              <a:pPr/>
              <a:t>40</a:t>
            </a:fld>
            <a:endParaRPr lang="en-US" dirty="0"/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D9F034-B0C6-4FB8-A6C0-400D70BE7B85}" type="slidenum">
              <a:rPr lang="en-US"/>
              <a:pPr/>
              <a:t>42</a:t>
            </a:fld>
            <a:endParaRPr lang="en-US" dirty="0"/>
          </a:p>
        </p:txBody>
      </p:sp>
      <p:sp>
        <p:nvSpPr>
          <p:cNvPr id="425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CB1244-BC98-428E-B90D-9939BF09F83E}" type="slidenum">
              <a:rPr lang="en-US"/>
              <a:pPr/>
              <a:t>43</a:t>
            </a:fld>
            <a:endParaRPr lang="en-US" dirty="0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EA2B8A-141A-4CD3-B33C-B5181FA3998D}" type="slidenum">
              <a:rPr lang="en-US"/>
              <a:pPr/>
              <a:t>44</a:t>
            </a:fld>
            <a:endParaRPr lang="en-US" dirty="0"/>
          </a:p>
        </p:txBody>
      </p:sp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396C06-1606-4B68-B8C7-658EF35A5E9F}" type="slidenum">
              <a:rPr lang="en-US"/>
              <a:pPr/>
              <a:t>45</a:t>
            </a:fld>
            <a:endParaRPr lang="en-US" dirty="0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1C7694-0961-42FA-B0B5-0CB4819A4E37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389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B9B4B3-7894-40D4-BFD6-05D94B8FFF79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44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8C0426-5338-47D1-90F3-1DF1DD9B2034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450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C36B57-E5A4-4CD6-8EE7-CA050B79C9E3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390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0C05E2-21D3-40BF-85C5-6A0368C92A1C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453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1EB6D5-6D53-4156-A8EA-4B46C4E1DAFA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45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124200"/>
            <a:ext cx="7772400" cy="8382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 smtClean="0"/>
              <a:t>Click to edit Master title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248400" cy="990600"/>
          </a:xfrm>
        </p:spPr>
        <p:txBody>
          <a:bodyPr/>
          <a:lstStyle>
            <a:lvl1pPr marL="0" indent="0" algn="ctr">
              <a:buFontTx/>
              <a:buNone/>
              <a:defRPr sz="4300" b="1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22222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>
                <a:latin typeface="Times New Roman" pitchFamily="18" charset="0"/>
              </a:defRPr>
            </a:lvl1pPr>
          </a:lstStyle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fld id="{1FAEC98F-02B8-4CBE-BDE1-91C76F37A63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EB32848-29C0-47FF-A6F2-C1AA02EC5BA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29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968B49-A635-4458-B79C-39644B3CB6F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644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33400" y="6324600"/>
            <a:ext cx="502920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620000" y="6324600"/>
            <a:ext cx="990600" cy="381000"/>
          </a:xfrm>
        </p:spPr>
        <p:txBody>
          <a:bodyPr/>
          <a:lstStyle>
            <a:lvl1pPr>
              <a:defRPr/>
            </a:lvl1pPr>
          </a:lstStyle>
          <a:p>
            <a:fld id="{6CBE905D-ED80-4743-9085-97874D754F2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5867399" y="6426200"/>
            <a:ext cx="188064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  <a:cs typeface="+mn-cs"/>
              </a:rPr>
              <a:t>© Cengage Learning  2014</a:t>
            </a:r>
            <a:endParaRPr lang="en-US" sz="1100" kern="1200" dirty="0">
              <a:solidFill>
                <a:schemeClr val="tx1"/>
              </a:solidFill>
              <a:effectLst/>
              <a:latin typeface="Arial" charset="0"/>
              <a:ea typeface="ＭＳ Ｐゴシック" pitchFamily="-11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0597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CF34552-A82B-4428-93D5-0D0A6BF7AA2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070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C380030-A53C-445C-927D-A714B5D7185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067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BFE40B-EC8B-46C3-9F03-A02C4116022A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684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5800D8-DB78-4E9D-B8AE-6B8ABF4424C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944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6403E4F-B8EA-48EA-A065-72F9D363AD5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79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E6590E1-CBEE-4E2D-9B77-AB9F5E4D0828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075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65461B5-F675-486A-B023-91E78427B8B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579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324600"/>
            <a:ext cx="5105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222222"/>
                </a:solidFill>
                <a:latin typeface="+mn-lt"/>
              </a:defRPr>
            </a:lvl1pPr>
          </a:lstStyle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324600"/>
            <a:ext cx="762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+mn-lt"/>
              </a:defRPr>
            </a:lvl1pPr>
          </a:lstStyle>
          <a:p>
            <a:fld id="{15C23FA0-0301-43A8-A5DA-1E34681533F4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8001000" cy="2209800"/>
          </a:xfrm>
        </p:spPr>
        <p:txBody>
          <a:bodyPr/>
          <a:lstStyle/>
          <a:p>
            <a:r>
              <a:rPr lang="en-US" dirty="0"/>
              <a:t>Guide to Network Defense and Countermeasures</a:t>
            </a:r>
            <a:br>
              <a:rPr lang="en-US" dirty="0"/>
            </a:br>
            <a:r>
              <a:rPr lang="en-US" dirty="0" smtClean="0"/>
              <a:t>Third </a:t>
            </a:r>
            <a:r>
              <a:rPr lang="en-US" dirty="0"/>
              <a:t>Edition</a:t>
            </a:r>
            <a:r>
              <a:rPr lang="en-US" sz="3600" b="1" dirty="0"/>
              <a:t> </a:t>
            </a:r>
          </a:p>
        </p:txBody>
      </p:sp>
      <p:sp>
        <p:nvSpPr>
          <p:cNvPr id="92163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419600"/>
            <a:ext cx="8077200" cy="144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400" b="0" i="1" dirty="0"/>
              <a:t>Chapter 1</a:t>
            </a:r>
          </a:p>
          <a:p>
            <a:pPr>
              <a:lnSpc>
                <a:spcPct val="90000"/>
              </a:lnSpc>
            </a:pPr>
            <a:r>
              <a:rPr lang="en-US" sz="3400" b="0" i="1" dirty="0"/>
              <a:t>Network Defense Fundamentals</a:t>
            </a:r>
          </a:p>
        </p:txBody>
      </p:sp>
      <p:pic>
        <p:nvPicPr>
          <p:cNvPr id="92165" name="Picture 1029" descr="new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242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7FD2BF-12EE-4B82-AAB8-ECF82CCA4270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Threats to Network Security</a:t>
            </a:r>
            <a:endParaRPr lang="en-US" dirty="0"/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05800" cy="4572000"/>
          </a:xfrm>
        </p:spPr>
        <p:txBody>
          <a:bodyPr/>
          <a:lstStyle/>
          <a:p>
            <a:r>
              <a:rPr lang="en-US" dirty="0" smtClean="0"/>
              <a:t>Social Engineering: The People Factor</a:t>
            </a:r>
          </a:p>
          <a:p>
            <a:pPr lvl="1"/>
            <a:r>
              <a:rPr lang="en-US" dirty="0" smtClean="0"/>
              <a:t>Attackers </a:t>
            </a:r>
            <a:r>
              <a:rPr lang="en-US" dirty="0"/>
              <a:t>try to gain access to resources through people</a:t>
            </a:r>
          </a:p>
          <a:p>
            <a:pPr lvl="1"/>
            <a:r>
              <a:rPr lang="en-US" dirty="0" smtClean="0"/>
              <a:t>Employees </a:t>
            </a:r>
            <a:r>
              <a:rPr lang="en-US" dirty="0"/>
              <a:t>are fooled by attackers into giving out passwords or other access </a:t>
            </a:r>
            <a:r>
              <a:rPr lang="en-US" dirty="0" smtClean="0"/>
              <a:t>codes</a:t>
            </a:r>
          </a:p>
          <a:p>
            <a:pPr lvl="1"/>
            <a:r>
              <a:rPr lang="en-US" dirty="0" smtClean="0"/>
              <a:t>To protect against </a:t>
            </a:r>
            <a:r>
              <a:rPr lang="en-US" dirty="0"/>
              <a:t>e</a:t>
            </a:r>
            <a:r>
              <a:rPr lang="en-US" dirty="0" smtClean="0"/>
              <a:t>mployees who do not always observe accepted security practices:</a:t>
            </a:r>
          </a:p>
          <a:p>
            <a:pPr lvl="2"/>
            <a:r>
              <a:rPr lang="en-US" dirty="0" smtClean="0"/>
              <a:t>Organizations need a strong and consistently enforced security policy and rigorous training program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5FA255-06E5-4D6A-BDA4-2A53ADB38960}" type="slidenum">
              <a:rPr lang="en-US"/>
              <a:pPr/>
              <a:t>11</a:t>
            </a:fld>
            <a:endParaRPr lang="en-US" dirty="0"/>
          </a:p>
        </p:txBody>
      </p:sp>
      <p:pic>
        <p:nvPicPr>
          <p:cNvPr id="324643" name="Picture 35" descr="C:\Users\Julie\Documents\DropBox\InstructorManuals\NetworkDefenseCounter\Figures\ch01\Table 1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333" y="152400"/>
            <a:ext cx="4816131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403E4F-B8EA-48EA-A065-72F9D363AD5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71042" name="Picture 2" descr="C:\Users\Julie\Documents\DropBox\InstructorManuals\NetworkDefenseCounter\Figures\ch01\Table 1-1 (continued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76400"/>
            <a:ext cx="7375566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776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EE0C15-C451-4016-B62F-83C6FA329591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r>
              <a:rPr lang="en-US" dirty="0" smtClean="0"/>
              <a:t>Internet Security Concerns</a:t>
            </a:r>
            <a:endParaRPr lang="en-US" dirty="0"/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Socket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Port number combined with a computer’s IP </a:t>
            </a:r>
            <a:r>
              <a:rPr lang="en-US" dirty="0" smtClean="0"/>
              <a:t>address constitutes a network connection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Attacker software looks for open sockets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Open sockets are an invitation to be attacked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Sometimes sockets have exploitable vulnerabilities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Hypertext Transport Protocol (HTTP) uses port 80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HTTP is among most commonly exploited services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E-mail and Communications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Home users who regularly surf the Web, use e-mail and instant messaging programs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Personal firewalls keep viruses and Trojan programs from entering a system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Comodo Internet Security is an example of personal firewall program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BE905D-ED80-4743-9085-97874D754F2C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91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B58894-2065-474A-AC2C-B41E118943CD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r>
              <a:rPr lang="en-US" dirty="0" smtClean="0"/>
              <a:t>Scripting</a:t>
            </a:r>
            <a:endParaRPr lang="en-US" dirty="0"/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A network intrusion that is increasing in frequency is the use of </a:t>
            </a:r>
            <a:r>
              <a:rPr lang="en-US" b="1" dirty="0" smtClean="0"/>
              <a:t>scripts</a:t>
            </a:r>
            <a:endParaRPr lang="en-US" b="1" dirty="0"/>
          </a:p>
          <a:p>
            <a:pPr lvl="1">
              <a:lnSpc>
                <a:spcPct val="90000"/>
              </a:lnSpc>
            </a:pPr>
            <a:r>
              <a:rPr lang="en-US" dirty="0"/>
              <a:t>Executable code attached to e-mail messages or downloaded files that infiltrates a system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Difficult for firewalls and </a:t>
            </a:r>
            <a:r>
              <a:rPr lang="en-US" dirty="0" smtClean="0"/>
              <a:t>intrusion-detection </a:t>
            </a:r>
            <a:r>
              <a:rPr lang="en-US" smtClean="0"/>
              <a:t>and prevention systems </a:t>
            </a:r>
            <a:r>
              <a:rPr lang="en-US" dirty="0" smtClean="0"/>
              <a:t>(</a:t>
            </a:r>
            <a:r>
              <a:rPr lang="en-US" dirty="0" smtClean="0"/>
              <a:t>IDPSs</a:t>
            </a:r>
            <a:r>
              <a:rPr lang="en-US" dirty="0" smtClean="0"/>
              <a:t>) </a:t>
            </a:r>
            <a:r>
              <a:rPr lang="en-US" dirty="0"/>
              <a:t>to block all </a:t>
            </a:r>
            <a:r>
              <a:rPr lang="en-US" dirty="0" smtClean="0"/>
              <a:t>scripts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Specialty firewalls and other programs should be integrated with existing security systems to keep scripts from infecting a network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A specialty email firewall can monitor ad control certain types of content that pass into and out of a network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Always-On Connectivity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Computers using always-on connections are easier to locate and attack</a:t>
            </a:r>
          </a:p>
          <a:p>
            <a:pPr lvl="1"/>
            <a:r>
              <a:rPr lang="en-US" dirty="0" smtClean="0"/>
              <a:t>IP addresses remain the same as long as they are connected to the Internet</a:t>
            </a:r>
          </a:p>
          <a:p>
            <a:r>
              <a:rPr lang="en-US" dirty="0" smtClean="0"/>
              <a:t>Remote users pose security problems to network administrators</a:t>
            </a:r>
          </a:p>
          <a:p>
            <a:pPr lvl="1"/>
            <a:r>
              <a:rPr lang="en-US" dirty="0" smtClean="0"/>
              <a:t>Network security policy should specify that remote users have their computers equipped with firewall and antivirus protection software</a:t>
            </a:r>
          </a:p>
          <a:p>
            <a:r>
              <a:rPr lang="en-US" dirty="0" smtClean="0"/>
              <a:t>Always-on connections effectively extend the boundaries of your corporate network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BE905D-ED80-4743-9085-97874D754F2C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328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78E493-8A25-45A5-AE5C-11B6C02ED0BD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Network Security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458200" cy="4572000"/>
          </a:xfrm>
        </p:spPr>
        <p:txBody>
          <a:bodyPr/>
          <a:lstStyle/>
          <a:p>
            <a:r>
              <a:rPr lang="en-US" dirty="0" smtClean="0"/>
              <a:t>Providing Secure Connectivity</a:t>
            </a:r>
          </a:p>
          <a:p>
            <a:r>
              <a:rPr lang="en-US" dirty="0" smtClean="0"/>
              <a:t>Secure Remote Access</a:t>
            </a:r>
          </a:p>
          <a:p>
            <a:r>
              <a:rPr lang="en-US" dirty="0" smtClean="0"/>
              <a:t>Ensuring Privacy</a:t>
            </a:r>
          </a:p>
          <a:p>
            <a:r>
              <a:rPr lang="en-US" dirty="0" smtClean="0"/>
              <a:t>Providing Nonrepudiation</a:t>
            </a:r>
          </a:p>
          <a:p>
            <a:r>
              <a:rPr lang="en-US" dirty="0" smtClean="0"/>
              <a:t>Confidentiality, Integrity, and Availability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743E9D-B733-4468-B2C0-38021EC54B2E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Providing Secure Connectivity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05800" cy="4572000"/>
          </a:xfrm>
        </p:spPr>
        <p:txBody>
          <a:bodyPr/>
          <a:lstStyle/>
          <a:p>
            <a:r>
              <a:rPr lang="en-US" dirty="0"/>
              <a:t>In the past, network security emphasized blocking attackers from accessing the corporate network</a:t>
            </a:r>
          </a:p>
          <a:p>
            <a:pPr lvl="1"/>
            <a:r>
              <a:rPr lang="en-US" dirty="0"/>
              <a:t>Now secure connectivity with trusted users and networks is the priority</a:t>
            </a:r>
          </a:p>
          <a:p>
            <a:r>
              <a:rPr lang="en-US" dirty="0"/>
              <a:t>Activities that require secure connectivity</a:t>
            </a:r>
          </a:p>
          <a:p>
            <a:pPr lvl="1"/>
            <a:r>
              <a:rPr lang="en-US" dirty="0"/>
              <a:t>Placing orders for merchandise online</a:t>
            </a:r>
          </a:p>
          <a:p>
            <a:pPr lvl="1"/>
            <a:r>
              <a:rPr lang="en-US" dirty="0"/>
              <a:t>Paying bills</a:t>
            </a:r>
          </a:p>
          <a:p>
            <a:pPr lvl="1"/>
            <a:r>
              <a:rPr lang="en-US" dirty="0"/>
              <a:t>Accessing account information</a:t>
            </a:r>
          </a:p>
          <a:p>
            <a:pPr lvl="1"/>
            <a:r>
              <a:rPr lang="en-US" dirty="0"/>
              <a:t>Looking up personnel records</a:t>
            </a:r>
          </a:p>
          <a:p>
            <a:pPr lvl="1"/>
            <a:r>
              <a:rPr lang="en-US" dirty="0"/>
              <a:t>Creating authentication information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AA1843-1D42-4EE7-940C-F49AF5CEE4D8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Remote Access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4582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One of the biggest security </a:t>
            </a:r>
            <a:r>
              <a:rPr lang="en-US" dirty="0" smtClean="0"/>
              <a:t>challenges is to provide secure remote access for contractors and traveling employees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VPN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Uses </a:t>
            </a:r>
            <a:r>
              <a:rPr lang="en-US" dirty="0"/>
              <a:t>a combination of encryption and authentication </a:t>
            </a:r>
            <a:r>
              <a:rPr lang="en-US" dirty="0" smtClean="0"/>
              <a:t>mechanisms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Ideal and cost-effective solution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VPNs are explained in more detail in Chapter 11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33400" y="6324600"/>
            <a:ext cx="5181600" cy="381000"/>
          </a:xfrm>
        </p:spPr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6688F3-94F8-40B4-9A64-3A407A96A610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305800" cy="4572000"/>
          </a:xfrm>
        </p:spPr>
        <p:txBody>
          <a:bodyPr/>
          <a:lstStyle/>
          <a:p>
            <a:r>
              <a:rPr lang="en-US" dirty="0" smtClean="0"/>
              <a:t>Describe </a:t>
            </a:r>
            <a:r>
              <a:rPr lang="en-US" dirty="0"/>
              <a:t>the threats to network security</a:t>
            </a:r>
          </a:p>
          <a:p>
            <a:r>
              <a:rPr lang="en-US" dirty="0"/>
              <a:t>Explain the goals of network security</a:t>
            </a:r>
          </a:p>
          <a:p>
            <a:r>
              <a:rPr lang="en-US" dirty="0"/>
              <a:t>Describe a layered approach to network defense</a:t>
            </a:r>
          </a:p>
          <a:p>
            <a:r>
              <a:rPr lang="en-US" dirty="0"/>
              <a:t>Explain how network security defenses affect your organization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CAC0FF-700C-4ADC-9DFC-38553F6ADABC}" type="slidenum">
              <a:rPr lang="en-US"/>
              <a:pPr/>
              <a:t>20</a:t>
            </a:fld>
            <a:endParaRPr lang="en-US" dirty="0"/>
          </a:p>
        </p:txBody>
      </p:sp>
      <p:pic>
        <p:nvPicPr>
          <p:cNvPr id="334855" name="Picture 7" descr="C:\Users\Julie\Documents\DropBox\InstructorManuals\NetworkDefenseCounter\Figures\ch01\Fig 1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5" y="685800"/>
            <a:ext cx="5353050" cy="470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90600" y="5917474"/>
            <a:ext cx="66832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Figure 1-1 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Many businesses provide secure remote access using VPNs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5B09E9-6839-4FAE-8C61-29F6E159F3D7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Ensuring Privacy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820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Databases with personal or financial information need to be protected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US laws exist </a:t>
            </a:r>
            <a:r>
              <a:rPr lang="en-US" dirty="0"/>
              <a:t>that </a:t>
            </a:r>
            <a:r>
              <a:rPr lang="en-US" dirty="0" smtClean="0"/>
              <a:t>protect </a:t>
            </a:r>
            <a:r>
              <a:rPr lang="en-US" dirty="0"/>
              <a:t>private </a:t>
            </a:r>
            <a:r>
              <a:rPr lang="en-US" dirty="0" smtClean="0"/>
              <a:t>information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Mandates severe penalties for failure to protect it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Education is an effective way to maintain the privacy of information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All employees must be educated about security dangers and security policies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Employees are most likely to detect security breaches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And to cause one accidentally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Employees can monitor activities of their co-workers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1A2920-F150-47D2-86C2-22D5C127938D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Providing Nonrepudiation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05800" cy="4572000"/>
          </a:xfrm>
        </p:spPr>
        <p:txBody>
          <a:bodyPr/>
          <a:lstStyle/>
          <a:p>
            <a:r>
              <a:rPr lang="en-US" dirty="0" smtClean="0"/>
              <a:t>Nonrepudiation: capability to prevent a participant in an electronic transaction from denying that it performed an action</a:t>
            </a:r>
          </a:p>
          <a:p>
            <a:pPr lvl="1"/>
            <a:r>
              <a:rPr lang="en-US" dirty="0" smtClean="0"/>
              <a:t>Ensuring that the sender cannot deny sending a message and the recipient cannot deny receiving it</a:t>
            </a:r>
          </a:p>
          <a:p>
            <a:r>
              <a:rPr lang="en-US" dirty="0" smtClean="0"/>
              <a:t>Encryption </a:t>
            </a:r>
            <a:r>
              <a:rPr lang="en-US" dirty="0"/>
              <a:t>provides integrity, confidentiality, and authenticity of digital information</a:t>
            </a:r>
          </a:p>
          <a:p>
            <a:pPr lvl="1"/>
            <a:r>
              <a:rPr lang="en-US" dirty="0"/>
              <a:t>Encryption can also provide </a:t>
            </a:r>
            <a:r>
              <a:rPr lang="en-US" dirty="0" smtClean="0"/>
              <a:t>nonrepudiation</a:t>
            </a:r>
          </a:p>
          <a:p>
            <a:r>
              <a:rPr lang="en-US" dirty="0" smtClean="0"/>
              <a:t>Nonrepudiation is an important aspect of establishing trusted communication between organizations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8D57D9-7CF0-4F5B-934D-2CC3AA301BEC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Confidentiality, Integrity, and </a:t>
            </a:r>
            <a:r>
              <a:rPr lang="en-US" dirty="0" smtClean="0"/>
              <a:t>Availability</a:t>
            </a:r>
            <a:endParaRPr lang="en-US" dirty="0"/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4582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Confidentiality</a:t>
            </a:r>
          </a:p>
          <a:p>
            <a:pPr lvl="1"/>
            <a:r>
              <a:rPr lang="en-US" dirty="0"/>
              <a:t>Prevents intentional or unintentional disclosure of communications between sender and recipient</a:t>
            </a:r>
          </a:p>
          <a:p>
            <a:pPr>
              <a:lnSpc>
                <a:spcPct val="90000"/>
              </a:lnSpc>
            </a:pPr>
            <a:r>
              <a:rPr lang="en-US" dirty="0"/>
              <a:t>Integrity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Ensures the accuracy and consistency of information during all </a:t>
            </a:r>
            <a:r>
              <a:rPr lang="en-US" dirty="0" smtClean="0"/>
              <a:t>processing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Creation, storage, and transmission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Availability</a:t>
            </a:r>
          </a:p>
          <a:p>
            <a:pPr lvl="1"/>
            <a:r>
              <a:rPr lang="en-US" dirty="0" smtClean="0"/>
              <a:t>Assurance that authorized users can access </a:t>
            </a:r>
            <a:r>
              <a:rPr lang="en-US" dirty="0"/>
              <a:t>resources </a:t>
            </a:r>
            <a:r>
              <a:rPr lang="en-US" dirty="0" smtClean="0"/>
              <a:t> </a:t>
            </a:r>
            <a:r>
              <a:rPr lang="en-US" dirty="0"/>
              <a:t>in a reliable and timely manner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A129A6-CA22-4BC2-A910-FAAD7E6E3F39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1371600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 smtClean="0"/>
              <a:t>a Layered Defense Strategy: Defense in Depth</a:t>
            </a:r>
            <a:endParaRPr lang="en-US" dirty="0"/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267200"/>
          </a:xfrm>
        </p:spPr>
        <p:txBody>
          <a:bodyPr/>
          <a:lstStyle/>
          <a:p>
            <a:r>
              <a:rPr lang="en-US" dirty="0"/>
              <a:t>No single security measure can ensure complete network protection</a:t>
            </a:r>
          </a:p>
          <a:p>
            <a:r>
              <a:rPr lang="en-US" dirty="0" smtClean="0"/>
              <a:t>Instead, assemble </a:t>
            </a:r>
            <a:r>
              <a:rPr lang="en-US" dirty="0"/>
              <a:t>a group of methods</a:t>
            </a:r>
          </a:p>
          <a:p>
            <a:pPr lvl="1"/>
            <a:r>
              <a:rPr lang="en-US" dirty="0"/>
              <a:t>That work in a coordinated fashion</a:t>
            </a:r>
          </a:p>
          <a:p>
            <a:r>
              <a:rPr lang="en-US" dirty="0"/>
              <a:t>Defense in depth (DiD)</a:t>
            </a:r>
          </a:p>
          <a:p>
            <a:pPr lvl="1"/>
            <a:r>
              <a:rPr lang="en-US" dirty="0"/>
              <a:t>Layering approach to network </a:t>
            </a:r>
            <a:r>
              <a:rPr lang="en-US" dirty="0" smtClean="0"/>
              <a:t>security</a:t>
            </a:r>
          </a:p>
          <a:p>
            <a:pPr lvl="1"/>
            <a:r>
              <a:rPr lang="en-US" dirty="0" smtClean="0"/>
              <a:t>Designed by the National Security Agency (NSA) as a best practices strategy for achieving information assurance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Layered Defense Strategy: Defense in Depth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general, the layers are:</a:t>
            </a:r>
          </a:p>
          <a:p>
            <a:pPr lvl="1"/>
            <a:r>
              <a:rPr lang="en-US" sz="2000" dirty="0" smtClean="0"/>
              <a:t>Physical security</a:t>
            </a:r>
          </a:p>
          <a:p>
            <a:pPr lvl="1"/>
            <a:r>
              <a:rPr lang="en-US" sz="2000" dirty="0" smtClean="0"/>
              <a:t>Authentication and password security</a:t>
            </a:r>
          </a:p>
          <a:p>
            <a:pPr lvl="1"/>
            <a:r>
              <a:rPr lang="en-US" sz="2000" dirty="0" smtClean="0"/>
              <a:t>Operating system security</a:t>
            </a:r>
          </a:p>
          <a:p>
            <a:pPr lvl="1"/>
            <a:r>
              <a:rPr lang="en-US" sz="2000" dirty="0" smtClean="0"/>
              <a:t>Antivirus protection</a:t>
            </a:r>
          </a:p>
          <a:p>
            <a:pPr lvl="1"/>
            <a:r>
              <a:rPr lang="en-US" sz="2000" dirty="0" smtClean="0"/>
              <a:t>Packet filtering</a:t>
            </a:r>
          </a:p>
          <a:p>
            <a:pPr lvl="1"/>
            <a:r>
              <a:rPr lang="en-US" sz="2000" dirty="0" smtClean="0"/>
              <a:t>Firewalls</a:t>
            </a:r>
          </a:p>
          <a:p>
            <a:pPr lvl="1"/>
            <a:r>
              <a:rPr lang="en-US" sz="2000" dirty="0" smtClean="0"/>
              <a:t>Demilitarized zone (DMZ)</a:t>
            </a:r>
          </a:p>
          <a:p>
            <a:pPr lvl="1"/>
            <a:r>
              <a:rPr lang="en-US" sz="2000" dirty="0" smtClean="0"/>
              <a:t>Intrusion detection and prevention system (IDPS)</a:t>
            </a:r>
          </a:p>
          <a:p>
            <a:pPr lvl="1"/>
            <a:r>
              <a:rPr lang="en-US" sz="2000" dirty="0" smtClean="0"/>
              <a:t>Virtual private networks (VPNs)</a:t>
            </a:r>
          </a:p>
          <a:p>
            <a:pPr lvl="1"/>
            <a:r>
              <a:rPr lang="en-US" sz="2000" dirty="0" smtClean="0"/>
              <a:t>Network auditing and log files</a:t>
            </a:r>
          </a:p>
          <a:p>
            <a:pPr lvl="1"/>
            <a:r>
              <a:rPr lang="en-US" sz="2000" dirty="0" smtClean="0"/>
              <a:t>Routing and access control methods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BE905D-ED80-4743-9085-97874D754F2C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0214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2737F2-60F3-4C8E-91D9-5C2636BDEA69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371600"/>
          </a:xfrm>
        </p:spPr>
        <p:txBody>
          <a:bodyPr/>
          <a:lstStyle/>
          <a:p>
            <a:r>
              <a:rPr lang="en-US" dirty="0"/>
              <a:t>Physical Security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8610600" cy="4495800"/>
          </a:xfrm>
        </p:spPr>
        <p:txBody>
          <a:bodyPr/>
          <a:lstStyle/>
          <a:p>
            <a:r>
              <a:rPr lang="en-US" dirty="0"/>
              <a:t>Refers to measures taken to physically protect a computer or other network device</a:t>
            </a:r>
          </a:p>
          <a:p>
            <a:r>
              <a:rPr lang="en-US" dirty="0"/>
              <a:t>Physical security measures</a:t>
            </a:r>
          </a:p>
          <a:p>
            <a:pPr lvl="1"/>
            <a:r>
              <a:rPr lang="en-US" dirty="0"/>
              <a:t>Computer locks</a:t>
            </a:r>
          </a:p>
          <a:p>
            <a:pPr lvl="1"/>
            <a:r>
              <a:rPr lang="en-US" dirty="0"/>
              <a:t>Lock protected rooms for critical servers</a:t>
            </a:r>
          </a:p>
          <a:p>
            <a:pPr lvl="1"/>
            <a:r>
              <a:rPr lang="en-US" dirty="0"/>
              <a:t>Burglar alarms</a:t>
            </a:r>
          </a:p>
          <a:p>
            <a:r>
              <a:rPr lang="en-US" dirty="0" smtClean="0"/>
              <a:t>A computer can easily be compromised if a malicious intruder has physical access to it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BB9E-C448-4B93-BCFD-BC5B22435EAF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990600"/>
          </a:xfrm>
        </p:spPr>
        <p:txBody>
          <a:bodyPr/>
          <a:lstStyle/>
          <a:p>
            <a:r>
              <a:rPr lang="en-US" dirty="0"/>
              <a:t>Authentication and Password Security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4582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Password security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Simple strategy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Select good passwords, keep them secure, and change them as needed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Use different passwords for different applications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Authentication – verifying the identity of a user, service, or computer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Uses three methods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 smtClean="0"/>
              <a:t>Verifying something a user knows (basic authentication)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 smtClean="0"/>
              <a:t>Verifying something a user has 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 smtClean="0"/>
              <a:t>Verifying something a user </a:t>
            </a:r>
            <a:r>
              <a:rPr lang="en-US" dirty="0"/>
              <a:t>is</a:t>
            </a:r>
          </a:p>
          <a:p>
            <a:pPr>
              <a:lnSpc>
                <a:spcPct val="90000"/>
              </a:lnSpc>
            </a:pPr>
            <a:r>
              <a:rPr lang="en-US" dirty="0"/>
              <a:t>In large organizations, authentication is handled by centralized servers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4A0F41-89BF-435B-B58A-93BB3EB275E2}" type="slidenum">
              <a:rPr lang="en-US"/>
              <a:pPr/>
              <a:t>28</a:t>
            </a:fld>
            <a:endParaRPr lang="en-US" dirty="0"/>
          </a:p>
        </p:txBody>
      </p:sp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 Security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820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OSs must be timely updated to protect from security flaws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Protect </a:t>
            </a:r>
            <a:r>
              <a:rPr lang="en-US" dirty="0"/>
              <a:t>operating systems by installing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Patches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Hot fixes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Service packs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Stop </a:t>
            </a:r>
            <a:r>
              <a:rPr lang="en-US" dirty="0"/>
              <a:t>any unneeded services</a:t>
            </a:r>
          </a:p>
          <a:p>
            <a:pPr>
              <a:lnSpc>
                <a:spcPct val="90000"/>
              </a:lnSpc>
            </a:pPr>
            <a:r>
              <a:rPr lang="en-US" dirty="0"/>
              <a:t>Disable Guest accounts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508086-4628-4254-B47D-8179C36A053B}" type="slidenum">
              <a:rPr lang="en-US"/>
              <a:pPr/>
              <a:t>29</a:t>
            </a:fld>
            <a:endParaRPr lang="en-US" dirty="0"/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Antivirus Protection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458200" cy="4572000"/>
          </a:xfrm>
        </p:spPr>
        <p:txBody>
          <a:bodyPr/>
          <a:lstStyle/>
          <a:p>
            <a:r>
              <a:rPr lang="en-US" dirty="0"/>
              <a:t>Virus scanning</a:t>
            </a:r>
          </a:p>
          <a:p>
            <a:pPr lvl="1"/>
            <a:r>
              <a:rPr lang="en-US" dirty="0"/>
              <a:t>Examines files or e-mail messages for indications that viruses are present</a:t>
            </a:r>
          </a:p>
          <a:p>
            <a:r>
              <a:rPr lang="en-US" dirty="0"/>
              <a:t>Viruses have suspicious file extensions</a:t>
            </a:r>
          </a:p>
          <a:p>
            <a:r>
              <a:rPr lang="en-US" dirty="0"/>
              <a:t>Antivirus software uses virus signatures to detect viruses in your systems</a:t>
            </a:r>
          </a:p>
          <a:p>
            <a:pPr lvl="1"/>
            <a:r>
              <a:rPr lang="en-US" dirty="0"/>
              <a:t>You should constantly update virus signatures</a:t>
            </a:r>
          </a:p>
          <a:p>
            <a:r>
              <a:rPr lang="en-US" dirty="0"/>
              <a:t>Firewalls and </a:t>
            </a:r>
            <a:r>
              <a:rPr lang="en-US" dirty="0" smtClean="0"/>
              <a:t>IDPSs </a:t>
            </a:r>
            <a:r>
              <a:rPr lang="en-US" dirty="0"/>
              <a:t>are not enough</a:t>
            </a:r>
          </a:p>
          <a:p>
            <a:r>
              <a:rPr lang="en-US" dirty="0"/>
              <a:t>You should install antivirus software in hosts and all network computers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6EA33B-A468-4DF5-A4BE-F74F92A2093B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Threats to Network Security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382000" cy="4495800"/>
          </a:xfrm>
        </p:spPr>
        <p:txBody>
          <a:bodyPr/>
          <a:lstStyle/>
          <a:p>
            <a:r>
              <a:rPr lang="en-US" dirty="0" smtClean="0"/>
              <a:t>Network intrusions cause:</a:t>
            </a:r>
            <a:endParaRPr lang="en-US" dirty="0"/>
          </a:p>
          <a:p>
            <a:pPr lvl="1"/>
            <a:r>
              <a:rPr lang="en-US" dirty="0"/>
              <a:t>Loss of data</a:t>
            </a:r>
          </a:p>
          <a:p>
            <a:pPr lvl="1"/>
            <a:r>
              <a:rPr lang="en-US" dirty="0"/>
              <a:t>Loss of </a:t>
            </a:r>
            <a:r>
              <a:rPr lang="en-US" dirty="0" smtClean="0"/>
              <a:t>privacy</a:t>
            </a:r>
          </a:p>
          <a:p>
            <a:pPr lvl="1"/>
            <a:r>
              <a:rPr lang="en-US" dirty="0" smtClean="0"/>
              <a:t>Other problems</a:t>
            </a:r>
            <a:endParaRPr lang="en-US" dirty="0"/>
          </a:p>
          <a:p>
            <a:r>
              <a:rPr lang="en-US" dirty="0" smtClean="0"/>
              <a:t>Businesses must actively address information security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16DD14-3D0C-4345-B34E-8DF0283BC77E}" type="slidenum">
              <a:rPr lang="en-US"/>
              <a:pPr/>
              <a:t>30</a:t>
            </a:fld>
            <a:endParaRPr lang="en-US" dirty="0"/>
          </a:p>
        </p:txBody>
      </p:sp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Filtering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4582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Block or allow transmission of packets based 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Port number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IP addresses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Protocol information</a:t>
            </a:r>
          </a:p>
          <a:p>
            <a:pPr>
              <a:lnSpc>
                <a:spcPct val="90000"/>
              </a:lnSpc>
            </a:pPr>
            <a:r>
              <a:rPr lang="en-US" dirty="0"/>
              <a:t>Some types of packet filters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Routers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/>
              <a:t>Most common packet filters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Operating systems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Built-in packet filtering utilities that come with some OSs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Software </a:t>
            </a:r>
            <a:r>
              <a:rPr lang="en-US" dirty="0" smtClean="0"/>
              <a:t>firewalls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/>
              <a:t>Enterprise-level programs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6290BE-66E7-4EF2-A72D-051385795041}" type="slidenum">
              <a:rPr lang="en-US"/>
              <a:pPr/>
              <a:t>31</a:t>
            </a:fld>
            <a:endParaRPr lang="en-US" dirty="0"/>
          </a:p>
        </p:txBody>
      </p:sp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Firewalls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Installing and configuring a firewalls is the foundation of organization’s </a:t>
            </a:r>
            <a:r>
              <a:rPr lang="en-US" dirty="0"/>
              <a:t>overall security </a:t>
            </a:r>
            <a:r>
              <a:rPr lang="en-US" dirty="0" smtClean="0"/>
              <a:t>policy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Permissive versus restrictive policies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Permissive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Allows all traffic through the gateway and then blocks services on case-by-case basis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Restrictive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Denies all traffic by default and then allows services on case-by-case </a:t>
            </a:r>
            <a:r>
              <a:rPr lang="en-US" dirty="0" smtClean="0"/>
              <a:t>basis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Enforcement is handled primarily through setting up packet-filtering rules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F3A428-3376-4906-B699-589BC9B4ABEF}" type="slidenum">
              <a:rPr lang="en-US"/>
              <a:pPr/>
              <a:t>32</a:t>
            </a:fld>
            <a:endParaRPr lang="en-US" dirty="0"/>
          </a:p>
        </p:txBody>
      </p:sp>
      <p:pic>
        <p:nvPicPr>
          <p:cNvPr id="354311" name="Picture 7" descr="C:\Users\Julie\Documents\DropBox\InstructorManuals\NetworkDefenseCounter\Figures\ch01\Fig 1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57200"/>
            <a:ext cx="5991163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47800" y="5965371"/>
            <a:ext cx="48686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Figure 1-2 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Permissive vs. restrictive firewall policies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08DCBE-D371-4FDD-80DF-874782E80EAB}" type="slidenum">
              <a:rPr lang="en-US"/>
              <a:pPr/>
              <a:t>33</a:t>
            </a:fld>
            <a:endParaRPr lang="en-US" dirty="0"/>
          </a:p>
        </p:txBody>
      </p:sp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Demilitarized Zone (DMZ)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458200" cy="4572000"/>
          </a:xfrm>
        </p:spPr>
        <p:txBody>
          <a:bodyPr/>
          <a:lstStyle/>
          <a:p>
            <a:r>
              <a:rPr lang="en-US" dirty="0"/>
              <a:t>Network that sits outside the internal network</a:t>
            </a:r>
          </a:p>
          <a:p>
            <a:pPr lvl="1"/>
            <a:r>
              <a:rPr lang="en-US" dirty="0"/>
              <a:t>DMZ is connected to the firewall</a:t>
            </a:r>
          </a:p>
          <a:p>
            <a:r>
              <a:rPr lang="en-US" dirty="0"/>
              <a:t>Makes </a:t>
            </a:r>
            <a:r>
              <a:rPr lang="en-US" dirty="0" smtClean="0"/>
              <a:t>services like HTTP and FTP </a:t>
            </a:r>
            <a:r>
              <a:rPr lang="en-US" dirty="0"/>
              <a:t>publicly available</a:t>
            </a:r>
          </a:p>
          <a:p>
            <a:pPr lvl="1"/>
            <a:r>
              <a:rPr lang="en-US" dirty="0"/>
              <a:t>While protecting the internal LAN</a:t>
            </a:r>
          </a:p>
          <a:p>
            <a:r>
              <a:rPr lang="en-US" dirty="0"/>
              <a:t>It might also contain a DNS </a:t>
            </a:r>
            <a:r>
              <a:rPr lang="en-US" dirty="0" smtClean="0"/>
              <a:t>server</a:t>
            </a:r>
          </a:p>
          <a:p>
            <a:pPr lvl="1"/>
            <a:r>
              <a:rPr lang="en-US" dirty="0" smtClean="0"/>
              <a:t>DNS server resolves domain names to IP addresses</a:t>
            </a:r>
            <a:endParaRPr lang="en-US" dirty="0"/>
          </a:p>
          <a:p>
            <a:r>
              <a:rPr lang="en-US" dirty="0"/>
              <a:t>DMZ is sometimes called a “service network” or “perimeter network”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403E4F-B8EA-48EA-A065-72F9D363AD53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472066" name="Picture 2" descr="C:\Users\Julie\Documents\DropBox\InstructorManuals\NetworkDefenseCounter\Figures\ch01\Fig 1-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33400"/>
            <a:ext cx="6124089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47800" y="5867400"/>
            <a:ext cx="6846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Figure 1-3 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Firewall used to create a DMZ and protect the internal network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622002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FA1BDE-925F-45A1-939B-C3E50F7C1E2A}" type="slidenum">
              <a:rPr lang="en-US"/>
              <a:pPr/>
              <a:t>35</a:t>
            </a:fld>
            <a:endParaRPr lang="en-US" dirty="0"/>
          </a:p>
        </p:txBody>
      </p:sp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Intrusion Detection </a:t>
            </a:r>
            <a:r>
              <a:rPr lang="en-US" dirty="0" smtClean="0"/>
              <a:t>and Prevention System </a:t>
            </a:r>
            <a:r>
              <a:rPr lang="en-US" dirty="0"/>
              <a:t>(</a:t>
            </a:r>
            <a:r>
              <a:rPr lang="en-US" dirty="0" smtClean="0"/>
              <a:t>IDPS</a:t>
            </a:r>
            <a:r>
              <a:rPr lang="en-US" dirty="0"/>
              <a:t>)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Use of an IDPS offers an additional layer of protection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Works by recognizing </a:t>
            </a:r>
            <a:r>
              <a:rPr lang="en-US" dirty="0"/>
              <a:t>the signs of a possible attack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</a:t>
            </a:r>
            <a:r>
              <a:rPr lang="en-US" dirty="0" smtClean="0"/>
              <a:t>otifies </a:t>
            </a:r>
            <a:r>
              <a:rPr lang="en-US" dirty="0"/>
              <a:t>the </a:t>
            </a:r>
            <a:r>
              <a:rPr lang="en-US" dirty="0" smtClean="0"/>
              <a:t>administrator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Some traffic can trigger a response that attempts to actively combat the threat (intrusion prevention)</a:t>
            </a:r>
            <a:endParaRPr lang="en-US" dirty="0"/>
          </a:p>
          <a:p>
            <a:r>
              <a:rPr lang="en-US" dirty="0"/>
              <a:t>Signs of possible attacks are called signatures</a:t>
            </a:r>
          </a:p>
          <a:p>
            <a:pPr lvl="1"/>
            <a:r>
              <a:rPr lang="en-US" dirty="0"/>
              <a:t>Combinations of IP address, port number, and  frequency of access </a:t>
            </a:r>
            <a:r>
              <a:rPr lang="en-US" dirty="0" smtClean="0"/>
              <a:t>attempts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8A9937-9BC2-4102-A57C-82899EAA8120}" type="slidenum">
              <a:rPr lang="en-US"/>
              <a:pPr/>
              <a:t>36</a:t>
            </a:fld>
            <a:endParaRPr lang="en-US" dirty="0"/>
          </a:p>
        </p:txBody>
      </p:sp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Private Networks (VPNs)</a:t>
            </a:r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77200" cy="4572000"/>
          </a:xfrm>
        </p:spPr>
        <p:txBody>
          <a:bodyPr/>
          <a:lstStyle/>
          <a:p>
            <a:r>
              <a:rPr lang="en-US" dirty="0" smtClean="0"/>
              <a:t>A VPN is a network that uses public telecommunications infrastructure to provide secure access to corporate assets for remote users</a:t>
            </a:r>
          </a:p>
          <a:p>
            <a:pPr lvl="1"/>
            <a:r>
              <a:rPr lang="en-US" dirty="0" smtClean="0"/>
              <a:t>Provide </a:t>
            </a:r>
            <a:r>
              <a:rPr lang="en-US" dirty="0"/>
              <a:t>a low-cost and secure connection that uses the public Internet</a:t>
            </a:r>
          </a:p>
          <a:p>
            <a:r>
              <a:rPr lang="en-US" dirty="0"/>
              <a:t>Alternative to expensive leased lines</a:t>
            </a:r>
          </a:p>
          <a:p>
            <a:pPr lvl="1"/>
            <a:r>
              <a:rPr lang="en-US" dirty="0"/>
              <a:t>Provides point-to-point </a:t>
            </a:r>
            <a:r>
              <a:rPr lang="en-US" dirty="0" smtClean="0"/>
              <a:t>communication</a:t>
            </a:r>
          </a:p>
          <a:p>
            <a:r>
              <a:rPr lang="en-US" dirty="0" smtClean="0"/>
              <a:t>Use authentication to verify users’ identities and encrypt and encapsulate traffic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8FD20B-BBA7-4256-906B-1A8B26FF8322}" type="slidenum">
              <a:rPr lang="en-US"/>
              <a:pPr/>
              <a:t>37</a:t>
            </a:fld>
            <a:endParaRPr lang="en-US" dirty="0"/>
          </a:p>
        </p:txBody>
      </p:sp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Auditing and Log Files</a:t>
            </a:r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772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Auditing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Recording which computers are accessing a network and what resources are being accessed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Information is recorded in a log file</a:t>
            </a:r>
          </a:p>
          <a:p>
            <a:pPr>
              <a:lnSpc>
                <a:spcPct val="90000"/>
              </a:lnSpc>
            </a:pPr>
            <a:r>
              <a:rPr lang="en-US" dirty="0"/>
              <a:t>Reviewing and maintaining log files helps you detect suspicious patterns of </a:t>
            </a:r>
            <a:r>
              <a:rPr lang="en-US" dirty="0" smtClean="0"/>
              <a:t>activity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Example: regular and unsuccessful connection attempts that occur at the same time each day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You can set up </a:t>
            </a:r>
            <a:r>
              <a:rPr lang="en-US" dirty="0" smtClean="0"/>
              <a:t>rules to block attacks based </a:t>
            </a:r>
            <a:r>
              <a:rPr lang="en-US" dirty="0"/>
              <a:t>on logged information from previous attack attempts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548981-0429-40FF-A3E0-F32F8D8C01BF}" type="slidenum">
              <a:rPr lang="en-US"/>
              <a:pPr/>
              <a:t>38</a:t>
            </a:fld>
            <a:endParaRPr lang="en-US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Auditing and Log </a:t>
            </a:r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772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Log file analysis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Tedious and time consuming task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Record and analyze rejected connection requests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Sort logs by time of day and per hour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Check logs during peak traffic </a:t>
            </a:r>
            <a:r>
              <a:rPr lang="en-US" dirty="0" smtClean="0"/>
              <a:t>time and use to identify services that consume bandwidth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Configuring log files to record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System events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Security events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Traffic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Packets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403E4F-B8EA-48EA-A065-72F9D363AD53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473090" name="Picture 2" descr="C:\Users\Julie\Documents\DropBox\InstructorManuals\NetworkDefenseCounter\Figures\ch01\Fig 1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38200"/>
            <a:ext cx="6049462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09800" y="5562600"/>
            <a:ext cx="41873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Figure 1-4 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Graphic display of log file entries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94166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44A8BA-E32D-4A12-8A8A-07CD4DEC160A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Threats to Network Security</a:t>
            </a:r>
            <a:endParaRPr lang="en-US" dirty="0"/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Knowing the types of attackers helps you anticipate</a:t>
            </a:r>
          </a:p>
          <a:p>
            <a:r>
              <a:rPr lang="en-US" dirty="0"/>
              <a:t>Motivation to break into systems</a:t>
            </a:r>
          </a:p>
          <a:p>
            <a:pPr lvl="1"/>
            <a:r>
              <a:rPr lang="en-US" dirty="0"/>
              <a:t>Status</a:t>
            </a:r>
          </a:p>
          <a:p>
            <a:pPr lvl="1"/>
            <a:r>
              <a:rPr lang="en-US" dirty="0"/>
              <a:t>Revenge</a:t>
            </a:r>
          </a:p>
          <a:p>
            <a:pPr lvl="1"/>
            <a:r>
              <a:rPr lang="en-US" dirty="0"/>
              <a:t>Financial gain</a:t>
            </a:r>
          </a:p>
          <a:p>
            <a:pPr lvl="1"/>
            <a:r>
              <a:rPr lang="en-US" dirty="0"/>
              <a:t>Industrial espionage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506080-444D-4F87-A04B-297B0967FF4C}" type="slidenum">
              <a:rPr lang="en-US"/>
              <a:pPr/>
              <a:t>40</a:t>
            </a:fld>
            <a:endParaRPr lang="en-US" dirty="0"/>
          </a:p>
        </p:txBody>
      </p:sp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371600"/>
          </a:xfrm>
        </p:spPr>
        <p:txBody>
          <a:bodyPr/>
          <a:lstStyle/>
          <a:p>
            <a:r>
              <a:rPr lang="en-US" dirty="0"/>
              <a:t>Routing and Access Control Methods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572000"/>
          </a:xfrm>
        </p:spPr>
        <p:txBody>
          <a:bodyPr/>
          <a:lstStyle/>
          <a:p>
            <a:r>
              <a:rPr lang="en-US" dirty="0" smtClean="0"/>
              <a:t>Routers at the perimeter of a network </a:t>
            </a:r>
            <a:r>
              <a:rPr lang="en-US" dirty="0"/>
              <a:t>are critical to the movement of all network traffic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Can be equipped with their own firewall software</a:t>
            </a:r>
          </a:p>
          <a:p>
            <a:pPr>
              <a:lnSpc>
                <a:spcPct val="90000"/>
              </a:lnSpc>
            </a:pPr>
            <a:r>
              <a:rPr lang="en-US" dirty="0"/>
              <a:t>Attackers exploit open points of entry, such as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Vulnerable </a:t>
            </a:r>
            <a:r>
              <a:rPr lang="en-US" dirty="0" smtClean="0"/>
              <a:t>services – attackers might be able to exploit known vulnerabilities in an application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E-mail </a:t>
            </a:r>
            <a:r>
              <a:rPr lang="en-US" dirty="0" smtClean="0"/>
              <a:t>gateways – attackers might attach a virus to an e-mail message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Porous </a:t>
            </a:r>
            <a:r>
              <a:rPr lang="en-US" dirty="0" smtClean="0"/>
              <a:t>borders – an attacker might discover a port that a computer has left open that is not being used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and Access Control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Three methods of access control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Mandatory Access Control (MAC) – all access capabilities are defined in advance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Discretionary Access Control (DAC) – allows users to share information with other users 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Gives users more flexibility in accessing information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Role Based Access Control (RBAC) – establishes organizational roles to control access to information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Limits access by job function or job responsibility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BE905D-ED80-4743-9085-97874D754F2C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3333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EF8B53-3E2D-416E-9B40-1F07A0F11133}" type="slidenum">
              <a:rPr lang="en-US"/>
              <a:pPr/>
              <a:t>42</a:t>
            </a:fld>
            <a:endParaRPr lang="en-US" dirty="0"/>
          </a:p>
        </p:txBody>
      </p:sp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914400"/>
          </a:xfrm>
        </p:spPr>
        <p:txBody>
          <a:bodyPr/>
          <a:lstStyle/>
          <a:p>
            <a:r>
              <a:rPr lang="en-US" dirty="0"/>
              <a:t>The Impact of Defense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Cost of securing	 systems might seem high</a:t>
            </a:r>
          </a:p>
          <a:p>
            <a:pPr>
              <a:lnSpc>
                <a:spcPct val="90000"/>
              </a:lnSpc>
            </a:pPr>
            <a:r>
              <a:rPr lang="en-US" dirty="0"/>
              <a:t>Cost of a security breach can be much higher</a:t>
            </a:r>
          </a:p>
          <a:p>
            <a:pPr>
              <a:lnSpc>
                <a:spcPct val="90000"/>
              </a:lnSpc>
            </a:pPr>
            <a:r>
              <a:rPr lang="en-US" dirty="0"/>
              <a:t>Support from upper management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Key factor in securing systems</a:t>
            </a:r>
          </a:p>
          <a:p>
            <a:pPr>
              <a:lnSpc>
                <a:spcPct val="90000"/>
              </a:lnSpc>
            </a:pPr>
            <a:r>
              <a:rPr lang="en-US" dirty="0"/>
              <a:t>Securing systems will require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Money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Time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Down time for the network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Support from upper management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434063-F1B1-418C-925B-ADCA988C14D3}" type="slidenum">
              <a:rPr lang="en-US"/>
              <a:pPr/>
              <a:t>43</a:t>
            </a:fld>
            <a:endParaRPr lang="en-US" dirty="0"/>
          </a:p>
        </p:txBody>
      </p:sp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82000" cy="4572000"/>
          </a:xfrm>
        </p:spPr>
        <p:txBody>
          <a:bodyPr/>
          <a:lstStyle/>
          <a:p>
            <a:r>
              <a:rPr lang="en-US" dirty="0" smtClean="0"/>
              <a:t>Network </a:t>
            </a:r>
            <a:r>
              <a:rPr lang="en-US" dirty="0"/>
              <a:t>intruders are motivated by a variety of </a:t>
            </a:r>
            <a:r>
              <a:rPr lang="en-US" dirty="0" smtClean="0"/>
              <a:t>reasons</a:t>
            </a:r>
          </a:p>
          <a:p>
            <a:r>
              <a:rPr lang="en-US" dirty="0" smtClean="0"/>
              <a:t>Revenge by disgruntled, current, or former employees might be the primary motivation</a:t>
            </a:r>
          </a:p>
          <a:p>
            <a:r>
              <a:rPr lang="en-US" dirty="0" smtClean="0"/>
              <a:t>Some attackers break into accounts and networks for financial gain</a:t>
            </a:r>
          </a:p>
          <a:p>
            <a:r>
              <a:rPr lang="en-US" dirty="0" smtClean="0"/>
              <a:t>Some attackers may steal proprietary information for their own use or for resale to other parties</a:t>
            </a:r>
          </a:p>
          <a:p>
            <a:r>
              <a:rPr lang="en-US" dirty="0" smtClean="0"/>
              <a:t>E-mail is one of the most important services to secure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80238F-93CB-4241-B3EE-34060340BEC5}" type="slidenum">
              <a:rPr lang="en-US"/>
              <a:pPr/>
              <a:t>44</a:t>
            </a:fld>
            <a:endParaRPr lang="en-US" dirty="0"/>
          </a:p>
        </p:txBody>
      </p:sp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458200" cy="4572000"/>
          </a:xfrm>
        </p:spPr>
        <p:txBody>
          <a:bodyPr/>
          <a:lstStyle/>
          <a:p>
            <a:r>
              <a:rPr lang="en-US" dirty="0" smtClean="0"/>
              <a:t>Always-on connections present security risks that need to be addressed with firewall and VPN solutions</a:t>
            </a:r>
          </a:p>
          <a:p>
            <a:r>
              <a:rPr lang="en-US" dirty="0" smtClean="0"/>
              <a:t>Goals </a:t>
            </a:r>
            <a:r>
              <a:rPr lang="en-US" dirty="0"/>
              <a:t>of network security</a:t>
            </a:r>
          </a:p>
          <a:p>
            <a:pPr lvl="1"/>
            <a:r>
              <a:rPr lang="en-US" dirty="0"/>
              <a:t>Confidentiality</a:t>
            </a:r>
          </a:p>
          <a:p>
            <a:pPr lvl="1"/>
            <a:r>
              <a:rPr lang="en-US" dirty="0"/>
              <a:t>Integrity</a:t>
            </a:r>
          </a:p>
          <a:p>
            <a:pPr lvl="1"/>
            <a:r>
              <a:rPr lang="en-US" dirty="0"/>
              <a:t>Availability</a:t>
            </a:r>
          </a:p>
          <a:p>
            <a:r>
              <a:rPr lang="en-US" dirty="0" smtClean="0"/>
              <a:t>An effective network security strategy involves many layers of defense working together to prevent threats</a:t>
            </a:r>
            <a:endParaRPr lang="en-US" dirty="0"/>
          </a:p>
          <a:p>
            <a:r>
              <a:rPr lang="en-US" dirty="0"/>
              <a:t>Auditing helps identify possible attacks and prevent from other attacks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956AC6-336E-4506-A459-9B8BD173CB08}" type="slidenum">
              <a:rPr lang="en-US"/>
              <a:pPr/>
              <a:t>45</a:t>
            </a:fld>
            <a:endParaRPr lang="en-US" dirty="0"/>
          </a:p>
        </p:txBody>
      </p:sp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Routers at the </a:t>
            </a:r>
            <a:r>
              <a:rPr lang="en-US" dirty="0" smtClean="0"/>
              <a:t>perimeter </a:t>
            </a:r>
            <a:r>
              <a:rPr lang="en-US" dirty="0"/>
              <a:t>of a network are critical to the movement of all </a:t>
            </a:r>
            <a:r>
              <a:rPr lang="en-US" dirty="0" smtClean="0"/>
              <a:t>traffic</a:t>
            </a:r>
            <a:endParaRPr lang="en-US" dirty="0"/>
          </a:p>
          <a:p>
            <a:r>
              <a:rPr lang="en-US" dirty="0"/>
              <a:t>Access control </a:t>
            </a:r>
            <a:r>
              <a:rPr lang="en-US" dirty="0" smtClean="0"/>
              <a:t>ensures that users can access resources they need but that unauthorized people cannot access network resources to exploit them</a:t>
            </a:r>
            <a:endParaRPr lang="en-US" dirty="0"/>
          </a:p>
          <a:p>
            <a:r>
              <a:rPr lang="en-US" dirty="0"/>
              <a:t>Defense affects the entire organization</a:t>
            </a:r>
          </a:p>
          <a:p>
            <a:pPr lvl="1"/>
            <a:r>
              <a:rPr lang="en-US" dirty="0" smtClean="0"/>
              <a:t>Always </a:t>
            </a:r>
            <a:r>
              <a:rPr lang="en-US" dirty="0"/>
              <a:t>look for support from upper management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28DB73-A8E3-4230-B05E-AAD2FE2F62E4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Threats to Network Security</a:t>
            </a:r>
            <a:endParaRPr lang="en-US" dirty="0"/>
          </a:p>
        </p:txBody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dirty="0" smtClean="0"/>
              <a:t>ackers</a:t>
            </a:r>
            <a:endParaRPr lang="en-US" dirty="0"/>
          </a:p>
          <a:p>
            <a:pPr lvl="1"/>
            <a:r>
              <a:rPr lang="en-US" dirty="0"/>
              <a:t>Attempt to gain access to unauthorized resources</a:t>
            </a:r>
          </a:p>
          <a:p>
            <a:pPr lvl="2"/>
            <a:r>
              <a:rPr lang="en-US" dirty="0"/>
              <a:t>Circumventing passwords, firewalls, or other protective measures</a:t>
            </a:r>
          </a:p>
          <a:p>
            <a:r>
              <a:rPr lang="en-US" dirty="0"/>
              <a:t>Disgruntled employees</a:t>
            </a:r>
          </a:p>
          <a:p>
            <a:pPr lvl="1"/>
            <a:r>
              <a:rPr lang="en-US" dirty="0" smtClean="0"/>
              <a:t>Usually unhappy over perceived injustices</a:t>
            </a:r>
          </a:p>
          <a:p>
            <a:pPr lvl="1"/>
            <a:r>
              <a:rPr lang="en-US" dirty="0" smtClean="0"/>
              <a:t>Steal information to give confidential information to new employees</a:t>
            </a:r>
            <a:endParaRPr lang="en-US" dirty="0"/>
          </a:p>
          <a:p>
            <a:pPr lvl="1"/>
            <a:r>
              <a:rPr lang="en-US" dirty="0"/>
              <a:t>When an employee is terminated, security measures should be taken immediately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CF3C19-1E54-4DF8-A020-2310018FDD94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Threats to Network Security</a:t>
            </a:r>
            <a:endParaRPr lang="en-US" dirty="0"/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Terrorists</a:t>
            </a:r>
          </a:p>
          <a:p>
            <a:pPr lvl="1"/>
            <a:r>
              <a:rPr lang="en-US" dirty="0"/>
              <a:t>Attack computer systems for several reasons</a:t>
            </a:r>
          </a:p>
          <a:p>
            <a:pPr lvl="2"/>
            <a:r>
              <a:rPr lang="en-US" dirty="0"/>
              <a:t>Making a political statement</a:t>
            </a:r>
          </a:p>
          <a:p>
            <a:pPr lvl="2"/>
            <a:r>
              <a:rPr lang="en-US" dirty="0"/>
              <a:t>Achieving a political </a:t>
            </a:r>
            <a:r>
              <a:rPr lang="en-US" dirty="0" smtClean="0"/>
              <a:t>goal</a:t>
            </a:r>
          </a:p>
          <a:p>
            <a:pPr lvl="3"/>
            <a:r>
              <a:rPr lang="en-US" dirty="0" smtClean="0"/>
              <a:t>Example: release of a jailed comrade</a:t>
            </a:r>
            <a:endParaRPr lang="en-US" dirty="0"/>
          </a:p>
          <a:p>
            <a:pPr lvl="2"/>
            <a:r>
              <a:rPr lang="en-US" dirty="0"/>
              <a:t>Causing damage to critical systems</a:t>
            </a:r>
          </a:p>
          <a:p>
            <a:pPr lvl="2"/>
            <a:r>
              <a:rPr lang="en-US" dirty="0"/>
              <a:t>Disrupting a target’s financial </a:t>
            </a:r>
            <a:r>
              <a:rPr lang="en-US" dirty="0" smtClean="0"/>
              <a:t>stability</a:t>
            </a:r>
          </a:p>
          <a:p>
            <a:r>
              <a:rPr lang="en-US" dirty="0" smtClean="0"/>
              <a:t>Government Operations</a:t>
            </a:r>
          </a:p>
          <a:p>
            <a:pPr lvl="1"/>
            <a:r>
              <a:rPr lang="en-US" dirty="0" smtClean="0"/>
              <a:t>A number of countries see computer operations as a spying technique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5C1EA7-B620-4084-B339-112348F99DE4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Threats to Network Security</a:t>
            </a:r>
            <a:endParaRPr lang="en-US" dirty="0"/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772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Malicious Code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Malware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Use system’s well known vulnerabilities to spread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Viruses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Executable code </a:t>
            </a:r>
            <a:r>
              <a:rPr lang="en-US" dirty="0"/>
              <a:t>that copies itself </a:t>
            </a:r>
            <a:r>
              <a:rPr lang="en-US" dirty="0" smtClean="0"/>
              <a:t>from one place to another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Can be benign or harmful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Spread methods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Running executable code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Sharing disks or memory sticks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Opening e-mail </a:t>
            </a:r>
            <a:r>
              <a:rPr lang="en-US" dirty="0" smtClean="0"/>
              <a:t>attachments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Viewing infected Web pages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B2667D-D481-49DA-B238-07FFD8A07710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Threats to Network Security</a:t>
            </a:r>
            <a:endParaRPr lang="en-US" dirty="0"/>
          </a:p>
        </p:txBody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0772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Worm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Creates files that copy themselves and consume disk space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Does not require user intervention to be launched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Some worms install </a:t>
            </a:r>
            <a:r>
              <a:rPr lang="en-US" b="1" dirty="0"/>
              <a:t>back doors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A way of gaining unauthorized access to computer or other resources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Others can destroy data on hard disks</a:t>
            </a:r>
          </a:p>
          <a:p>
            <a:pPr>
              <a:lnSpc>
                <a:spcPct val="90000"/>
              </a:lnSpc>
            </a:pPr>
            <a:r>
              <a:rPr lang="en-US" dirty="0"/>
              <a:t>Trojan program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Harmful computer program that appears to be something useful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Can create a back </a:t>
            </a:r>
            <a:r>
              <a:rPr lang="en-US" dirty="0" smtClean="0"/>
              <a:t>door to open system to additional attacks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86DDFC-77BC-4E66-8D23-2D82690781A4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Threats to Network Security</a:t>
            </a:r>
            <a:endParaRPr lang="en-US" dirty="0"/>
          </a:p>
        </p:txBody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77200" cy="4572000"/>
          </a:xfrm>
        </p:spPr>
        <p:txBody>
          <a:bodyPr/>
          <a:lstStyle/>
          <a:p>
            <a:r>
              <a:rPr lang="en-US" dirty="0"/>
              <a:t>Macro viruses</a:t>
            </a:r>
          </a:p>
          <a:p>
            <a:pPr lvl="1"/>
            <a:r>
              <a:rPr lang="en-US" dirty="0"/>
              <a:t>Macro is a type of script that automates repetitive tasks in Microsoft Word or similar applications</a:t>
            </a:r>
          </a:p>
          <a:p>
            <a:pPr lvl="1"/>
            <a:r>
              <a:rPr lang="en-US" dirty="0"/>
              <a:t>Macros run a series of actions automatically</a:t>
            </a:r>
          </a:p>
          <a:p>
            <a:pPr lvl="1"/>
            <a:r>
              <a:rPr lang="en-US" dirty="0"/>
              <a:t>Macro viruses run actions that tend to be </a:t>
            </a:r>
            <a:r>
              <a:rPr lang="en-US" dirty="0" smtClean="0"/>
              <a:t>harmful</a:t>
            </a:r>
          </a:p>
          <a:p>
            <a:r>
              <a:rPr lang="en-US" dirty="0" smtClean="0"/>
              <a:t>Other Threats to Network Security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It is not possible to prepare for every possible risk to your systems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Try to protect your environment for today’s threat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Be prepared for tomorrow’s threats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2501</Words>
  <Application>Microsoft Office PowerPoint</Application>
  <PresentationFormat>On-screen Show (4:3)</PresentationFormat>
  <Paragraphs>430</Paragraphs>
  <Slides>45</Slides>
  <Notes>38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Default Design</vt:lpstr>
      <vt:lpstr>Guide to Network Defense and Countermeasures Third Edition </vt:lpstr>
      <vt:lpstr>Objectives</vt:lpstr>
      <vt:lpstr>Overview of Threats to Network Security</vt:lpstr>
      <vt:lpstr>Threats to Network Security</vt:lpstr>
      <vt:lpstr>Threats to Network Security</vt:lpstr>
      <vt:lpstr>Threats to Network Security</vt:lpstr>
      <vt:lpstr>Threats to Network Security</vt:lpstr>
      <vt:lpstr>Threats to Network Security</vt:lpstr>
      <vt:lpstr>Threats to Network Security</vt:lpstr>
      <vt:lpstr>Threats to Network Security</vt:lpstr>
      <vt:lpstr>PowerPoint Presentation</vt:lpstr>
      <vt:lpstr>PowerPoint Presentation</vt:lpstr>
      <vt:lpstr>Internet Security Concerns</vt:lpstr>
      <vt:lpstr> E-mail and Communications </vt:lpstr>
      <vt:lpstr>Scripting</vt:lpstr>
      <vt:lpstr>Always-On Connectivity</vt:lpstr>
      <vt:lpstr>Goals of Network Security</vt:lpstr>
      <vt:lpstr>Providing Secure Connectivity</vt:lpstr>
      <vt:lpstr>Secure Remote Access</vt:lpstr>
      <vt:lpstr>PowerPoint Presentation</vt:lpstr>
      <vt:lpstr>Ensuring Privacy</vt:lpstr>
      <vt:lpstr>Providing Nonrepudiation</vt:lpstr>
      <vt:lpstr>Confidentiality, Integrity, and Availability</vt:lpstr>
      <vt:lpstr>Using a Layered Defense Strategy: Defense in Depth</vt:lpstr>
      <vt:lpstr>Using a Layered Defense Strategy: Defense in Depth</vt:lpstr>
      <vt:lpstr>Physical Security</vt:lpstr>
      <vt:lpstr>Authentication and Password Security</vt:lpstr>
      <vt:lpstr>Operating System Security</vt:lpstr>
      <vt:lpstr>Antivirus Protection</vt:lpstr>
      <vt:lpstr>Packet Filtering</vt:lpstr>
      <vt:lpstr>Firewalls</vt:lpstr>
      <vt:lpstr>PowerPoint Presentation</vt:lpstr>
      <vt:lpstr>Demilitarized Zone (DMZ)</vt:lpstr>
      <vt:lpstr>PowerPoint Presentation</vt:lpstr>
      <vt:lpstr>Intrusion Detection and Prevention System (IDPS)</vt:lpstr>
      <vt:lpstr>Virtual Private Networks (VPNs)</vt:lpstr>
      <vt:lpstr>Network Auditing and Log Files</vt:lpstr>
      <vt:lpstr>Network Auditing and Log Files</vt:lpstr>
      <vt:lpstr>PowerPoint Presentation</vt:lpstr>
      <vt:lpstr>Routing and Access Control Methods</vt:lpstr>
      <vt:lpstr>Routing and Access Control Methods</vt:lpstr>
      <vt:lpstr>The Impact of Defense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 to Network Defense and Countermeasures</dc:title>
  <dc:subject>Chapter One</dc:subject>
  <dc:creator/>
  <cp:lastModifiedBy/>
  <cp:revision>364</cp:revision>
  <dcterms:created xsi:type="dcterms:W3CDTF">2002-09-27T23:29:22Z</dcterms:created>
  <dcterms:modified xsi:type="dcterms:W3CDTF">2012-12-07T20:58:50Z</dcterms:modified>
</cp:coreProperties>
</file>