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ABBEF8-CB90-B963-8694-3EEC8ADB9D16}" v="3196" dt="2020-07-21T04:58:15.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5" d="100"/>
          <a:sy n="155" d="100"/>
        </p:scale>
        <p:origin x="3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A866F-44CE-4A19-980E-9C697C378780}" type="datetimeFigureOut">
              <a:rPr lang="en-US"/>
              <a:t>7/20/2020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480BE-382B-4703-B8C1-43369AD6903A}" type="slidenum">
              <a:rPr lang="en-US"/>
              <a:t>‹#›</a:t>
            </a:fld>
            <a:endParaRPr lang="en-US"/>
          </a:p>
        </p:txBody>
      </p:sp>
    </p:spTree>
    <p:extLst>
      <p:ext uri="{BB962C8B-B14F-4D97-AF65-F5344CB8AC3E}">
        <p14:creationId xmlns:p14="http://schemas.microsoft.com/office/powerpoint/2010/main" val="56682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Expected stakeholders are Developers that are completely </a:t>
            </a:r>
            <a:r>
              <a:rPr lang="en-US" dirty="0" err="1">
                <a:cs typeface="Calibri"/>
              </a:rPr>
              <a:t>unfamilar</a:t>
            </a:r>
            <a:r>
              <a:rPr lang="en-US" dirty="0">
                <a:cs typeface="Calibri"/>
              </a:rPr>
              <a:t> with OWASP, web applications are still pretty hazy, and whose day to day focus is more around operational aspects.  Two specific non-technical managers are going to be included as an afterthought.</a:t>
            </a:r>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62321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Can't put specific info here but would pull Incident numbers out of ServiceNow as well as financial impact from post mortem.  This MI was painful because we had plenty of time to see it coming.</a:t>
            </a:r>
          </a:p>
          <a:p>
            <a:endParaRPr lang="en-US" dirty="0">
              <a:cs typeface="Calibri"/>
            </a:endParaRPr>
          </a:p>
          <a:p>
            <a:r>
              <a:rPr lang="en-US" dirty="0">
                <a:cs typeface="Calibri"/>
              </a:rPr>
              <a:t>Also had teammate say on an open conference bridge that they had thought it looked weird when they had been troubleshooting something else earlier.  Meant to look into it.  Referring to that is another gameday decision based on the room's tone.</a:t>
            </a:r>
          </a:p>
        </p:txBody>
      </p:sp>
      <p:sp>
        <p:nvSpPr>
          <p:cNvPr id="4" name="Slide Number Placeholder 3"/>
          <p:cNvSpPr>
            <a:spLocks noGrp="1"/>
          </p:cNvSpPr>
          <p:nvPr>
            <p:ph type="sldNum" sz="quarter" idx="5"/>
          </p:nvPr>
        </p:nvSpPr>
        <p:spPr/>
        <p:txBody>
          <a:bodyPr/>
          <a:lstStyle/>
          <a:p>
            <a:fld id="{60B480BE-382B-4703-B8C1-43369AD6903A}" type="slidenum">
              <a:rPr lang="en-US"/>
              <a:t>10</a:t>
            </a:fld>
            <a:endParaRPr lang="en-US"/>
          </a:p>
        </p:txBody>
      </p:sp>
    </p:spTree>
    <p:extLst>
      <p:ext uri="{BB962C8B-B14F-4D97-AF65-F5344CB8AC3E}">
        <p14:creationId xmlns:p14="http://schemas.microsoft.com/office/powerpoint/2010/main" val="409078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have a running joke about one of our business partners emailing us on Friday before lunch for some sort of odd slice of the data they need by the end of the day.  A lot of handwaving here around capacity, indexing, data ingestion pipelines, etc...  Referencing the security tie in of </a:t>
            </a:r>
          </a:p>
        </p:txBody>
      </p:sp>
      <p:sp>
        <p:nvSpPr>
          <p:cNvPr id="4" name="Slide Number Placeholder 3"/>
          <p:cNvSpPr>
            <a:spLocks noGrp="1"/>
          </p:cNvSpPr>
          <p:nvPr>
            <p:ph type="sldNum" sz="quarter" idx="5"/>
          </p:nvPr>
        </p:nvSpPr>
        <p:spPr/>
        <p:txBody>
          <a:bodyPr/>
          <a:lstStyle/>
          <a:p>
            <a:fld id="{60B480BE-382B-4703-B8C1-43369AD6903A}" type="slidenum">
              <a:rPr lang="en-US"/>
              <a:t>11</a:t>
            </a:fld>
            <a:endParaRPr lang="en-US"/>
          </a:p>
        </p:txBody>
      </p:sp>
    </p:spTree>
    <p:extLst>
      <p:ext uri="{BB962C8B-B14F-4D97-AF65-F5344CB8AC3E}">
        <p14:creationId xmlns:p14="http://schemas.microsoft.com/office/powerpoint/2010/main" val="1011594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Asset Protection has several standard requests for pulling data for auditing specific business processes.  What I *want* to direct them towards is us spinning up our own </a:t>
            </a:r>
            <a:r>
              <a:rPr lang="en-US" dirty="0" err="1">
                <a:cs typeface="Calibri"/>
              </a:rPr>
              <a:t>datalake</a:t>
            </a:r>
            <a:r>
              <a:rPr lang="en-US" dirty="0">
                <a:cs typeface="Calibri"/>
              </a:rPr>
              <a:t> and then working with Asset Protection for them to self serve the data they want.  That's a long term project requiring more than I can motivate them to do at this point.  Capturing that toil is where I would start.  How much time do we spend doing the work and how much time does AP sit around waiting for us.</a:t>
            </a:r>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55865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here I would probably reference a recent area email from security.  Maybe even pull up our latest scores in </a:t>
            </a:r>
            <a:r>
              <a:rPr lang="en-US" dirty="0" err="1">
                <a:cs typeface="Calibri"/>
              </a:rPr>
              <a:t>Brinqa</a:t>
            </a:r>
            <a:r>
              <a:rPr lang="en-US" dirty="0">
                <a:cs typeface="Calibri"/>
              </a:rPr>
              <a:t> to tab over to.  Also I would use it as a nudge to get someone's attention as a reason to name them and reference them.  Seems manipulative but if I'm having to present then they can at least wait </a:t>
            </a:r>
            <a:r>
              <a:rPr lang="en-US" dirty="0" err="1">
                <a:cs typeface="Calibri"/>
              </a:rPr>
              <a:t>abit</a:t>
            </a:r>
            <a:r>
              <a:rPr lang="en-US" dirty="0">
                <a:cs typeface="Calibri"/>
              </a:rPr>
              <a:t> before checking out.</a:t>
            </a:r>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248132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If we are still all remote, maybe have helper switch my zoom background to David Letterman style desk for a Top Ten reference?  Seems a bit much to pull off but the content isn't enough to get them paying attention on its own. </a:t>
            </a:r>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36184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Very workplace specific but here I would reference a recent death march we got to undergo due to the loudest voice in the room winning an argument over what to focus on.  It's a bitter item and we had a tough time for that quarter.</a:t>
            </a:r>
          </a:p>
          <a:p>
            <a:endParaRPr lang="en-US" dirty="0">
              <a:cs typeface="Calibri"/>
            </a:endParaRPr>
          </a:p>
          <a:p>
            <a:r>
              <a:rPr lang="en-US" dirty="0">
                <a:cs typeface="Calibri"/>
              </a:rPr>
              <a:t>I also work with some very *mature* coworkers.  They are having some difficulties adapting to the fact that what they used to do is no longer the right way.  Thankfully, we all enjoy being employed so spelling out the career sense here would be a boon.  But it feels so manipulative so I'm </a:t>
            </a:r>
            <a:r>
              <a:rPr lang="en-US" dirty="0" err="1">
                <a:cs typeface="Calibri"/>
              </a:rPr>
              <a:t>gonna</a:t>
            </a:r>
            <a:r>
              <a:rPr lang="en-US" dirty="0">
                <a:cs typeface="Calibri"/>
              </a:rPr>
              <a:t> reserve that one as a game day decision.  Fear based motivation is just distasteful.</a:t>
            </a:r>
          </a:p>
          <a:p>
            <a:endParaRPr lang="en-US" dirty="0">
              <a:cs typeface="Calibri"/>
            </a:endParaRPr>
          </a:p>
          <a:p>
            <a:r>
              <a:rPr lang="en-US" dirty="0">
                <a:cs typeface="Calibri"/>
              </a:rPr>
              <a:t>There is also a slight current of imposter syndrome since tenure used to mean, you were a Subject Matter Expert by virtue of surviving and writing most of the system.  Now with turnover happening so much more and the opening of multiple campuses things have changed to "if you aren't new out of college you don't know anything relevant" mindset.  Depending on who all is in the presentation would probably play a part to the tone and even how much ignorance people will want to show when Q&amp;A time comes.  A lot playing by ear.</a:t>
            </a:r>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288354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Won't bother reading them all out.  Focus that we are starting on Logging/Monitoring.  Much of our problems is around operational toil.  MTTD, MTTR.  Those type metrics are hammering our area.  The paradigm of dialing into the standalone server at each physical store and reading the local log files was the standard procedure for decades.  Same with debugging by having the associate redo the same steps but this time we enabled additional debug logging by turning on a flag.  Lots of manual intervention.  </a:t>
            </a:r>
          </a:p>
          <a:p>
            <a:endParaRPr lang="en-US" dirty="0">
              <a:cs typeface="Calibri"/>
            </a:endParaRPr>
          </a:p>
          <a:p>
            <a:r>
              <a:rPr lang="en-US" dirty="0">
                <a:cs typeface="Calibri"/>
              </a:rPr>
              <a:t>Will definitely point out that the current infrastructure limited blast radius by having 10k separate installs and now we are going to containers that are servicing all the store at once.  Rollouts used to be slow and methodical so that bugs would shake out in pilots during the initial rollout week before we started to roll to thousands of stores a day in week 2 and week 3.  </a:t>
            </a:r>
          </a:p>
          <a:p>
            <a:endParaRPr lang="en-US" dirty="0">
              <a:cs typeface="Calibri"/>
            </a:endParaRPr>
          </a:p>
          <a:p>
            <a:r>
              <a:rPr lang="en-US" dirty="0">
                <a:cs typeface="Calibri"/>
              </a:rPr>
              <a:t>Plus network bandwidth and data storage constraints just aren't the same anymore.  Most of these guys started out when our servers were on 56k.  Building install packages would require playing around with various compression algorithms to see which one shaved the most bytes off the installer.  (</a:t>
            </a:r>
            <a:r>
              <a:rPr lang="en-US" dirty="0" err="1">
                <a:cs typeface="Calibri"/>
              </a:rPr>
              <a:t>Gzip</a:t>
            </a:r>
            <a:r>
              <a:rPr lang="en-US" dirty="0">
                <a:cs typeface="Calibri"/>
              </a:rPr>
              <a:t>, compress, 7zip, etc...) </a:t>
            </a:r>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353106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target audience is operationally geared so the focus is on that more than just the security implications.  Will broaden things to fit their needs while still including the stated reason for OWASP.</a:t>
            </a:r>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373042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will be the point where I have to really walk them through why security matters and how if we do it right we can have it also set the mindset around reducing our support load.  Will pull up these two links in turn as well as either have the links shared in the chat window or on the presentation slack.  Zoom recording as well.</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138593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next 5 slides will be a break down of each of these.  Luckily I've been able to get a decent postmortem process in place so I will reference specific instances or even items in our own JIRA backlog for these.  Much of this isn't something I can specifically share here.</a:t>
            </a:r>
            <a:endParaRPr lang="en-US" dirty="0"/>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2867057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Can't put specific info here but would pull Incident numbers out of ServiceNow as well as financial impact from post mortem.  The MI that I'm referring to fits both of these bullet points.</a:t>
            </a:r>
          </a:p>
        </p:txBody>
      </p:sp>
      <p:sp>
        <p:nvSpPr>
          <p:cNvPr id="4" name="Slide Number Placeholder 3"/>
          <p:cNvSpPr>
            <a:spLocks noGrp="1"/>
          </p:cNvSpPr>
          <p:nvPr>
            <p:ph type="sldNum" sz="quarter" idx="5"/>
          </p:nvPr>
        </p:nvSpPr>
        <p:spPr/>
        <p:txBody>
          <a:bodyPr/>
          <a:lstStyle/>
          <a:p>
            <a:fld id="{60B480BE-382B-4703-B8C1-43369AD6903A}" type="slidenum">
              <a:rPr lang="en-US"/>
              <a:t>‹#›</a:t>
            </a:fld>
            <a:endParaRPr lang="en-US"/>
          </a:p>
        </p:txBody>
      </p:sp>
    </p:spTree>
    <p:extLst>
      <p:ext uri="{BB962C8B-B14F-4D97-AF65-F5344CB8AC3E}">
        <p14:creationId xmlns:p14="http://schemas.microsoft.com/office/powerpoint/2010/main" val="603025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7/20/2020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7/20/2020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7/20/2020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7/20/2020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wasp.org/www-project-top-ten/OWASP_Top_Ten_2017/Top_10-2017_A10-Insufficient_Logging%252526Monitor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WASP/Top10/raw/master/2017/OWASP%20Top%2010-2017%20(en).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p:txBody>
          <a:bodyPr>
            <a:normAutofit/>
          </a:bodyPr>
          <a:lstStyle/>
          <a:p>
            <a:r>
              <a:rPr lang="tr-TR" dirty="0">
                <a:cs typeface="Calibri Light"/>
              </a:rPr>
              <a:t>OWASP Top Ten</a:t>
            </a:r>
            <a:br>
              <a:rPr lang="tr-TR" dirty="0">
                <a:cs typeface="Calibri Light"/>
              </a:rPr>
            </a:br>
            <a:endParaRPr lang="tr-TR" dirty="0">
              <a:cs typeface="Calibri Light"/>
            </a:endParaRPr>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p:txBody>
          <a:bodyPr vert="horz" lIns="91440" tIns="0" rIns="91440" bIns="45720" rtlCol="0" anchor="t">
            <a:normAutofit/>
          </a:bodyPr>
          <a:lstStyle/>
          <a:p>
            <a:r>
              <a:rPr lang="tr-TR" dirty="0">
                <a:ea typeface="+mn-lt"/>
                <a:cs typeface="+mn-lt"/>
              </a:rPr>
              <a:t>Brown </a:t>
            </a:r>
            <a:r>
              <a:rPr lang="tr-TR" dirty="0" err="1">
                <a:ea typeface="+mn-lt"/>
                <a:cs typeface="+mn-lt"/>
              </a:rPr>
              <a:t>Bag</a:t>
            </a:r>
            <a:r>
              <a:rPr lang="tr-TR" dirty="0">
                <a:ea typeface="+mn-lt"/>
                <a:cs typeface="+mn-lt"/>
              </a:rPr>
              <a:t> Series:</a:t>
            </a:r>
            <a:endParaRPr lang="en-US" dirty="0"/>
          </a:p>
          <a:p>
            <a:r>
              <a:rPr lang="en-US" b="1" dirty="0"/>
              <a:t>A10:2017-Insufficient Logging &amp; Monitoring</a:t>
            </a:r>
          </a:p>
          <a:p>
            <a:r>
              <a:rPr lang="en-US" b="1" dirty="0"/>
              <a:t>CHAD BALLAY</a:t>
            </a:r>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F8FC65-D539-4590-96DA-25B0429A6EC4}"/>
              </a:ext>
            </a:extLst>
          </p:cNvPr>
          <p:cNvSpPr txBox="1"/>
          <p:nvPr/>
        </p:nvSpPr>
        <p:spPr>
          <a:xfrm>
            <a:off x="595184" y="553994"/>
            <a:ext cx="11001631" cy="441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b="1" dirty="0">
                <a:ea typeface="+mn-lt"/>
                <a:cs typeface="+mn-lt"/>
              </a:rPr>
              <a:t>Logs of applications and APIs are not monitored for suspicious activity.</a:t>
            </a:r>
          </a:p>
          <a:p>
            <a:pPr marL="285750" indent="-285750">
              <a:lnSpc>
                <a:spcPct val="120000"/>
              </a:lnSpc>
              <a:spcBef>
                <a:spcPts val="1000"/>
              </a:spcBef>
              <a:buFont typeface="Arial"/>
              <a:buChar char="•"/>
            </a:pPr>
            <a:r>
              <a:rPr lang="en-US" b="1" dirty="0">
                <a:ea typeface="+mn-lt"/>
                <a:cs typeface="+mn-lt"/>
              </a:rPr>
              <a:t>Appropriate alerting thresholds and response escalation processes are not in place or effective.</a:t>
            </a:r>
          </a:p>
          <a:p>
            <a:pPr marL="285750" indent="-285750">
              <a:lnSpc>
                <a:spcPct val="120000"/>
              </a:lnSpc>
              <a:spcBef>
                <a:spcPts val="1000"/>
              </a:spcBef>
              <a:buFont typeface="Arial"/>
              <a:buChar char="•"/>
            </a:pPr>
            <a:r>
              <a:rPr lang="en-US" b="1" dirty="0">
                <a:ea typeface="+mn-lt"/>
                <a:cs typeface="+mn-lt"/>
              </a:rPr>
              <a:t>The application is unable to detect, escalate, or alert for active attacks in real time or near real time.</a:t>
            </a:r>
            <a:endParaRPr lang="en-US" b="1" dirty="0"/>
          </a:p>
          <a:p>
            <a:pPr marL="285750" indent="-285750">
              <a:lnSpc>
                <a:spcPct val="120000"/>
              </a:lnSpc>
              <a:spcBef>
                <a:spcPts val="1000"/>
              </a:spcBef>
              <a:buFont typeface="Arial"/>
              <a:buChar char="•"/>
            </a:pPr>
            <a:endParaRPr lang="en-US" dirty="0"/>
          </a:p>
          <a:p>
            <a:r>
              <a:rPr lang="en-US" dirty="0" err="1"/>
              <a:t>OnhandCheck</a:t>
            </a:r>
            <a:r>
              <a:rPr lang="en-US" dirty="0"/>
              <a:t> logic broke and began to call service twice each time.  No one caught this one until high sales day pushed it over capacity.  Broken for months in later analysis.  </a:t>
            </a:r>
          </a:p>
          <a:p>
            <a:endParaRPr lang="en-US" dirty="0"/>
          </a:p>
          <a:p>
            <a:r>
              <a:rPr lang="en-US" dirty="0"/>
              <a:t>Alert fatigue due to volume of "Everything is working" useless alerts instead of only actionable alerts.</a:t>
            </a:r>
          </a:p>
          <a:p>
            <a:endParaRPr lang="en-US" dirty="0"/>
          </a:p>
          <a:p>
            <a:r>
              <a:rPr lang="en-US" dirty="0"/>
              <a:t>Shared API key being pulled out of </a:t>
            </a:r>
            <a:r>
              <a:rPr lang="en-US" dirty="0" err="1"/>
              <a:t>github</a:t>
            </a:r>
            <a:r>
              <a:rPr lang="en-US" dirty="0"/>
              <a:t> and cloned in additional project and unable to easily identify who was breaking us.</a:t>
            </a:r>
          </a:p>
        </p:txBody>
      </p:sp>
    </p:spTree>
    <p:extLst>
      <p:ext uri="{BB962C8B-B14F-4D97-AF65-F5344CB8AC3E}">
        <p14:creationId xmlns:p14="http://schemas.microsoft.com/office/powerpoint/2010/main" val="214556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F8FC65-D539-4590-96DA-25B0429A6EC4}"/>
              </a:ext>
            </a:extLst>
          </p:cNvPr>
          <p:cNvSpPr txBox="1"/>
          <p:nvPr/>
        </p:nvSpPr>
        <p:spPr>
          <a:xfrm>
            <a:off x="595184" y="553994"/>
            <a:ext cx="11001631" cy="25473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b="1" dirty="0">
                <a:ea typeface="+mn-lt"/>
                <a:cs typeface="+mn-lt"/>
              </a:rPr>
              <a:t>Logs are only stored locally.</a:t>
            </a:r>
          </a:p>
          <a:p>
            <a:pPr marL="285750" indent="-285750">
              <a:lnSpc>
                <a:spcPct val="120000"/>
              </a:lnSpc>
              <a:spcBef>
                <a:spcPts val="1000"/>
              </a:spcBef>
              <a:buFont typeface="Arial"/>
              <a:buChar char="•"/>
            </a:pPr>
            <a:endParaRPr lang="en-US" dirty="0"/>
          </a:p>
          <a:p>
            <a:r>
              <a:rPr lang="en-US" dirty="0"/>
              <a:t>Splunk </a:t>
            </a:r>
            <a:r>
              <a:rPr lang="en-US" dirty="0" err="1"/>
              <a:t>demonostration</a:t>
            </a:r>
            <a:r>
              <a:rPr lang="en-US" dirty="0"/>
              <a:t> vs sending query to all servers and awaiting results.  </a:t>
            </a:r>
          </a:p>
          <a:p>
            <a:endParaRPr lang="en-US" dirty="0"/>
          </a:p>
          <a:p>
            <a:r>
              <a:rPr lang="en-US" dirty="0"/>
              <a:t>Also reference how once a system is </a:t>
            </a:r>
            <a:r>
              <a:rPr lang="en-US" dirty="0" err="1"/>
              <a:t>comprimised</a:t>
            </a:r>
            <a:r>
              <a:rPr lang="en-US" dirty="0"/>
              <a:t> you can't really trust the data that resides on it.  </a:t>
            </a:r>
          </a:p>
          <a:p>
            <a:endParaRPr lang="en-US" dirty="0"/>
          </a:p>
          <a:p>
            <a:r>
              <a:rPr lang="en-US" dirty="0"/>
              <a:t>Plus the whole headache around Cloud Native and if everything is temporary instance of a container then what do we do for troubleshooting something that is no longer there?</a:t>
            </a:r>
          </a:p>
        </p:txBody>
      </p:sp>
    </p:spTree>
    <p:extLst>
      <p:ext uri="{BB962C8B-B14F-4D97-AF65-F5344CB8AC3E}">
        <p14:creationId xmlns:p14="http://schemas.microsoft.com/office/powerpoint/2010/main" val="423275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4C03-86D9-4EBC-A70A-95B2270AD9A8}"/>
              </a:ext>
            </a:extLst>
          </p:cNvPr>
          <p:cNvSpPr>
            <a:spLocks noGrp="1"/>
          </p:cNvSpPr>
          <p:nvPr>
            <p:ph type="title"/>
          </p:nvPr>
        </p:nvSpPr>
        <p:spPr/>
        <p:txBody>
          <a:bodyPr/>
          <a:lstStyle/>
          <a:p>
            <a:r>
              <a:rPr lang="en-US" dirty="0">
                <a:cs typeface="Calibri Light"/>
              </a:rPr>
              <a:t>So what do we do?</a:t>
            </a:r>
            <a:endParaRPr lang="en-US" dirty="0"/>
          </a:p>
        </p:txBody>
      </p:sp>
      <p:sp>
        <p:nvSpPr>
          <p:cNvPr id="3" name="Content Placeholder 2">
            <a:extLst>
              <a:ext uri="{FF2B5EF4-FFF2-40B4-BE49-F238E27FC236}">
                <a16:creationId xmlns:a16="http://schemas.microsoft.com/office/drawing/2014/main" id="{46E7626B-F609-416A-8AA3-313C2E4B8364}"/>
              </a:ext>
            </a:extLst>
          </p:cNvPr>
          <p:cNvSpPr>
            <a:spLocks noGrp="1"/>
          </p:cNvSpPr>
          <p:nvPr>
            <p:ph idx="1"/>
          </p:nvPr>
        </p:nvSpPr>
        <p:spPr/>
        <p:txBody>
          <a:bodyPr/>
          <a:lstStyle/>
          <a:p>
            <a:r>
              <a:rPr lang="en-US" dirty="0"/>
              <a:t>Splunk Intro class assigned on training dashboard.</a:t>
            </a:r>
          </a:p>
          <a:p>
            <a:r>
              <a:rPr lang="en-US" dirty="0"/>
              <a:t>JIRA cards with story points assigned to allocate time and tracking training completion.</a:t>
            </a:r>
          </a:p>
          <a:p>
            <a:r>
              <a:rPr lang="en-US" dirty="0"/>
              <a:t>Backlog item for planning budget request for capacity.</a:t>
            </a:r>
          </a:p>
          <a:p>
            <a:r>
              <a:rPr lang="en-US" dirty="0"/>
              <a:t>Create standards document for future onboarding of applications.</a:t>
            </a:r>
          </a:p>
        </p:txBody>
      </p:sp>
    </p:spTree>
    <p:extLst>
      <p:ext uri="{BB962C8B-B14F-4D97-AF65-F5344CB8AC3E}">
        <p14:creationId xmlns:p14="http://schemas.microsoft.com/office/powerpoint/2010/main" val="97659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3655-8183-4C52-BDF5-2C1F101CF654}"/>
              </a:ext>
            </a:extLst>
          </p:cNvPr>
          <p:cNvSpPr>
            <a:spLocks noGrp="1"/>
          </p:cNvSpPr>
          <p:nvPr>
            <p:ph type="title"/>
          </p:nvPr>
        </p:nvSpPr>
        <p:spPr/>
        <p:txBody>
          <a:bodyPr/>
          <a:lstStyle/>
          <a:p>
            <a:r>
              <a:rPr lang="en-US" dirty="0">
                <a:cs typeface="Calibri Light"/>
              </a:rPr>
              <a:t>What is OWASP and why should you care?</a:t>
            </a:r>
            <a:endParaRPr lang="en-US" dirty="0"/>
          </a:p>
        </p:txBody>
      </p:sp>
      <p:sp>
        <p:nvSpPr>
          <p:cNvPr id="3" name="Content Placeholder 2">
            <a:extLst>
              <a:ext uri="{FF2B5EF4-FFF2-40B4-BE49-F238E27FC236}">
                <a16:creationId xmlns:a16="http://schemas.microsoft.com/office/drawing/2014/main" id="{1A59F272-A514-487D-ADE0-2F8BB6549BA4}"/>
              </a:ext>
            </a:extLst>
          </p:cNvPr>
          <p:cNvSpPr>
            <a:spLocks noGrp="1"/>
          </p:cNvSpPr>
          <p:nvPr>
            <p:ph idx="1"/>
          </p:nvPr>
        </p:nvSpPr>
        <p:spPr/>
        <p:txBody>
          <a:bodyPr/>
          <a:lstStyle/>
          <a:p>
            <a:r>
              <a:rPr lang="en-US" dirty="0"/>
              <a:t>Open Web Application Security Project (OWASP) is a nonprofit founded in the early 2000's.</a:t>
            </a:r>
          </a:p>
          <a:p>
            <a:r>
              <a:rPr lang="en-US" dirty="0"/>
              <a:t>Produces standards, tools, and white papers around web application security topics.</a:t>
            </a:r>
          </a:p>
          <a:p>
            <a:r>
              <a:rPr lang="en-US" dirty="0"/>
              <a:t>275 local chapters comprised of tens of thousands of members.</a:t>
            </a:r>
          </a:p>
          <a:p>
            <a:r>
              <a:rPr lang="en-US" dirty="0"/>
              <a:t>Is the de facto leading voice for unbiased advice on developing and maintaining secure web applications.</a:t>
            </a:r>
          </a:p>
        </p:txBody>
      </p:sp>
    </p:spTree>
    <p:extLst>
      <p:ext uri="{BB962C8B-B14F-4D97-AF65-F5344CB8AC3E}">
        <p14:creationId xmlns:p14="http://schemas.microsoft.com/office/powerpoint/2010/main" val="420882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73CD-2DA8-443E-AFA2-4F6FE9564A8A}"/>
              </a:ext>
            </a:extLst>
          </p:cNvPr>
          <p:cNvSpPr>
            <a:spLocks noGrp="1"/>
          </p:cNvSpPr>
          <p:nvPr>
            <p:ph type="title"/>
          </p:nvPr>
        </p:nvSpPr>
        <p:spPr/>
        <p:txBody>
          <a:bodyPr/>
          <a:lstStyle/>
          <a:p>
            <a:r>
              <a:rPr lang="en-US" dirty="0">
                <a:cs typeface="Calibri Light"/>
              </a:rPr>
              <a:t>Top Ten Project</a:t>
            </a:r>
          </a:p>
        </p:txBody>
      </p:sp>
      <p:sp>
        <p:nvSpPr>
          <p:cNvPr id="3" name="Content Placeholder 2">
            <a:extLst>
              <a:ext uri="{FF2B5EF4-FFF2-40B4-BE49-F238E27FC236}">
                <a16:creationId xmlns:a16="http://schemas.microsoft.com/office/drawing/2014/main" id="{A589BE90-AC7A-444C-910A-1E762F3F6FAA}"/>
              </a:ext>
            </a:extLst>
          </p:cNvPr>
          <p:cNvSpPr>
            <a:spLocks noGrp="1"/>
          </p:cNvSpPr>
          <p:nvPr>
            <p:ph idx="1"/>
          </p:nvPr>
        </p:nvSpPr>
        <p:spPr/>
        <p:txBody>
          <a:bodyPr/>
          <a:lstStyle/>
          <a:p>
            <a:r>
              <a:rPr lang="en-US" dirty="0"/>
              <a:t>List of worst practices into bites size chunks.</a:t>
            </a:r>
          </a:p>
          <a:p>
            <a:r>
              <a:rPr lang="en-US" dirty="0"/>
              <a:t>Crowd sourced submissions.</a:t>
            </a:r>
          </a:p>
          <a:p>
            <a:r>
              <a:rPr lang="en-US" dirty="0"/>
              <a:t>Community curated and </a:t>
            </a:r>
            <a:r>
              <a:rPr lang="en-US" dirty="0" err="1"/>
              <a:t>coallated</a:t>
            </a:r>
            <a:r>
              <a:rPr lang="en-US" dirty="0"/>
              <a:t>.</a:t>
            </a:r>
          </a:p>
          <a:p>
            <a:r>
              <a:rPr lang="en-US" dirty="0"/>
              <a:t>Ranking based primarily on criteria:</a:t>
            </a:r>
          </a:p>
          <a:p>
            <a:pPr lvl="1"/>
            <a:r>
              <a:rPr lang="en-US" dirty="0"/>
              <a:t>Ease of Exploitability</a:t>
            </a:r>
          </a:p>
          <a:p>
            <a:pPr lvl="1"/>
            <a:r>
              <a:rPr lang="en-US" dirty="0"/>
              <a:t>Prevalence</a:t>
            </a:r>
          </a:p>
          <a:p>
            <a:pPr lvl="1"/>
            <a:r>
              <a:rPr lang="en-US" dirty="0"/>
              <a:t>Detectability</a:t>
            </a:r>
          </a:p>
          <a:p>
            <a:pPr lvl="1"/>
            <a:r>
              <a:rPr lang="en-US" dirty="0"/>
              <a:t>Business Impact</a:t>
            </a:r>
          </a:p>
          <a:p>
            <a:r>
              <a:rPr lang="en-US" dirty="0"/>
              <a:t>Latest release was 2017.</a:t>
            </a:r>
          </a:p>
        </p:txBody>
      </p:sp>
    </p:spTree>
    <p:extLst>
      <p:ext uri="{BB962C8B-B14F-4D97-AF65-F5344CB8AC3E}">
        <p14:creationId xmlns:p14="http://schemas.microsoft.com/office/powerpoint/2010/main" val="59193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0640-0D3F-4C68-BF06-7CF65F7CCAF1}"/>
              </a:ext>
            </a:extLst>
          </p:cNvPr>
          <p:cNvSpPr>
            <a:spLocks noGrp="1"/>
          </p:cNvSpPr>
          <p:nvPr>
            <p:ph type="title"/>
          </p:nvPr>
        </p:nvSpPr>
        <p:spPr/>
        <p:txBody>
          <a:bodyPr/>
          <a:lstStyle/>
          <a:p>
            <a:r>
              <a:rPr lang="en-US" dirty="0">
                <a:cs typeface="Calibri Light"/>
              </a:rPr>
              <a:t>How will this make our jobs easier?</a:t>
            </a:r>
            <a:endParaRPr lang="en-US" dirty="0"/>
          </a:p>
        </p:txBody>
      </p:sp>
      <p:sp>
        <p:nvSpPr>
          <p:cNvPr id="3" name="Content Placeholder 2">
            <a:extLst>
              <a:ext uri="{FF2B5EF4-FFF2-40B4-BE49-F238E27FC236}">
                <a16:creationId xmlns:a16="http://schemas.microsoft.com/office/drawing/2014/main" id="{BEBED916-5DFA-43FF-ABC1-234B86991420}"/>
              </a:ext>
            </a:extLst>
          </p:cNvPr>
          <p:cNvSpPr>
            <a:spLocks noGrp="1"/>
          </p:cNvSpPr>
          <p:nvPr>
            <p:ph idx="1"/>
          </p:nvPr>
        </p:nvSpPr>
        <p:spPr/>
        <p:txBody>
          <a:bodyPr/>
          <a:lstStyle/>
          <a:p>
            <a:r>
              <a:rPr lang="en-US" dirty="0"/>
              <a:t>Legacy tech modernization efforts are directing us to convert green screen apps to web apps.</a:t>
            </a:r>
          </a:p>
          <a:p>
            <a:r>
              <a:rPr lang="en-US" dirty="0"/>
              <a:t>Previous paradigm of multi-tenet servers hosting both data and app with no internal walls is no longer valid.</a:t>
            </a:r>
          </a:p>
          <a:p>
            <a:r>
              <a:rPr lang="en-US" dirty="0"/>
              <a:t>Vulnerability remediation efforts already impacting our timelines.</a:t>
            </a:r>
          </a:p>
          <a:p>
            <a:endParaRPr lang="en-US" dirty="0"/>
          </a:p>
        </p:txBody>
      </p:sp>
    </p:spTree>
    <p:extLst>
      <p:ext uri="{BB962C8B-B14F-4D97-AF65-F5344CB8AC3E}">
        <p14:creationId xmlns:p14="http://schemas.microsoft.com/office/powerpoint/2010/main" val="18052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5BEF-26F2-4074-8AC8-76271526FA61}"/>
              </a:ext>
            </a:extLst>
          </p:cNvPr>
          <p:cNvSpPr>
            <a:spLocks noGrp="1"/>
          </p:cNvSpPr>
          <p:nvPr>
            <p:ph type="title"/>
          </p:nvPr>
        </p:nvSpPr>
        <p:spPr/>
        <p:txBody>
          <a:bodyPr/>
          <a:lstStyle/>
          <a:p>
            <a:r>
              <a:rPr lang="en-US" dirty="0">
                <a:cs typeface="Calibri Light"/>
              </a:rPr>
              <a:t>OWASP Top Ten 2017</a:t>
            </a:r>
            <a:endParaRPr lang="en-US" dirty="0"/>
          </a:p>
        </p:txBody>
      </p:sp>
      <p:sp>
        <p:nvSpPr>
          <p:cNvPr id="3" name="Content Placeholder 2">
            <a:extLst>
              <a:ext uri="{FF2B5EF4-FFF2-40B4-BE49-F238E27FC236}">
                <a16:creationId xmlns:a16="http://schemas.microsoft.com/office/drawing/2014/main" id="{5E77B120-DAFF-4987-8ABC-3DB6625444A4}"/>
              </a:ext>
            </a:extLst>
          </p:cNvPr>
          <p:cNvSpPr>
            <a:spLocks noGrp="1"/>
          </p:cNvSpPr>
          <p:nvPr>
            <p:ph idx="1"/>
          </p:nvPr>
        </p:nvSpPr>
        <p:spPr/>
        <p:txBody>
          <a:bodyPr/>
          <a:lstStyle/>
          <a:p>
            <a:r>
              <a:rPr lang="tr-TR" dirty="0">
                <a:ea typeface="+mn-lt"/>
                <a:cs typeface="+mn-lt"/>
              </a:rPr>
              <a:t>A1: </a:t>
            </a:r>
            <a:r>
              <a:rPr lang="tr-TR" dirty="0" err="1">
                <a:ea typeface="+mn-lt"/>
                <a:cs typeface="+mn-lt"/>
              </a:rPr>
              <a:t>Injection</a:t>
            </a:r>
            <a:r>
              <a:rPr lang="tr-TR" dirty="0">
                <a:ea typeface="+mn-lt"/>
                <a:cs typeface="+mn-lt"/>
              </a:rPr>
              <a:t> </a:t>
            </a:r>
          </a:p>
          <a:p>
            <a:r>
              <a:rPr lang="tr-TR" dirty="0">
                <a:ea typeface="+mn-lt"/>
                <a:cs typeface="+mn-lt"/>
              </a:rPr>
              <a:t>A2: </a:t>
            </a:r>
            <a:r>
              <a:rPr lang="tr-TR" dirty="0" err="1">
                <a:ea typeface="+mn-lt"/>
                <a:cs typeface="+mn-lt"/>
              </a:rPr>
              <a:t>Broken</a:t>
            </a:r>
            <a:r>
              <a:rPr lang="tr-TR" dirty="0">
                <a:ea typeface="+mn-lt"/>
                <a:cs typeface="+mn-lt"/>
              </a:rPr>
              <a:t> </a:t>
            </a:r>
            <a:r>
              <a:rPr lang="tr-TR" dirty="0" err="1">
                <a:ea typeface="+mn-lt"/>
                <a:cs typeface="+mn-lt"/>
              </a:rPr>
              <a:t>Authentication</a:t>
            </a:r>
            <a:r>
              <a:rPr lang="tr-TR" dirty="0">
                <a:ea typeface="+mn-lt"/>
                <a:cs typeface="+mn-lt"/>
              </a:rPr>
              <a:t> </a:t>
            </a:r>
            <a:endParaRPr lang="tr-TR" dirty="0" err="1">
              <a:ea typeface="+mn-lt"/>
              <a:cs typeface="+mn-lt"/>
            </a:endParaRPr>
          </a:p>
          <a:p>
            <a:r>
              <a:rPr lang="tr-TR" dirty="0">
                <a:ea typeface="+mn-lt"/>
                <a:cs typeface="+mn-lt"/>
              </a:rPr>
              <a:t>A3: </a:t>
            </a:r>
            <a:r>
              <a:rPr lang="tr-TR" dirty="0" err="1">
                <a:ea typeface="+mn-lt"/>
                <a:cs typeface="+mn-lt"/>
              </a:rPr>
              <a:t>Sensitive</a:t>
            </a:r>
            <a:r>
              <a:rPr lang="tr-TR" dirty="0">
                <a:ea typeface="+mn-lt"/>
                <a:cs typeface="+mn-lt"/>
              </a:rPr>
              <a:t> Data </a:t>
            </a:r>
            <a:r>
              <a:rPr lang="tr-TR" dirty="0" err="1">
                <a:ea typeface="+mn-lt"/>
                <a:cs typeface="+mn-lt"/>
              </a:rPr>
              <a:t>Exposure</a:t>
            </a:r>
            <a:r>
              <a:rPr lang="tr-TR" dirty="0">
                <a:ea typeface="+mn-lt"/>
                <a:cs typeface="+mn-lt"/>
              </a:rPr>
              <a:t> </a:t>
            </a:r>
            <a:endParaRPr lang="tr-TR">
              <a:ea typeface="+mn-lt"/>
              <a:cs typeface="+mn-lt"/>
            </a:endParaRPr>
          </a:p>
          <a:p>
            <a:r>
              <a:rPr lang="tr-TR" dirty="0">
                <a:ea typeface="+mn-lt"/>
                <a:cs typeface="+mn-lt"/>
              </a:rPr>
              <a:t>A4: XML </a:t>
            </a:r>
            <a:r>
              <a:rPr lang="tr-TR" dirty="0" err="1">
                <a:ea typeface="+mn-lt"/>
                <a:cs typeface="+mn-lt"/>
              </a:rPr>
              <a:t>External</a:t>
            </a:r>
            <a:r>
              <a:rPr lang="tr-TR" dirty="0">
                <a:ea typeface="+mn-lt"/>
                <a:cs typeface="+mn-lt"/>
              </a:rPr>
              <a:t> </a:t>
            </a:r>
            <a:r>
              <a:rPr lang="tr-TR" dirty="0" err="1">
                <a:ea typeface="+mn-lt"/>
                <a:cs typeface="+mn-lt"/>
              </a:rPr>
              <a:t>Entities</a:t>
            </a:r>
            <a:r>
              <a:rPr lang="tr-TR" dirty="0">
                <a:ea typeface="+mn-lt"/>
                <a:cs typeface="+mn-lt"/>
              </a:rPr>
              <a:t> (XEE) </a:t>
            </a:r>
            <a:endParaRPr lang="tr-TR">
              <a:ea typeface="+mn-lt"/>
              <a:cs typeface="+mn-lt"/>
            </a:endParaRPr>
          </a:p>
          <a:p>
            <a:r>
              <a:rPr lang="tr-TR" dirty="0">
                <a:ea typeface="+mn-lt"/>
                <a:cs typeface="+mn-lt"/>
              </a:rPr>
              <a:t>A5: </a:t>
            </a:r>
            <a:r>
              <a:rPr lang="tr-TR" dirty="0" err="1">
                <a:ea typeface="+mn-lt"/>
                <a:cs typeface="+mn-lt"/>
              </a:rPr>
              <a:t>Broken</a:t>
            </a:r>
            <a:r>
              <a:rPr lang="tr-TR" dirty="0">
                <a:ea typeface="+mn-lt"/>
                <a:cs typeface="+mn-lt"/>
              </a:rPr>
              <a:t> Access Control </a:t>
            </a:r>
          </a:p>
          <a:p>
            <a:r>
              <a:rPr lang="tr-TR" dirty="0">
                <a:ea typeface="+mn-lt"/>
                <a:cs typeface="+mn-lt"/>
              </a:rPr>
              <a:t>A6: Security </a:t>
            </a:r>
            <a:r>
              <a:rPr lang="tr-TR" dirty="0" err="1">
                <a:ea typeface="+mn-lt"/>
                <a:cs typeface="+mn-lt"/>
              </a:rPr>
              <a:t>Misconfiguration</a:t>
            </a:r>
            <a:r>
              <a:rPr lang="tr-TR" dirty="0">
                <a:ea typeface="+mn-lt"/>
                <a:cs typeface="+mn-lt"/>
              </a:rPr>
              <a:t> </a:t>
            </a:r>
            <a:endParaRPr lang="tr-TR">
              <a:ea typeface="+mn-lt"/>
              <a:cs typeface="+mn-lt"/>
            </a:endParaRPr>
          </a:p>
          <a:p>
            <a:r>
              <a:rPr lang="tr-TR" dirty="0">
                <a:ea typeface="+mn-lt"/>
                <a:cs typeface="+mn-lt"/>
              </a:rPr>
              <a:t>A7: Cross-Site Scripting </a:t>
            </a:r>
          </a:p>
          <a:p>
            <a:r>
              <a:rPr lang="tr-TR" dirty="0">
                <a:ea typeface="+mn-lt"/>
                <a:cs typeface="+mn-lt"/>
              </a:rPr>
              <a:t>A8: </a:t>
            </a:r>
            <a:r>
              <a:rPr lang="tr-TR" dirty="0" err="1">
                <a:ea typeface="+mn-lt"/>
                <a:cs typeface="+mn-lt"/>
              </a:rPr>
              <a:t>Insecure</a:t>
            </a:r>
            <a:r>
              <a:rPr lang="tr-TR" dirty="0">
                <a:ea typeface="+mn-lt"/>
                <a:cs typeface="+mn-lt"/>
              </a:rPr>
              <a:t> </a:t>
            </a:r>
            <a:r>
              <a:rPr lang="tr-TR" dirty="0" err="1">
                <a:ea typeface="+mn-lt"/>
                <a:cs typeface="+mn-lt"/>
              </a:rPr>
              <a:t>Deserialization</a:t>
            </a:r>
            <a:r>
              <a:rPr lang="tr-TR" dirty="0">
                <a:ea typeface="+mn-lt"/>
                <a:cs typeface="+mn-lt"/>
              </a:rPr>
              <a:t> </a:t>
            </a:r>
            <a:endParaRPr lang="tr-TR">
              <a:ea typeface="+mn-lt"/>
              <a:cs typeface="+mn-lt"/>
            </a:endParaRPr>
          </a:p>
          <a:p>
            <a:r>
              <a:rPr lang="tr-TR" dirty="0">
                <a:ea typeface="+mn-lt"/>
                <a:cs typeface="+mn-lt"/>
              </a:rPr>
              <a:t>A9: Using Components </a:t>
            </a:r>
            <a:r>
              <a:rPr lang="tr-TR" dirty="0" err="1">
                <a:ea typeface="+mn-lt"/>
                <a:cs typeface="+mn-lt"/>
              </a:rPr>
              <a:t>with</a:t>
            </a:r>
            <a:r>
              <a:rPr lang="tr-TR" dirty="0">
                <a:ea typeface="+mn-lt"/>
                <a:cs typeface="+mn-lt"/>
              </a:rPr>
              <a:t> </a:t>
            </a:r>
            <a:r>
              <a:rPr lang="tr-TR" dirty="0" err="1">
                <a:ea typeface="+mn-lt"/>
                <a:cs typeface="+mn-lt"/>
              </a:rPr>
              <a:t>Known</a:t>
            </a:r>
            <a:r>
              <a:rPr lang="tr-TR" dirty="0">
                <a:ea typeface="+mn-lt"/>
                <a:cs typeface="+mn-lt"/>
              </a:rPr>
              <a:t> </a:t>
            </a:r>
            <a:r>
              <a:rPr lang="tr-TR" dirty="0" err="1">
                <a:ea typeface="+mn-lt"/>
                <a:cs typeface="+mn-lt"/>
              </a:rPr>
              <a:t>Vulnerabilities</a:t>
            </a:r>
            <a:r>
              <a:rPr lang="tr-TR" dirty="0">
                <a:ea typeface="+mn-lt"/>
                <a:cs typeface="+mn-lt"/>
              </a:rPr>
              <a:t> </a:t>
            </a:r>
            <a:endParaRPr lang="tr-TR">
              <a:ea typeface="+mn-lt"/>
              <a:cs typeface="+mn-lt"/>
            </a:endParaRPr>
          </a:p>
          <a:p>
            <a:r>
              <a:rPr lang="tr-TR" b="1" dirty="0">
                <a:highlight>
                  <a:srgbClr val="FFFF00"/>
                </a:highlight>
                <a:ea typeface="+mn-lt"/>
                <a:cs typeface="+mn-lt"/>
              </a:rPr>
              <a:t>A10: </a:t>
            </a:r>
            <a:r>
              <a:rPr lang="tr-TR" b="1" dirty="0" err="1">
                <a:highlight>
                  <a:srgbClr val="FFFF00"/>
                </a:highlight>
                <a:ea typeface="+mn-lt"/>
                <a:cs typeface="+mn-lt"/>
              </a:rPr>
              <a:t>Insufficient</a:t>
            </a:r>
            <a:r>
              <a:rPr lang="tr-TR" b="1" dirty="0">
                <a:highlight>
                  <a:srgbClr val="FFFF00"/>
                </a:highlight>
                <a:ea typeface="+mn-lt"/>
                <a:cs typeface="+mn-lt"/>
              </a:rPr>
              <a:t> </a:t>
            </a:r>
            <a:r>
              <a:rPr lang="tr-TR" b="1" dirty="0" err="1">
                <a:highlight>
                  <a:srgbClr val="FFFF00"/>
                </a:highlight>
                <a:ea typeface="+mn-lt"/>
                <a:cs typeface="+mn-lt"/>
              </a:rPr>
              <a:t>Logging</a:t>
            </a:r>
            <a:r>
              <a:rPr lang="tr-TR" b="1" dirty="0">
                <a:highlight>
                  <a:srgbClr val="FFFF00"/>
                </a:highlight>
                <a:ea typeface="+mn-lt"/>
                <a:cs typeface="+mn-lt"/>
              </a:rPr>
              <a:t> </a:t>
            </a:r>
            <a:r>
              <a:rPr lang="tr-TR" b="1" dirty="0" err="1">
                <a:highlight>
                  <a:srgbClr val="FFFF00"/>
                </a:highlight>
                <a:ea typeface="+mn-lt"/>
                <a:cs typeface="+mn-lt"/>
              </a:rPr>
              <a:t>and</a:t>
            </a:r>
            <a:r>
              <a:rPr lang="tr-TR" b="1" dirty="0">
                <a:highlight>
                  <a:srgbClr val="FFFF00"/>
                </a:highlight>
                <a:ea typeface="+mn-lt"/>
                <a:cs typeface="+mn-lt"/>
              </a:rPr>
              <a:t> </a:t>
            </a:r>
            <a:r>
              <a:rPr lang="tr-TR" b="1" dirty="0" err="1">
                <a:highlight>
                  <a:srgbClr val="FFFF00"/>
                </a:highlight>
                <a:ea typeface="+mn-lt"/>
                <a:cs typeface="+mn-lt"/>
              </a:rPr>
              <a:t>Monitoring</a:t>
            </a:r>
            <a:endParaRPr lang="tr-TR" b="1">
              <a:highlight>
                <a:srgbClr val="FFFF00"/>
              </a:highlight>
            </a:endParaRPr>
          </a:p>
        </p:txBody>
      </p:sp>
    </p:spTree>
    <p:extLst>
      <p:ext uri="{BB962C8B-B14F-4D97-AF65-F5344CB8AC3E}">
        <p14:creationId xmlns:p14="http://schemas.microsoft.com/office/powerpoint/2010/main" val="184832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4C50-94E1-4CD2-B53D-EAFFB05DE162}"/>
              </a:ext>
            </a:extLst>
          </p:cNvPr>
          <p:cNvSpPr>
            <a:spLocks noGrp="1"/>
          </p:cNvSpPr>
          <p:nvPr>
            <p:ph type="title"/>
          </p:nvPr>
        </p:nvSpPr>
        <p:spPr/>
        <p:txBody>
          <a:bodyPr/>
          <a:lstStyle/>
          <a:p>
            <a:r>
              <a:rPr lang="tr-TR" b="1" dirty="0" err="1">
                <a:ea typeface="+mj-lt"/>
                <a:cs typeface="+mj-lt"/>
              </a:rPr>
              <a:t>Logging</a:t>
            </a:r>
            <a:r>
              <a:rPr lang="tr-TR" b="1" dirty="0">
                <a:ea typeface="+mj-lt"/>
                <a:cs typeface="+mj-lt"/>
              </a:rPr>
              <a:t> &amp; </a:t>
            </a:r>
            <a:br>
              <a:rPr lang="tr-TR" b="1" dirty="0">
                <a:ea typeface="+mj-lt"/>
                <a:cs typeface="+mj-lt"/>
              </a:rPr>
            </a:br>
            <a:r>
              <a:rPr lang="tr-TR" b="1" dirty="0" err="1">
                <a:ea typeface="+mj-lt"/>
                <a:cs typeface="+mj-lt"/>
              </a:rPr>
              <a:t>Monitoring</a:t>
            </a:r>
            <a:endParaRPr lang="en-US" dirty="0" err="1"/>
          </a:p>
        </p:txBody>
      </p:sp>
      <p:sp>
        <p:nvSpPr>
          <p:cNvPr id="3" name="Content Placeholder 2">
            <a:extLst>
              <a:ext uri="{FF2B5EF4-FFF2-40B4-BE49-F238E27FC236}">
                <a16:creationId xmlns:a16="http://schemas.microsoft.com/office/drawing/2014/main" id="{318EC771-7909-481B-83B6-AB0EF83E56B8}"/>
              </a:ext>
            </a:extLst>
          </p:cNvPr>
          <p:cNvSpPr>
            <a:spLocks noGrp="1"/>
          </p:cNvSpPr>
          <p:nvPr>
            <p:ph idx="1"/>
          </p:nvPr>
        </p:nvSpPr>
        <p:spPr/>
        <p:txBody>
          <a:bodyPr/>
          <a:lstStyle/>
          <a:p>
            <a:r>
              <a:rPr lang="en-US" dirty="0"/>
              <a:t>Difference is logging is capturing the events and monitoring is analyzing the events.</a:t>
            </a:r>
          </a:p>
          <a:p>
            <a:r>
              <a:rPr lang="en-US" dirty="0"/>
              <a:t>Logs go for quantity first most of the time.  Grab everything and distill later.  </a:t>
            </a:r>
          </a:p>
          <a:p>
            <a:r>
              <a:rPr lang="en-US" dirty="0"/>
              <a:t>Monitoring is more around SLI's that we care about.  Is the thing doing the things and only those things.</a:t>
            </a:r>
          </a:p>
          <a:p>
            <a:endParaRPr lang="en-US" dirty="0"/>
          </a:p>
        </p:txBody>
      </p:sp>
    </p:spTree>
    <p:extLst>
      <p:ext uri="{BB962C8B-B14F-4D97-AF65-F5344CB8AC3E}">
        <p14:creationId xmlns:p14="http://schemas.microsoft.com/office/powerpoint/2010/main" val="373159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3CAC-541A-4970-8480-F985A08DCD65}"/>
              </a:ext>
            </a:extLst>
          </p:cNvPr>
          <p:cNvSpPr>
            <a:spLocks noGrp="1"/>
          </p:cNvSpPr>
          <p:nvPr>
            <p:ph type="title"/>
          </p:nvPr>
        </p:nvSpPr>
        <p:spPr/>
        <p:txBody>
          <a:bodyPr/>
          <a:lstStyle/>
          <a:p>
            <a:r>
              <a:rPr lang="en-US" dirty="0">
                <a:cs typeface="Calibri Light"/>
              </a:rPr>
              <a:t>Security First</a:t>
            </a:r>
          </a:p>
        </p:txBody>
      </p:sp>
      <p:sp>
        <p:nvSpPr>
          <p:cNvPr id="3" name="Content Placeholder 2">
            <a:extLst>
              <a:ext uri="{FF2B5EF4-FFF2-40B4-BE49-F238E27FC236}">
                <a16:creationId xmlns:a16="http://schemas.microsoft.com/office/drawing/2014/main" id="{3EE47C0B-5448-46BF-A6A9-38D4697644A7}"/>
              </a:ext>
            </a:extLst>
          </p:cNvPr>
          <p:cNvSpPr>
            <a:spLocks noGrp="1"/>
          </p:cNvSpPr>
          <p:nvPr>
            <p:ph idx="1"/>
          </p:nvPr>
        </p:nvSpPr>
        <p:spPr/>
        <p:txBody>
          <a:bodyPr/>
          <a:lstStyle/>
          <a:p>
            <a:r>
              <a:rPr lang="en-US" dirty="0">
                <a:ea typeface="+mn-lt"/>
                <a:cs typeface="+mn-lt"/>
                <a:hlinkClick r:id="rId3"/>
              </a:rPr>
              <a:t>https://owasp.org/www-project-top-ten/OWASP_Top_Ten_2017/Top_10-2017_A10-Insufficient_Logging%252526Monitoring</a:t>
            </a:r>
            <a:endParaRPr lang="en-US" dirty="0">
              <a:ea typeface="+mn-lt"/>
              <a:cs typeface="+mn-lt"/>
            </a:endParaRPr>
          </a:p>
          <a:p>
            <a:r>
              <a:rPr lang="en-US" dirty="0">
                <a:ea typeface="+mn-lt"/>
                <a:cs typeface="+mn-lt"/>
                <a:hlinkClick r:id="rId4"/>
              </a:rPr>
              <a:t>https://github.com/OWASP/Top10/raw/master/2017/OWASP%20Top%2010-2017%20(en).pdf</a:t>
            </a:r>
            <a:endParaRPr lang="en-US"/>
          </a:p>
        </p:txBody>
      </p:sp>
    </p:spTree>
    <p:extLst>
      <p:ext uri="{BB962C8B-B14F-4D97-AF65-F5344CB8AC3E}">
        <p14:creationId xmlns:p14="http://schemas.microsoft.com/office/powerpoint/2010/main" val="257637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D544-8220-4B3E-80E8-0172AD58BF28}"/>
              </a:ext>
            </a:extLst>
          </p:cNvPr>
          <p:cNvSpPr>
            <a:spLocks noGrp="1"/>
          </p:cNvSpPr>
          <p:nvPr>
            <p:ph type="title"/>
          </p:nvPr>
        </p:nvSpPr>
        <p:spPr/>
        <p:txBody>
          <a:bodyPr>
            <a:normAutofit/>
          </a:bodyPr>
          <a:lstStyle/>
          <a:p>
            <a:r>
              <a:rPr lang="en-US" dirty="0">
                <a:ea typeface="+mj-lt"/>
                <a:cs typeface="+mj-lt"/>
              </a:rPr>
              <a:t>Overlap &amp; Focus</a:t>
            </a:r>
            <a:endParaRPr lang="en-US">
              <a:cs typeface="Calibri Light"/>
            </a:endParaRPr>
          </a:p>
        </p:txBody>
      </p:sp>
      <p:sp>
        <p:nvSpPr>
          <p:cNvPr id="3" name="Content Placeholder 2">
            <a:extLst>
              <a:ext uri="{FF2B5EF4-FFF2-40B4-BE49-F238E27FC236}">
                <a16:creationId xmlns:a16="http://schemas.microsoft.com/office/drawing/2014/main" id="{90A59B0C-1977-4EC5-A154-85FB9EE2E7E2}"/>
              </a:ext>
            </a:extLst>
          </p:cNvPr>
          <p:cNvSpPr>
            <a:spLocks noGrp="1"/>
          </p:cNvSpPr>
          <p:nvPr>
            <p:ph idx="1"/>
          </p:nvPr>
        </p:nvSpPr>
        <p:spPr/>
        <p:txBody>
          <a:bodyPr>
            <a:normAutofit fontScale="85000" lnSpcReduction="10000"/>
          </a:bodyPr>
          <a:lstStyle/>
          <a:p>
            <a:endParaRPr lang="en-US" dirty="0">
              <a:ea typeface="+mn-lt"/>
              <a:cs typeface="+mn-lt"/>
            </a:endParaRPr>
          </a:p>
          <a:p>
            <a:r>
              <a:rPr lang="en-US" dirty="0">
                <a:ea typeface="+mn-lt"/>
                <a:cs typeface="+mn-lt"/>
              </a:rPr>
              <a:t>Auditable events, such as logins, failed logins, and high-value transactions are not logged.</a:t>
            </a:r>
          </a:p>
          <a:p>
            <a:r>
              <a:rPr lang="en-US" dirty="0">
                <a:ea typeface="+mn-lt"/>
                <a:cs typeface="+mn-lt"/>
              </a:rPr>
              <a:t>Warnings and errors generate no, inadequate, or unclear log messages.</a:t>
            </a:r>
            <a:endParaRPr lang="en-US"/>
          </a:p>
          <a:p>
            <a:r>
              <a:rPr lang="en-US" dirty="0">
                <a:ea typeface="+mn-lt"/>
                <a:cs typeface="+mn-lt"/>
              </a:rPr>
              <a:t>Logs of applications and APIs are not monitored for suspicious activity.</a:t>
            </a:r>
          </a:p>
          <a:p>
            <a:r>
              <a:rPr lang="en-US" dirty="0">
                <a:ea typeface="+mn-lt"/>
                <a:cs typeface="+mn-lt"/>
              </a:rPr>
              <a:t>Logs are only stored locally.</a:t>
            </a:r>
          </a:p>
          <a:p>
            <a:r>
              <a:rPr lang="en-US" dirty="0">
                <a:ea typeface="+mn-lt"/>
                <a:cs typeface="+mn-lt"/>
              </a:rPr>
              <a:t>Appropriate alerting thresholds and response escalation processes are not in place or effective.</a:t>
            </a:r>
          </a:p>
          <a:p>
            <a:r>
              <a:rPr lang="en-US" dirty="0">
                <a:ea typeface="+mn-lt"/>
                <a:cs typeface="+mn-lt"/>
              </a:rPr>
              <a:t> The application is unable to detect, escalate, or alert for active attacks in real time or near real time.</a:t>
            </a:r>
            <a:br>
              <a:rPr lang="en-US" dirty="0">
                <a:ea typeface="+mn-lt"/>
                <a:cs typeface="+mn-lt"/>
              </a:rPr>
            </a:br>
            <a:br>
              <a:rPr lang="en-US" dirty="0">
                <a:ea typeface="+mn-lt"/>
                <a:cs typeface="+mn-lt"/>
              </a:rPr>
            </a:br>
            <a:br>
              <a:rPr lang="en-US" dirty="0">
                <a:ea typeface="+mn-lt"/>
                <a:cs typeface="+mn-lt"/>
              </a:rPr>
            </a:br>
            <a:br>
              <a:rPr lang="en-US" dirty="0">
                <a:ea typeface="+mn-lt"/>
                <a:cs typeface="+mn-lt"/>
              </a:rPr>
            </a:b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326396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F8FC65-D539-4590-96DA-25B0429A6EC4}"/>
              </a:ext>
            </a:extLst>
          </p:cNvPr>
          <p:cNvSpPr txBox="1"/>
          <p:nvPr/>
        </p:nvSpPr>
        <p:spPr>
          <a:xfrm>
            <a:off x="595184" y="553994"/>
            <a:ext cx="11001631" cy="208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b="1" dirty="0">
                <a:ea typeface="+mn-lt"/>
                <a:cs typeface="+mn-lt"/>
              </a:rPr>
              <a:t>Auditable events, such as logins, failed logins, and high-value transactions are not logged.</a:t>
            </a:r>
          </a:p>
          <a:p>
            <a:pPr marL="285750" indent="-285750">
              <a:lnSpc>
                <a:spcPct val="120000"/>
              </a:lnSpc>
              <a:spcBef>
                <a:spcPts val="1000"/>
              </a:spcBef>
              <a:buFont typeface="Arial"/>
              <a:buChar char="•"/>
            </a:pPr>
            <a:r>
              <a:rPr lang="en-US" b="1" dirty="0">
                <a:ea typeface="+mn-lt"/>
                <a:cs typeface="+mn-lt"/>
              </a:rPr>
              <a:t>Warnings and errors generate no, inadequate, or unclear log messages.</a:t>
            </a:r>
            <a:endParaRPr lang="en-US" b="1" dirty="0"/>
          </a:p>
          <a:p>
            <a:pPr marL="285750" indent="-285750">
              <a:lnSpc>
                <a:spcPct val="120000"/>
              </a:lnSpc>
              <a:spcBef>
                <a:spcPts val="1000"/>
              </a:spcBef>
              <a:buFont typeface="Arial"/>
              <a:buChar char="•"/>
            </a:pPr>
            <a:endParaRPr lang="en-US" dirty="0"/>
          </a:p>
          <a:p>
            <a:pPr marL="285750" indent="-285750">
              <a:lnSpc>
                <a:spcPct val="120000"/>
              </a:lnSpc>
              <a:spcBef>
                <a:spcPts val="1000"/>
              </a:spcBef>
              <a:buFont typeface="Arial"/>
              <a:buChar char="•"/>
            </a:pPr>
            <a:endParaRPr lang="en-US" dirty="0"/>
          </a:p>
          <a:p>
            <a:r>
              <a:rPr lang="en-US" dirty="0"/>
              <a:t>Restricted Item check call not logged.  Failing silently due to item setup issue.</a:t>
            </a:r>
          </a:p>
        </p:txBody>
      </p:sp>
    </p:spTree>
    <p:extLst>
      <p:ext uri="{BB962C8B-B14F-4D97-AF65-F5344CB8AC3E}">
        <p14:creationId xmlns:p14="http://schemas.microsoft.com/office/powerpoint/2010/main" val="121580569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0</TotalTime>
  <Words>0</Words>
  <Application>Microsoft Office PowerPoint</Application>
  <PresentationFormat>Widescreen</PresentationFormat>
  <Paragraphs>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Atlas</vt:lpstr>
      <vt:lpstr>OWASP Top Ten </vt:lpstr>
      <vt:lpstr>What is OWASP and why should you care?</vt:lpstr>
      <vt:lpstr>Top Ten Project</vt:lpstr>
      <vt:lpstr>How will this make our jobs easier?</vt:lpstr>
      <vt:lpstr>OWASP Top Ten 2017</vt:lpstr>
      <vt:lpstr>Logging &amp;  Monitoring</vt:lpstr>
      <vt:lpstr>Security First</vt:lpstr>
      <vt:lpstr>Overlap &amp; Focus</vt:lpstr>
      <vt:lpstr>PowerPoint Presentation</vt:lpstr>
      <vt:lpstr>PowerPoint Presentation</vt:lpstr>
      <vt:lpstr>PowerPoint Presentation</vt:lpstr>
      <vt:lpstr>So what do we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891</cp:revision>
  <dcterms:created xsi:type="dcterms:W3CDTF">2020-07-21T03:17:32Z</dcterms:created>
  <dcterms:modified xsi:type="dcterms:W3CDTF">2020-07-21T04:58:16Z</dcterms:modified>
</cp:coreProperties>
</file>