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47790-AA36-4301-B96E-0BC348AF7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7FDE47-24C0-4322-9A22-EBF16D89C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A73789-5DA8-46F6-8123-6A4D50856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B535-E6FC-4EDF-B124-19F6EE6339E8}" type="datetimeFigureOut">
              <a:rPr lang="es-PE" smtClean="0"/>
              <a:t>23/03/2025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EB7AD5-3E3E-461F-92C6-52C4D30C2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E47502-81E6-4293-9E71-EE7514FFA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005D-55A7-4139-AD8B-4FCE26D8D95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548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03FC1-EDF6-4A32-89F5-8AA1EFB3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814CDB-BB9A-4D7F-813A-8E8AFDC95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3E16C5-BB03-4954-8542-C53E43CE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B535-E6FC-4EDF-B124-19F6EE6339E8}" type="datetimeFigureOut">
              <a:rPr lang="es-PE" smtClean="0"/>
              <a:t>23/03/2025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793942-E68C-4D3D-99B8-D26CDB4CA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C0F4D5-B402-4442-8701-599793D56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005D-55A7-4139-AD8B-4FCE26D8D95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131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FF8368-BE1C-4BBD-96A9-0784B5ADA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4C9B78-2A8C-4A16-A444-A94118764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EA81DB-0D26-49D8-A76B-0DD2ED59F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B535-E6FC-4EDF-B124-19F6EE6339E8}" type="datetimeFigureOut">
              <a:rPr lang="es-PE" smtClean="0"/>
              <a:t>23/03/2025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FF5892-DDE4-4F52-B7FF-0B9FC9B3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F1484A-0E3D-4E8F-8645-677AF629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005D-55A7-4139-AD8B-4FCE26D8D95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3895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A8BCB-295E-4EAA-A686-3F4E907E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709646-8A45-407B-8CBB-75839CAC5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C02A9-1FCA-45FB-9AC8-92FCFEA0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B535-E6FC-4EDF-B124-19F6EE6339E8}" type="datetimeFigureOut">
              <a:rPr lang="es-PE" smtClean="0"/>
              <a:t>23/03/2025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4F5D99-9313-4A4B-BBFA-78D534787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8C7AE9-A4A8-409B-B352-1C1200A6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005D-55A7-4139-AD8B-4FCE26D8D95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6201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20BE8F-F690-4A08-97C0-07292CBFE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08DE7F-B31E-4379-9D9E-DE0C7582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0FCB9B-F5F9-4984-8C96-0ABA2AD4B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B535-E6FC-4EDF-B124-19F6EE6339E8}" type="datetimeFigureOut">
              <a:rPr lang="es-PE" smtClean="0"/>
              <a:t>23/03/2025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CB535C-BEE4-4822-9A0A-963C1056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9C2059-3F31-49B4-9A63-33409E45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005D-55A7-4139-AD8B-4FCE26D8D95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24059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E46AE-E15F-4E34-903E-EDD913171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E453BC-4250-4220-BD67-B2191CB55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4161E1-5C92-4CF5-9A2E-58129B1AE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A3DBCB8-EC32-41EC-80F7-383819C8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B535-E6FC-4EDF-B124-19F6EE6339E8}" type="datetimeFigureOut">
              <a:rPr lang="es-PE" smtClean="0"/>
              <a:t>23/03/2025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DC8FAC-5C17-46E6-8FFE-7F9D9995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FC0C32-C91B-43D6-8C94-3FE61747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005D-55A7-4139-AD8B-4FCE26D8D95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1212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0210B-0348-4B17-ACD4-537F2BF88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52A0D3-BCBA-4302-B716-1C5C34154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E2C4B7-5EA9-4D92-A7CD-2A5799C6C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06F4382-140E-43EB-A304-0633B29EC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B24AD3A-E2EB-4260-83DC-6DF939FA8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58159E1-F3BB-4D5F-943A-62416D47F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B535-E6FC-4EDF-B124-19F6EE6339E8}" type="datetimeFigureOut">
              <a:rPr lang="es-PE" smtClean="0"/>
              <a:t>23/03/2025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FB31F1B-398C-4FEB-905B-DD8D061E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5B69B37-918B-478B-839C-6CE3D6461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005D-55A7-4139-AD8B-4FCE26D8D95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470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C3E37-2556-4ABE-9EE7-462E10F38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727F169-0ECC-4B69-B661-04F20E1BC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B535-E6FC-4EDF-B124-19F6EE6339E8}" type="datetimeFigureOut">
              <a:rPr lang="es-PE" smtClean="0"/>
              <a:t>23/03/2025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022BB9-C395-45E2-BF58-53BAE290A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1B238C-2CF5-4955-B508-7DD47309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005D-55A7-4139-AD8B-4FCE26D8D95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658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3E0CFC2-EF56-48C7-A1B9-67794DC94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B535-E6FC-4EDF-B124-19F6EE6339E8}" type="datetimeFigureOut">
              <a:rPr lang="es-PE" smtClean="0"/>
              <a:t>23/03/2025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706403-B146-4E6B-9EC4-81DE8299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5BF889-DD46-477D-A481-08792559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005D-55A7-4139-AD8B-4FCE26D8D95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139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8024C-37EC-4E2D-A05D-2D4298117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A312F2-F942-47E2-A40B-85E6DB0A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3F14A9-D04A-4C1F-9D80-45B0316AF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38C131-1B46-4252-9087-A98A47FD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B535-E6FC-4EDF-B124-19F6EE6339E8}" type="datetimeFigureOut">
              <a:rPr lang="es-PE" smtClean="0"/>
              <a:t>23/03/2025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1DD8D9-3D20-4D08-B6BA-8A5E5A6F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F72E88-6916-4411-8EC5-5E7F4DF9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005D-55A7-4139-AD8B-4FCE26D8D95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7491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7723A-2408-42F0-B1D1-36BF79A13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5BC17C6-5927-42C4-81B0-895CF8F66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196B48-7204-45B8-873F-87AF582C8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1F7383-79EE-450F-89EC-68E86A35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7B535-E6FC-4EDF-B124-19F6EE6339E8}" type="datetimeFigureOut">
              <a:rPr lang="es-PE" smtClean="0"/>
              <a:t>23/03/2025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34D7AF-4210-4E95-B1BB-8D9F1AF8F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59E90C-5046-485E-96F4-1CC45BEE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D005D-55A7-4139-AD8B-4FCE26D8D95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77057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CE4FECF-4EF4-4A2C-B7B1-3AA56E913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D2FF1C-6DDE-4558-BC1E-18BA56275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44CAC1-C016-4777-9123-2950261A3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7B535-E6FC-4EDF-B124-19F6EE6339E8}" type="datetimeFigureOut">
              <a:rPr lang="es-PE" smtClean="0"/>
              <a:t>23/03/2025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A245B3-0BB8-4772-B091-2320FCA050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618AEA-6148-4EF8-B8D6-92FC1EBBD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D005D-55A7-4139-AD8B-4FCE26D8D95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245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C110B-0D9F-4F8B-B794-C022FE04B0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Paysafe</a:t>
            </a:r>
            <a:r>
              <a:rPr lang="es-MX" dirty="0"/>
              <a:t> </a:t>
            </a:r>
            <a:r>
              <a:rPr lang="es-MX" dirty="0" err="1"/>
              <a:t>Challenge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B82DE8-02BE-4F3D-A42A-8AD1310E31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9159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0705C-2EBC-4CA4-9C35-0B70CF80F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086"/>
            <a:ext cx="10515600" cy="1325563"/>
          </a:xfrm>
        </p:spPr>
        <p:txBody>
          <a:bodyPr/>
          <a:lstStyle/>
          <a:p>
            <a:r>
              <a:rPr lang="es-MX" dirty="0"/>
              <a:t>Tools</a:t>
            </a:r>
            <a:endParaRPr lang="es-PE" dirty="0"/>
          </a:p>
        </p:txBody>
      </p:sp>
      <p:pic>
        <p:nvPicPr>
          <p:cNvPr id="1026" name="Picture 2" descr="Stripe, procesamiento de Pagos en Línea para tu Negocio | Blog | Hosting  Plus Perú">
            <a:extLst>
              <a:ext uri="{FF2B5EF4-FFF2-40B4-BE49-F238E27FC236}">
                <a16:creationId xmlns:a16="http://schemas.microsoft.com/office/drawing/2014/main" id="{29D82C3E-41E9-4563-A002-ACF5B27F5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64" y="1815049"/>
            <a:ext cx="3706892" cy="1818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Flask | AppSeed Documentation">
            <a:extLst>
              <a:ext uri="{FF2B5EF4-FFF2-40B4-BE49-F238E27FC236}">
                <a16:creationId xmlns:a16="http://schemas.microsoft.com/office/drawing/2014/main" id="{4819F5F8-AF7F-4277-BA10-087E41768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390" y="2642517"/>
            <a:ext cx="2642315" cy="198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hon (programming language) - Wikipedia">
            <a:extLst>
              <a:ext uri="{FF2B5EF4-FFF2-40B4-BE49-F238E27FC236}">
                <a16:creationId xmlns:a16="http://schemas.microsoft.com/office/drawing/2014/main" id="{4A9BB314-4611-43B9-A2A6-08C7884F3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434" y="1194515"/>
            <a:ext cx="1614226" cy="177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ow to install Postman On Ubuntu 18.04LTS - Syed Sirajul Islam Anik - Medium">
            <a:extLst>
              <a:ext uri="{FF2B5EF4-FFF2-40B4-BE49-F238E27FC236}">
                <a16:creationId xmlns:a16="http://schemas.microsoft.com/office/drawing/2014/main" id="{F67361B6-5D8D-47EA-84DB-19036CE21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037" y="1338272"/>
            <a:ext cx="3319309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hunder Client · GitHub">
            <a:extLst>
              <a:ext uri="{FF2B5EF4-FFF2-40B4-BE49-F238E27FC236}">
                <a16:creationId xmlns:a16="http://schemas.microsoft.com/office/drawing/2014/main" id="{F751B584-F3F3-4898-9E36-7D80DDB5A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112" y="2807592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itHub - Wikipedia">
            <a:extLst>
              <a:ext uri="{FF2B5EF4-FFF2-40B4-BE49-F238E27FC236}">
                <a16:creationId xmlns:a16="http://schemas.microsoft.com/office/drawing/2014/main" id="{CC04E6B5-250E-4092-83B0-DA8DDBA57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594" y="5151548"/>
            <a:ext cx="1539025" cy="153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98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E34BA-BE0E-4141-A58F-1F32A29A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Screens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C0CF9D-43F4-49B4-95E4-092E152EF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503" y="1825625"/>
            <a:ext cx="3971925" cy="43243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5267C81-E1B2-449F-85EE-28D9C0D50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279" y="2720975"/>
            <a:ext cx="39147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6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ángulo 35">
            <a:extLst>
              <a:ext uri="{FF2B5EF4-FFF2-40B4-BE49-F238E27FC236}">
                <a16:creationId xmlns:a16="http://schemas.microsoft.com/office/drawing/2014/main" id="{2D2DED05-BB52-44BD-AFC7-6F4DCEAA7542}"/>
              </a:ext>
            </a:extLst>
          </p:cNvPr>
          <p:cNvSpPr/>
          <p:nvPr/>
        </p:nvSpPr>
        <p:spPr>
          <a:xfrm>
            <a:off x="10034315" y="2640169"/>
            <a:ext cx="2020310" cy="27947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ysClr val="windowText" lastClr="000000"/>
                </a:solidFill>
              </a:rPr>
              <a:t>Comerce</a:t>
            </a:r>
            <a:endParaRPr lang="es-MX" dirty="0">
              <a:solidFill>
                <a:sysClr val="windowText" lastClr="000000"/>
              </a:solidFill>
            </a:endParaRPr>
          </a:p>
          <a:p>
            <a:pPr algn="ctr"/>
            <a:endParaRPr lang="es-MX" dirty="0">
              <a:solidFill>
                <a:sysClr val="windowText" lastClr="000000"/>
              </a:solidFill>
            </a:endParaRPr>
          </a:p>
          <a:p>
            <a:pPr algn="ctr"/>
            <a:endParaRPr lang="es-MX" dirty="0">
              <a:solidFill>
                <a:sysClr val="windowText" lastClr="000000"/>
              </a:solidFill>
            </a:endParaRPr>
          </a:p>
          <a:p>
            <a:pPr algn="ctr"/>
            <a:endParaRPr lang="es-MX" dirty="0">
              <a:solidFill>
                <a:sysClr val="windowText" lastClr="000000"/>
              </a:solidFill>
            </a:endParaRPr>
          </a:p>
          <a:p>
            <a:pPr algn="ctr"/>
            <a:endParaRPr lang="es-MX" dirty="0">
              <a:solidFill>
                <a:sysClr val="windowText" lastClr="000000"/>
              </a:solidFill>
            </a:endParaRPr>
          </a:p>
          <a:p>
            <a:pPr algn="ctr"/>
            <a:endParaRPr lang="es-MX" dirty="0">
              <a:solidFill>
                <a:sysClr val="windowText" lastClr="000000"/>
              </a:solidFill>
            </a:endParaRPr>
          </a:p>
          <a:p>
            <a:pPr algn="ctr"/>
            <a:endParaRPr lang="es-MX" dirty="0">
              <a:solidFill>
                <a:sysClr val="windowText" lastClr="000000"/>
              </a:solidFill>
            </a:endParaRPr>
          </a:p>
          <a:p>
            <a:pPr algn="ctr"/>
            <a:endParaRPr lang="es-MX" dirty="0">
              <a:solidFill>
                <a:sysClr val="windowText" lastClr="000000"/>
              </a:solidFill>
            </a:endParaRPr>
          </a:p>
          <a:p>
            <a:pPr algn="ctr"/>
            <a:endParaRPr lang="es-PE" dirty="0">
              <a:solidFill>
                <a:sysClr val="windowText" lastClr="00000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35CAB7-2EE2-444F-B9B3-5057664C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Process</a:t>
            </a:r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655C983-49B1-4F43-A1D6-2484F2BF80F1}"/>
              </a:ext>
            </a:extLst>
          </p:cNvPr>
          <p:cNvSpPr/>
          <p:nvPr/>
        </p:nvSpPr>
        <p:spPr>
          <a:xfrm>
            <a:off x="560095" y="3548129"/>
            <a:ext cx="1442434" cy="9144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User</a:t>
            </a:r>
            <a:r>
              <a:rPr lang="es-MX" sz="1600" dirty="0"/>
              <a:t> </a:t>
            </a:r>
            <a:r>
              <a:rPr lang="es-MX" sz="1600" dirty="0" err="1"/>
              <a:t>goes</a:t>
            </a:r>
            <a:r>
              <a:rPr lang="es-MX" sz="1600" dirty="0"/>
              <a:t> </a:t>
            </a:r>
            <a:r>
              <a:rPr lang="es-MX" sz="1600" dirty="0" err="1"/>
              <a:t>to</a:t>
            </a:r>
            <a:r>
              <a:rPr lang="es-MX" sz="1600" dirty="0"/>
              <a:t> “</a:t>
            </a:r>
            <a:r>
              <a:rPr lang="es-MX" sz="1600" dirty="0" err="1"/>
              <a:t>pay</a:t>
            </a:r>
            <a:r>
              <a:rPr lang="es-MX" sz="1600" dirty="0"/>
              <a:t>” in </a:t>
            </a:r>
            <a:r>
              <a:rPr lang="es-MX" sz="1600" dirty="0" err="1"/>
              <a:t>checkout</a:t>
            </a:r>
            <a:r>
              <a:rPr lang="es-MX" sz="1600" dirty="0"/>
              <a:t> </a:t>
            </a:r>
            <a:endParaRPr lang="es-PE" sz="16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DB2BA8C-18EB-4C82-AD7D-D352BB6384C9}"/>
              </a:ext>
            </a:extLst>
          </p:cNvPr>
          <p:cNvSpPr/>
          <p:nvPr/>
        </p:nvSpPr>
        <p:spPr>
          <a:xfrm>
            <a:off x="2856426" y="1830578"/>
            <a:ext cx="2127161" cy="4349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>
                <a:solidFill>
                  <a:sysClr val="windowText" lastClr="000000"/>
                </a:solidFill>
              </a:rPr>
              <a:t>Stripe’s</a:t>
            </a:r>
            <a:r>
              <a:rPr lang="es-MX" sz="1600" dirty="0">
                <a:solidFill>
                  <a:sysClr val="windowText" lastClr="000000"/>
                </a:solidFill>
              </a:rPr>
              <a:t>  </a:t>
            </a:r>
            <a:r>
              <a:rPr lang="es-MX" sz="1600" dirty="0" err="1">
                <a:solidFill>
                  <a:sysClr val="windowText" lastClr="000000"/>
                </a:solidFill>
              </a:rPr>
              <a:t>Payment</a:t>
            </a:r>
            <a:r>
              <a:rPr lang="es-MX" sz="1600" dirty="0">
                <a:solidFill>
                  <a:sysClr val="windowText" lastClr="000000"/>
                </a:solidFill>
              </a:rPr>
              <a:t> </a:t>
            </a:r>
            <a:r>
              <a:rPr lang="es-MX" sz="1600" dirty="0" err="1">
                <a:solidFill>
                  <a:sysClr val="windowText" lastClr="000000"/>
                </a:solidFill>
              </a:rPr>
              <a:t>gateway</a:t>
            </a:r>
            <a:r>
              <a:rPr lang="es-MX" sz="1600" dirty="0">
                <a:solidFill>
                  <a:sysClr val="windowText" lastClr="000000"/>
                </a:solidFill>
              </a:rPr>
              <a:t> </a:t>
            </a:r>
          </a:p>
          <a:p>
            <a:endParaRPr lang="es-MX" sz="1600" dirty="0">
              <a:solidFill>
                <a:sysClr val="windowText" lastClr="000000"/>
              </a:solidFill>
            </a:endParaRPr>
          </a:p>
          <a:p>
            <a:endParaRPr lang="es-MX" sz="1600" dirty="0">
              <a:solidFill>
                <a:sysClr val="windowText" lastClr="000000"/>
              </a:solidFill>
            </a:endParaRPr>
          </a:p>
          <a:p>
            <a:endParaRPr lang="es-MX" sz="1600" dirty="0">
              <a:solidFill>
                <a:sysClr val="windowText" lastClr="000000"/>
              </a:solidFill>
            </a:endParaRPr>
          </a:p>
          <a:p>
            <a:endParaRPr lang="es-MX" sz="1600" dirty="0">
              <a:solidFill>
                <a:sysClr val="windowText" lastClr="000000"/>
              </a:solidFill>
            </a:endParaRPr>
          </a:p>
          <a:p>
            <a:endParaRPr lang="es-MX" sz="1600" dirty="0">
              <a:solidFill>
                <a:sysClr val="windowText" lastClr="000000"/>
              </a:solidFill>
            </a:endParaRPr>
          </a:p>
          <a:p>
            <a:endParaRPr lang="es-MX" sz="1600" dirty="0">
              <a:solidFill>
                <a:sysClr val="windowText" lastClr="000000"/>
              </a:solidFill>
            </a:endParaRPr>
          </a:p>
          <a:p>
            <a:endParaRPr lang="es-MX" sz="1600" dirty="0">
              <a:solidFill>
                <a:sysClr val="windowText" lastClr="000000"/>
              </a:solidFill>
            </a:endParaRPr>
          </a:p>
          <a:p>
            <a:endParaRPr lang="es-MX" sz="1600" dirty="0">
              <a:solidFill>
                <a:sysClr val="windowText" lastClr="000000"/>
              </a:solidFill>
            </a:endParaRPr>
          </a:p>
          <a:p>
            <a:endParaRPr lang="es-MX" sz="1600" dirty="0">
              <a:solidFill>
                <a:sysClr val="windowText" lastClr="000000"/>
              </a:solidFill>
            </a:endParaRPr>
          </a:p>
          <a:p>
            <a:endParaRPr lang="es-MX" sz="1600" dirty="0">
              <a:solidFill>
                <a:sysClr val="windowText" lastClr="000000"/>
              </a:solidFill>
            </a:endParaRPr>
          </a:p>
          <a:p>
            <a:endParaRPr lang="es-MX" sz="1600" dirty="0">
              <a:solidFill>
                <a:sysClr val="windowText" lastClr="000000"/>
              </a:solidFill>
            </a:endParaRPr>
          </a:p>
          <a:p>
            <a:endParaRPr lang="es-MX" sz="1600" dirty="0">
              <a:solidFill>
                <a:sysClr val="windowText" lastClr="000000"/>
              </a:solidFill>
            </a:endParaRPr>
          </a:p>
          <a:p>
            <a:endParaRPr lang="es-MX" sz="1600" dirty="0">
              <a:solidFill>
                <a:sysClr val="windowText" lastClr="000000"/>
              </a:solidFill>
            </a:endParaRPr>
          </a:p>
          <a:p>
            <a:endParaRPr lang="es-PE" sz="16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57144E3-0E23-4A78-B592-9EABBEAD5A9C}"/>
              </a:ext>
            </a:extLst>
          </p:cNvPr>
          <p:cNvSpPr/>
          <p:nvPr/>
        </p:nvSpPr>
        <p:spPr>
          <a:xfrm>
            <a:off x="3094953" y="3505118"/>
            <a:ext cx="1650106" cy="989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User</a:t>
            </a:r>
            <a:r>
              <a:rPr lang="es-MX" dirty="0"/>
              <a:t> inputs </a:t>
            </a:r>
            <a:r>
              <a:rPr lang="es-MX" dirty="0" err="1"/>
              <a:t>requested</a:t>
            </a:r>
            <a:r>
              <a:rPr lang="es-MX" dirty="0"/>
              <a:t> </a:t>
            </a:r>
            <a:r>
              <a:rPr lang="es-MX" dirty="0" err="1"/>
              <a:t>information</a:t>
            </a:r>
            <a:endParaRPr lang="es-PE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F04EDA37-872A-40CD-897A-8C203379C62F}"/>
              </a:ext>
            </a:extLst>
          </p:cNvPr>
          <p:cNvGrpSpPr/>
          <p:nvPr/>
        </p:nvGrpSpPr>
        <p:grpSpPr>
          <a:xfrm>
            <a:off x="5222114" y="1830578"/>
            <a:ext cx="2127161" cy="4349504"/>
            <a:chOff x="6557221" y="1690688"/>
            <a:chExt cx="2127161" cy="4349504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3C851B32-9B7E-4C12-8D65-8187C0BECC89}"/>
                </a:ext>
              </a:extLst>
            </p:cNvPr>
            <p:cNvSpPr/>
            <p:nvPr/>
          </p:nvSpPr>
          <p:spPr>
            <a:xfrm>
              <a:off x="6557221" y="1690688"/>
              <a:ext cx="2127161" cy="4349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600" dirty="0" err="1">
                  <a:solidFill>
                    <a:sysClr val="windowText" lastClr="000000"/>
                  </a:solidFill>
                </a:rPr>
                <a:t>Stripe’s</a:t>
              </a:r>
              <a:r>
                <a:rPr lang="es-MX" sz="1600" dirty="0">
                  <a:solidFill>
                    <a:sysClr val="windowText" lastClr="000000"/>
                  </a:solidFill>
                </a:rPr>
                <a:t> </a:t>
              </a:r>
              <a:r>
                <a:rPr lang="es-MX" sz="1600" dirty="0" err="1">
                  <a:solidFill>
                    <a:sysClr val="windowText" lastClr="000000"/>
                  </a:solidFill>
                </a:rPr>
                <a:t>Webhook</a:t>
              </a:r>
              <a:endParaRPr lang="es-MX" sz="1600" dirty="0">
                <a:solidFill>
                  <a:sysClr val="windowText" lastClr="000000"/>
                </a:solidFill>
              </a:endParaRPr>
            </a:p>
            <a:p>
              <a:endParaRPr lang="es-MX" sz="1600" dirty="0">
                <a:solidFill>
                  <a:sysClr val="windowText" lastClr="000000"/>
                </a:solidFill>
              </a:endParaRPr>
            </a:p>
            <a:p>
              <a:endParaRPr lang="es-MX" sz="1600" dirty="0">
                <a:solidFill>
                  <a:sysClr val="windowText" lastClr="000000"/>
                </a:solidFill>
              </a:endParaRPr>
            </a:p>
            <a:p>
              <a:endParaRPr lang="es-MX" sz="1600" dirty="0">
                <a:solidFill>
                  <a:sysClr val="windowText" lastClr="000000"/>
                </a:solidFill>
              </a:endParaRPr>
            </a:p>
            <a:p>
              <a:endParaRPr lang="es-MX" sz="1600" dirty="0">
                <a:solidFill>
                  <a:sysClr val="windowText" lastClr="000000"/>
                </a:solidFill>
              </a:endParaRPr>
            </a:p>
            <a:p>
              <a:endParaRPr lang="es-MX" sz="1600" dirty="0">
                <a:solidFill>
                  <a:sysClr val="windowText" lastClr="000000"/>
                </a:solidFill>
              </a:endParaRPr>
            </a:p>
            <a:p>
              <a:endParaRPr lang="es-MX" sz="1600" dirty="0">
                <a:solidFill>
                  <a:sysClr val="windowText" lastClr="000000"/>
                </a:solidFill>
              </a:endParaRPr>
            </a:p>
            <a:p>
              <a:endParaRPr lang="es-MX" sz="1600" dirty="0">
                <a:solidFill>
                  <a:sysClr val="windowText" lastClr="000000"/>
                </a:solidFill>
              </a:endParaRPr>
            </a:p>
            <a:p>
              <a:endParaRPr lang="es-MX" sz="1600" dirty="0">
                <a:solidFill>
                  <a:sysClr val="windowText" lastClr="000000"/>
                </a:solidFill>
              </a:endParaRPr>
            </a:p>
            <a:p>
              <a:endParaRPr lang="es-MX" sz="1600" dirty="0">
                <a:solidFill>
                  <a:sysClr val="windowText" lastClr="000000"/>
                </a:solidFill>
              </a:endParaRPr>
            </a:p>
            <a:p>
              <a:endParaRPr lang="es-MX" sz="1600" dirty="0">
                <a:solidFill>
                  <a:sysClr val="windowText" lastClr="000000"/>
                </a:solidFill>
              </a:endParaRPr>
            </a:p>
            <a:p>
              <a:endParaRPr lang="es-MX" sz="1600" dirty="0">
                <a:solidFill>
                  <a:sysClr val="windowText" lastClr="000000"/>
                </a:solidFill>
              </a:endParaRPr>
            </a:p>
            <a:p>
              <a:endParaRPr lang="es-MX" sz="1600" dirty="0">
                <a:solidFill>
                  <a:sysClr val="windowText" lastClr="000000"/>
                </a:solidFill>
              </a:endParaRPr>
            </a:p>
            <a:p>
              <a:endParaRPr lang="es-MX" sz="1600" dirty="0">
                <a:solidFill>
                  <a:sysClr val="windowText" lastClr="000000"/>
                </a:solidFill>
              </a:endParaRPr>
            </a:p>
            <a:p>
              <a:endParaRPr lang="es-PE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3CFBBBC7-35A8-4A85-A1E3-1A41B4F0C9A4}"/>
                </a:ext>
              </a:extLst>
            </p:cNvPr>
            <p:cNvSpPr/>
            <p:nvPr/>
          </p:nvSpPr>
          <p:spPr>
            <a:xfrm>
              <a:off x="6822581" y="3365227"/>
              <a:ext cx="1650106" cy="9890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/>
                <a:t>Event</a:t>
              </a:r>
              <a:r>
                <a:rPr lang="es-MX" dirty="0"/>
                <a:t> </a:t>
              </a:r>
              <a:r>
                <a:rPr lang="es-MX" dirty="0" err="1"/>
                <a:t>is</a:t>
              </a:r>
              <a:r>
                <a:rPr lang="es-MX" dirty="0"/>
                <a:t> </a:t>
              </a:r>
              <a:r>
                <a:rPr lang="es-MX" dirty="0" err="1"/>
                <a:t>Created</a:t>
              </a:r>
              <a:endParaRPr lang="es-PE" dirty="0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1C430FDE-643F-4F2C-B815-8AB8E24488D7}"/>
              </a:ext>
            </a:extLst>
          </p:cNvPr>
          <p:cNvGrpSpPr/>
          <p:nvPr/>
        </p:nvGrpSpPr>
        <p:grpSpPr>
          <a:xfrm>
            <a:off x="7573447" y="1830578"/>
            <a:ext cx="2127161" cy="4349504"/>
            <a:chOff x="9226639" y="1690688"/>
            <a:chExt cx="2127161" cy="4349504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9F25C2D5-4978-4841-8F7A-D7D49F1A4D44}"/>
                </a:ext>
              </a:extLst>
            </p:cNvPr>
            <p:cNvSpPr/>
            <p:nvPr/>
          </p:nvSpPr>
          <p:spPr>
            <a:xfrm>
              <a:off x="9226639" y="1690688"/>
              <a:ext cx="2127161" cy="434950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600" dirty="0">
                  <a:solidFill>
                    <a:sysClr val="windowText" lastClr="000000"/>
                  </a:solidFill>
                </a:rPr>
                <a:t>Local </a:t>
              </a:r>
              <a:r>
                <a:rPr lang="es-MX" sz="1600" dirty="0" err="1">
                  <a:solidFill>
                    <a:sysClr val="windowText" lastClr="000000"/>
                  </a:solidFill>
                </a:rPr>
                <a:t>route</a:t>
              </a:r>
              <a:r>
                <a:rPr lang="es-MX" sz="1600" dirty="0">
                  <a:solidFill>
                    <a:sysClr val="windowText" lastClr="000000"/>
                  </a:solidFill>
                </a:rPr>
                <a:t> :5000/</a:t>
              </a:r>
              <a:r>
                <a:rPr lang="es-MX" sz="1600" dirty="0" err="1">
                  <a:solidFill>
                    <a:sysClr val="windowText" lastClr="000000"/>
                  </a:solidFill>
                </a:rPr>
                <a:t>webhook</a:t>
              </a:r>
              <a:endParaRPr lang="es-MX" sz="1600" dirty="0">
                <a:solidFill>
                  <a:sysClr val="windowText" lastClr="000000"/>
                </a:solidFill>
              </a:endParaRPr>
            </a:p>
            <a:p>
              <a:endParaRPr lang="es-MX" sz="1600" dirty="0">
                <a:solidFill>
                  <a:sysClr val="windowText" lastClr="000000"/>
                </a:solidFill>
              </a:endParaRPr>
            </a:p>
            <a:p>
              <a:endParaRPr lang="es-MX" sz="1600" dirty="0">
                <a:solidFill>
                  <a:sysClr val="windowText" lastClr="000000"/>
                </a:solidFill>
              </a:endParaRPr>
            </a:p>
            <a:p>
              <a:endParaRPr lang="es-MX" sz="1600" dirty="0">
                <a:solidFill>
                  <a:sysClr val="windowText" lastClr="000000"/>
                </a:solidFill>
              </a:endParaRPr>
            </a:p>
            <a:p>
              <a:endParaRPr lang="es-MX" sz="1600" dirty="0">
                <a:solidFill>
                  <a:sysClr val="windowText" lastClr="000000"/>
                </a:solidFill>
              </a:endParaRPr>
            </a:p>
            <a:p>
              <a:endParaRPr lang="es-MX" sz="1600" dirty="0">
                <a:solidFill>
                  <a:sysClr val="windowText" lastClr="000000"/>
                </a:solidFill>
              </a:endParaRPr>
            </a:p>
            <a:p>
              <a:endParaRPr lang="es-MX" sz="1600" dirty="0">
                <a:solidFill>
                  <a:sysClr val="windowText" lastClr="000000"/>
                </a:solidFill>
              </a:endParaRPr>
            </a:p>
            <a:p>
              <a:endParaRPr lang="es-MX" sz="1600" dirty="0">
                <a:solidFill>
                  <a:sysClr val="windowText" lastClr="000000"/>
                </a:solidFill>
              </a:endParaRPr>
            </a:p>
            <a:p>
              <a:endParaRPr lang="es-MX" sz="1600" dirty="0">
                <a:solidFill>
                  <a:sysClr val="windowText" lastClr="000000"/>
                </a:solidFill>
              </a:endParaRPr>
            </a:p>
            <a:p>
              <a:endParaRPr lang="es-MX" sz="1600" dirty="0">
                <a:solidFill>
                  <a:sysClr val="windowText" lastClr="000000"/>
                </a:solidFill>
              </a:endParaRPr>
            </a:p>
            <a:p>
              <a:endParaRPr lang="es-MX" sz="1600" dirty="0">
                <a:solidFill>
                  <a:sysClr val="windowText" lastClr="000000"/>
                </a:solidFill>
              </a:endParaRPr>
            </a:p>
            <a:p>
              <a:endParaRPr lang="es-MX" sz="1600" dirty="0">
                <a:solidFill>
                  <a:sysClr val="windowText" lastClr="000000"/>
                </a:solidFill>
              </a:endParaRPr>
            </a:p>
            <a:p>
              <a:endParaRPr lang="es-MX" sz="1600" dirty="0">
                <a:solidFill>
                  <a:sysClr val="windowText" lastClr="000000"/>
                </a:solidFill>
              </a:endParaRPr>
            </a:p>
            <a:p>
              <a:endParaRPr lang="es-MX" sz="1600" dirty="0">
                <a:solidFill>
                  <a:sysClr val="windowText" lastClr="000000"/>
                </a:solidFill>
              </a:endParaRPr>
            </a:p>
            <a:p>
              <a:endParaRPr lang="es-PE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D4448187-7F52-440E-A2C8-85258E9D68D5}"/>
                </a:ext>
              </a:extLst>
            </p:cNvPr>
            <p:cNvSpPr/>
            <p:nvPr/>
          </p:nvSpPr>
          <p:spPr>
            <a:xfrm>
              <a:off x="9485283" y="3365228"/>
              <a:ext cx="1650106" cy="9890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dirty="0" err="1"/>
                <a:t>Receive</a:t>
              </a:r>
              <a:r>
                <a:rPr lang="es-MX" dirty="0"/>
                <a:t> </a:t>
              </a:r>
              <a:r>
                <a:rPr lang="es-MX" dirty="0" err="1"/>
                <a:t>event</a:t>
              </a:r>
              <a:r>
                <a:rPr lang="es-MX" dirty="0"/>
                <a:t> and log </a:t>
              </a:r>
              <a:r>
                <a:rPr lang="es-MX" dirty="0" err="1"/>
                <a:t>it</a:t>
              </a:r>
              <a:endParaRPr lang="es-PE" dirty="0"/>
            </a:p>
          </p:txBody>
        </p:sp>
      </p:grp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DC2E1C1-4498-4AF5-9438-4F31006BA66B}"/>
              </a:ext>
            </a:extLst>
          </p:cNvPr>
          <p:cNvSpPr/>
          <p:nvPr/>
        </p:nvSpPr>
        <p:spPr>
          <a:xfrm>
            <a:off x="10368023" y="3520592"/>
            <a:ext cx="1390918" cy="973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Produce </a:t>
            </a:r>
            <a:r>
              <a:rPr lang="es-MX" dirty="0" err="1"/>
              <a:t>report</a:t>
            </a:r>
            <a:endParaRPr lang="es-PE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6B42A7C2-74C3-480A-9F38-B365652E7B3C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4745059" y="3999657"/>
            <a:ext cx="74241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5D28385-99C3-4F8F-82FA-F5C7011F53E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7137580" y="3999657"/>
            <a:ext cx="694511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EEAEFBC9-BA2D-4EEF-BADB-838E87324F9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002529" y="4005330"/>
            <a:ext cx="85389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7D8E143E-F06F-48BA-9C0A-18BC7D05300E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9700608" y="4005330"/>
            <a:ext cx="667415" cy="20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ángulo 36">
            <a:extLst>
              <a:ext uri="{FF2B5EF4-FFF2-40B4-BE49-F238E27FC236}">
                <a16:creationId xmlns:a16="http://schemas.microsoft.com/office/drawing/2014/main" id="{9914C85E-6933-4F12-B5A8-F71BBF314C39}"/>
              </a:ext>
            </a:extLst>
          </p:cNvPr>
          <p:cNvSpPr/>
          <p:nvPr/>
        </p:nvSpPr>
        <p:spPr>
          <a:xfrm>
            <a:off x="2601999" y="1423115"/>
            <a:ext cx="7250339" cy="506975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4CB0AA6-E32F-40E9-B94E-AFB5E8FD2668}"/>
              </a:ext>
            </a:extLst>
          </p:cNvPr>
          <p:cNvSpPr txBox="1"/>
          <p:nvPr/>
        </p:nvSpPr>
        <p:spPr>
          <a:xfrm>
            <a:off x="2601999" y="1417312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Web App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7200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4ACB6-3637-4860-A7D2-D90F5D836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Report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0B1FB6-36BF-4823-848A-2AB32B759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48977" cy="492572"/>
          </a:xfrm>
        </p:spPr>
        <p:txBody>
          <a:bodyPr/>
          <a:lstStyle/>
          <a:p>
            <a:r>
              <a:rPr lang="es-MX" dirty="0"/>
              <a:t>Ruta http://127.0.0.1:5000/table?id=687230721</a:t>
            </a:r>
            <a:endParaRPr lang="es-PE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5B36EC2-5AB6-4646-8D6B-A9F86C2A7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267" y="2683990"/>
            <a:ext cx="5254444" cy="390889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1ACA1E3-2661-4021-AE39-2F056B1CF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76" y="3352799"/>
            <a:ext cx="5061528" cy="204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781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ED953-D594-4938-81C1-BB8770D8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Example</a:t>
            </a:r>
            <a:r>
              <a:rPr lang="es-MX" dirty="0"/>
              <a:t> Data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2DB7B48-D48F-4259-BF45-BE498D7DA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19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91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24419-C733-4FFF-B1E0-5F94C89C2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Future </a:t>
            </a:r>
            <a:r>
              <a:rPr lang="es-MX" dirty="0" err="1"/>
              <a:t>Improvements</a:t>
            </a:r>
            <a:endParaRPr lang="es-PE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56D02ED-C02D-4B73-BDCF-CACB8FBCE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23" y="2898705"/>
            <a:ext cx="3796395" cy="177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ECEA9E2-285B-4209-8A2D-EEE57824A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114252"/>
              </p:ext>
            </p:extLst>
          </p:nvPr>
        </p:nvGraphicFramePr>
        <p:xfrm>
          <a:off x="5190185" y="2656771"/>
          <a:ext cx="6421192" cy="2255520"/>
        </p:xfrm>
        <a:graphic>
          <a:graphicData uri="http://schemas.openxmlformats.org/drawingml/2006/table">
            <a:tbl>
              <a:tblPr/>
              <a:tblGrid>
                <a:gridCol w="1605298">
                  <a:extLst>
                    <a:ext uri="{9D8B030D-6E8A-4147-A177-3AD203B41FA5}">
                      <a16:colId xmlns:a16="http://schemas.microsoft.com/office/drawing/2014/main" val="1171285118"/>
                    </a:ext>
                  </a:extLst>
                </a:gridCol>
                <a:gridCol w="1605298">
                  <a:extLst>
                    <a:ext uri="{9D8B030D-6E8A-4147-A177-3AD203B41FA5}">
                      <a16:colId xmlns:a16="http://schemas.microsoft.com/office/drawing/2014/main" val="1916472989"/>
                    </a:ext>
                  </a:extLst>
                </a:gridCol>
                <a:gridCol w="1605298">
                  <a:extLst>
                    <a:ext uri="{9D8B030D-6E8A-4147-A177-3AD203B41FA5}">
                      <a16:colId xmlns:a16="http://schemas.microsoft.com/office/drawing/2014/main" val="1374986653"/>
                    </a:ext>
                  </a:extLst>
                </a:gridCol>
                <a:gridCol w="1605298">
                  <a:extLst>
                    <a:ext uri="{9D8B030D-6E8A-4147-A177-3AD203B41FA5}">
                      <a16:colId xmlns:a16="http://schemas.microsoft.com/office/drawing/2014/main" val="3196433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PE" sz="1400" b="1" dirty="0" err="1"/>
                        <a:t>Column</a:t>
                      </a:r>
                      <a:r>
                        <a:rPr lang="es-PE" sz="1400" b="1" dirty="0"/>
                        <a:t> </a:t>
                      </a:r>
                      <a:r>
                        <a:rPr lang="es-PE" sz="1400" b="1" dirty="0" err="1"/>
                        <a:t>Name</a:t>
                      </a:r>
                      <a:endParaRPr lang="es-PE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400" b="1" dirty="0"/>
                        <a:t>Data </a:t>
                      </a:r>
                      <a:r>
                        <a:rPr lang="es-PE" sz="1400" b="1" dirty="0" err="1"/>
                        <a:t>Type</a:t>
                      </a:r>
                      <a:endParaRPr lang="es-PE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400" b="1" dirty="0" err="1"/>
                        <a:t>Constraints</a:t>
                      </a:r>
                      <a:endParaRPr lang="es-PE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PE" sz="1400" b="1" dirty="0" err="1"/>
                        <a:t>Description</a:t>
                      </a:r>
                      <a:endParaRPr lang="es-PE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838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PE" sz="140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400"/>
                        <a:t>INTEGER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400" dirty="0" err="1"/>
                        <a:t>User</a:t>
                      </a:r>
                      <a:r>
                        <a:rPr lang="es-PE" sz="1400" dirty="0"/>
                        <a:t>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621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PE" sz="1400"/>
                        <a:t>transaction_id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400"/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PRIMARY KEY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400"/>
                        <a:t>Unique Transaction Identifier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321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PE" sz="1400"/>
                        <a:t>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400"/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400"/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400"/>
                        <a:t>Transaction 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027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PE" sz="1400"/>
                        <a:t>timestamp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400"/>
                        <a:t>DATETIME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400"/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400" dirty="0" err="1"/>
                        <a:t>Event</a:t>
                      </a:r>
                      <a:r>
                        <a:rPr lang="es-PE" sz="1400" dirty="0"/>
                        <a:t> </a:t>
                      </a:r>
                      <a:r>
                        <a:rPr lang="es-PE" sz="1400" dirty="0" err="1"/>
                        <a:t>Timestamp</a:t>
                      </a:r>
                      <a:endParaRPr lang="es-PE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4121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PE" sz="1400" dirty="0" err="1"/>
                        <a:t>event_type</a:t>
                      </a:r>
                      <a:endParaRPr lang="es-PE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NOT NULL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 of Event (e.g., </a:t>
                      </a:r>
                      <a:r>
                        <a:rPr lang="en-US" sz="1400" dirty="0" err="1"/>
                        <a:t>charge.succeeded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8784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7773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107</Words>
  <Application>Microsoft Office PowerPoint</Application>
  <PresentationFormat>Panorámica</PresentationFormat>
  <Paragraphs>84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Paysafe Challenge</vt:lpstr>
      <vt:lpstr>Tools</vt:lpstr>
      <vt:lpstr>Screens</vt:lpstr>
      <vt:lpstr>Process</vt:lpstr>
      <vt:lpstr>Report</vt:lpstr>
      <vt:lpstr>Example Data</vt:lpstr>
      <vt:lpstr>Future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Reto Paysafe</dc:title>
  <dc:creator>Mauricio C.</dc:creator>
  <cp:lastModifiedBy>Mauricio C.</cp:lastModifiedBy>
  <cp:revision>7</cp:revision>
  <dcterms:created xsi:type="dcterms:W3CDTF">2025-03-23T19:15:59Z</dcterms:created>
  <dcterms:modified xsi:type="dcterms:W3CDTF">2025-03-23T20:17:04Z</dcterms:modified>
</cp:coreProperties>
</file>