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32918400" cy="21945600"/>
  <p:notesSz cx="6858000" cy="9144000"/>
  <p:defaultTextStyle>
    <a:defPPr>
      <a:defRPr lang="en-US"/>
    </a:defPPr>
    <a:lvl1pPr marL="0" algn="l" defTabSz="3134239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1pPr>
    <a:lvl2pPr marL="1567119" algn="l" defTabSz="3134239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2pPr>
    <a:lvl3pPr marL="3134239" algn="l" defTabSz="3134239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3pPr>
    <a:lvl4pPr marL="4701358" algn="l" defTabSz="3134239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4pPr>
    <a:lvl5pPr marL="6268477" algn="l" defTabSz="3134239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5pPr>
    <a:lvl6pPr marL="7835597" algn="l" defTabSz="3134239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6pPr>
    <a:lvl7pPr marL="9402716" algn="l" defTabSz="3134239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7pPr>
    <a:lvl8pPr marL="10969835" algn="l" defTabSz="3134239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8pPr>
    <a:lvl9pPr marL="12536955" algn="l" defTabSz="3134239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755" autoAdjust="0"/>
    <p:restoredTop sz="99752" autoAdjust="0"/>
  </p:normalViewPr>
  <p:slideViewPr>
    <p:cSldViewPr>
      <p:cViewPr varScale="1">
        <p:scale>
          <a:sx n="37" d="100"/>
          <a:sy n="37" d="100"/>
        </p:scale>
        <p:origin x="1638" y="66"/>
      </p:cViewPr>
      <p:guideLst>
        <p:guide orient="horz" pos="6912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AC8B4-02AE-49F7-9482-1E6CDC16E938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53FA49-018D-4A97-9442-3D030AC73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19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17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457088" algn="l" defTabSz="91417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914172" algn="l" defTabSz="91417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371259" algn="l" defTabSz="91417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828344" algn="l" defTabSz="91417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5431" algn="l" defTabSz="91417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742515" algn="l" defTabSz="91417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3199603" algn="l" defTabSz="91417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656687" algn="l" defTabSz="91417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3FA49-018D-4A97-9442-3D030AC73C4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74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6817365"/>
            <a:ext cx="27980640" cy="47040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12435840"/>
            <a:ext cx="23042880" cy="56083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67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342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01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68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35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02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969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36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09B59-A3DC-4355-ADC6-1345B17EAAE3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BA9C7-3114-4593-880A-6E416AF639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09B59-A3DC-4355-ADC6-1345B17EAAE3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BA9C7-3114-4593-880A-6E416AF639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919310" y="2814321"/>
            <a:ext cx="26660477" cy="5991860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26462" y="2814321"/>
            <a:ext cx="79444213" cy="599186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09B59-A3DC-4355-ADC6-1345B17EAAE3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BA9C7-3114-4593-880A-6E416AF639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09B59-A3DC-4355-ADC6-1345B17EAAE3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BA9C7-3114-4593-880A-6E416AF639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14102085"/>
            <a:ext cx="27980640" cy="4358640"/>
          </a:xfrm>
        </p:spPr>
        <p:txBody>
          <a:bodyPr anchor="t"/>
          <a:lstStyle>
            <a:lvl1pPr algn="l">
              <a:defRPr sz="13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9301487"/>
            <a:ext cx="27980640" cy="4800598"/>
          </a:xfrm>
        </p:spPr>
        <p:txBody>
          <a:bodyPr anchor="b"/>
          <a:lstStyle>
            <a:lvl1pPr marL="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1pPr>
            <a:lvl2pPr marL="1567119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2pPr>
            <a:lvl3pPr marL="3134239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3pPr>
            <a:lvl4pPr marL="4701358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6268477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7835597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9402716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10969835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2536955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09B59-A3DC-4355-ADC6-1345B17EAAE3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BA9C7-3114-4593-880A-6E416AF639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26461" y="16388085"/>
            <a:ext cx="53052343" cy="4634484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27445" y="16388085"/>
            <a:ext cx="53052347" cy="4634484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09B59-A3DC-4355-ADC6-1345B17EAAE3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BA9C7-3114-4593-880A-6E416AF639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878842"/>
            <a:ext cx="29626560" cy="3657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4912362"/>
            <a:ext cx="14544677" cy="204723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119" indent="0">
              <a:buNone/>
              <a:defRPr sz="6900" b="1"/>
            </a:lvl2pPr>
            <a:lvl3pPr marL="3134239" indent="0">
              <a:buNone/>
              <a:defRPr sz="6200" b="1"/>
            </a:lvl3pPr>
            <a:lvl4pPr marL="4701358" indent="0">
              <a:buNone/>
              <a:defRPr sz="5500" b="1"/>
            </a:lvl4pPr>
            <a:lvl5pPr marL="6268477" indent="0">
              <a:buNone/>
              <a:defRPr sz="5500" b="1"/>
            </a:lvl5pPr>
            <a:lvl6pPr marL="7835597" indent="0">
              <a:buNone/>
              <a:defRPr sz="5500" b="1"/>
            </a:lvl6pPr>
            <a:lvl7pPr marL="9402716" indent="0">
              <a:buNone/>
              <a:defRPr sz="5500" b="1"/>
            </a:lvl7pPr>
            <a:lvl8pPr marL="10969835" indent="0">
              <a:buNone/>
              <a:defRPr sz="5500" b="1"/>
            </a:lvl8pPr>
            <a:lvl9pPr marL="12536955" indent="0">
              <a:buNone/>
              <a:defRPr sz="5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6959600"/>
            <a:ext cx="14544677" cy="1264412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5" y="4912362"/>
            <a:ext cx="14550390" cy="204723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119" indent="0">
              <a:buNone/>
              <a:defRPr sz="6900" b="1"/>
            </a:lvl2pPr>
            <a:lvl3pPr marL="3134239" indent="0">
              <a:buNone/>
              <a:defRPr sz="6200" b="1"/>
            </a:lvl3pPr>
            <a:lvl4pPr marL="4701358" indent="0">
              <a:buNone/>
              <a:defRPr sz="5500" b="1"/>
            </a:lvl4pPr>
            <a:lvl5pPr marL="6268477" indent="0">
              <a:buNone/>
              <a:defRPr sz="5500" b="1"/>
            </a:lvl5pPr>
            <a:lvl6pPr marL="7835597" indent="0">
              <a:buNone/>
              <a:defRPr sz="5500" b="1"/>
            </a:lvl6pPr>
            <a:lvl7pPr marL="9402716" indent="0">
              <a:buNone/>
              <a:defRPr sz="5500" b="1"/>
            </a:lvl7pPr>
            <a:lvl8pPr marL="10969835" indent="0">
              <a:buNone/>
              <a:defRPr sz="5500" b="1"/>
            </a:lvl8pPr>
            <a:lvl9pPr marL="12536955" indent="0">
              <a:buNone/>
              <a:defRPr sz="5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5" y="6959600"/>
            <a:ext cx="14550390" cy="1264412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09B59-A3DC-4355-ADC6-1345B17EAAE3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BA9C7-3114-4593-880A-6E416AF639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09B59-A3DC-4355-ADC6-1345B17EAAE3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BA9C7-3114-4593-880A-6E416AF639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09B59-A3DC-4355-ADC6-1345B17EAAE3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BA9C7-3114-4593-880A-6E416AF639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5" y="873760"/>
            <a:ext cx="10829927" cy="3718560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873765"/>
            <a:ext cx="18402300" cy="18729962"/>
          </a:xfrm>
        </p:spPr>
        <p:txBody>
          <a:bodyPr/>
          <a:lstStyle>
            <a:lvl1pPr>
              <a:defRPr sz="11000"/>
            </a:lvl1pPr>
            <a:lvl2pPr>
              <a:defRPr sz="9600"/>
            </a:lvl2pPr>
            <a:lvl3pPr>
              <a:defRPr sz="82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5" y="4592325"/>
            <a:ext cx="10829927" cy="15011402"/>
          </a:xfrm>
        </p:spPr>
        <p:txBody>
          <a:bodyPr/>
          <a:lstStyle>
            <a:lvl1pPr marL="0" indent="0">
              <a:buNone/>
              <a:defRPr sz="4800"/>
            </a:lvl1pPr>
            <a:lvl2pPr marL="1567119" indent="0">
              <a:buNone/>
              <a:defRPr sz="4100"/>
            </a:lvl2pPr>
            <a:lvl3pPr marL="3134239" indent="0">
              <a:buNone/>
              <a:defRPr sz="3400"/>
            </a:lvl3pPr>
            <a:lvl4pPr marL="4701358" indent="0">
              <a:buNone/>
              <a:defRPr sz="3100"/>
            </a:lvl4pPr>
            <a:lvl5pPr marL="6268477" indent="0">
              <a:buNone/>
              <a:defRPr sz="3100"/>
            </a:lvl5pPr>
            <a:lvl6pPr marL="7835597" indent="0">
              <a:buNone/>
              <a:defRPr sz="3100"/>
            </a:lvl6pPr>
            <a:lvl7pPr marL="9402716" indent="0">
              <a:buNone/>
              <a:defRPr sz="3100"/>
            </a:lvl7pPr>
            <a:lvl8pPr marL="10969835" indent="0">
              <a:buNone/>
              <a:defRPr sz="3100"/>
            </a:lvl8pPr>
            <a:lvl9pPr marL="12536955" indent="0">
              <a:buNone/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09B59-A3DC-4355-ADC6-1345B17EAAE3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BA9C7-3114-4593-880A-6E416AF639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15361920"/>
            <a:ext cx="19751040" cy="1813562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1960880"/>
            <a:ext cx="19751040" cy="13167360"/>
          </a:xfrm>
        </p:spPr>
        <p:txBody>
          <a:bodyPr/>
          <a:lstStyle>
            <a:lvl1pPr marL="0" indent="0">
              <a:buNone/>
              <a:defRPr sz="11000"/>
            </a:lvl1pPr>
            <a:lvl2pPr marL="1567119" indent="0">
              <a:buNone/>
              <a:defRPr sz="9600"/>
            </a:lvl2pPr>
            <a:lvl3pPr marL="3134239" indent="0">
              <a:buNone/>
              <a:defRPr sz="8200"/>
            </a:lvl3pPr>
            <a:lvl4pPr marL="4701358" indent="0">
              <a:buNone/>
              <a:defRPr sz="6900"/>
            </a:lvl4pPr>
            <a:lvl5pPr marL="6268477" indent="0">
              <a:buNone/>
              <a:defRPr sz="6900"/>
            </a:lvl5pPr>
            <a:lvl6pPr marL="7835597" indent="0">
              <a:buNone/>
              <a:defRPr sz="6900"/>
            </a:lvl6pPr>
            <a:lvl7pPr marL="9402716" indent="0">
              <a:buNone/>
              <a:defRPr sz="6900"/>
            </a:lvl7pPr>
            <a:lvl8pPr marL="10969835" indent="0">
              <a:buNone/>
              <a:defRPr sz="6900"/>
            </a:lvl8pPr>
            <a:lvl9pPr marL="12536955" indent="0">
              <a:buNone/>
              <a:defRPr sz="6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17175482"/>
            <a:ext cx="19751040" cy="2575558"/>
          </a:xfrm>
        </p:spPr>
        <p:txBody>
          <a:bodyPr/>
          <a:lstStyle>
            <a:lvl1pPr marL="0" indent="0">
              <a:buNone/>
              <a:defRPr sz="4800"/>
            </a:lvl1pPr>
            <a:lvl2pPr marL="1567119" indent="0">
              <a:buNone/>
              <a:defRPr sz="4100"/>
            </a:lvl2pPr>
            <a:lvl3pPr marL="3134239" indent="0">
              <a:buNone/>
              <a:defRPr sz="3400"/>
            </a:lvl3pPr>
            <a:lvl4pPr marL="4701358" indent="0">
              <a:buNone/>
              <a:defRPr sz="3100"/>
            </a:lvl4pPr>
            <a:lvl5pPr marL="6268477" indent="0">
              <a:buNone/>
              <a:defRPr sz="3100"/>
            </a:lvl5pPr>
            <a:lvl6pPr marL="7835597" indent="0">
              <a:buNone/>
              <a:defRPr sz="3100"/>
            </a:lvl6pPr>
            <a:lvl7pPr marL="9402716" indent="0">
              <a:buNone/>
              <a:defRPr sz="3100"/>
            </a:lvl7pPr>
            <a:lvl8pPr marL="10969835" indent="0">
              <a:buNone/>
              <a:defRPr sz="3100"/>
            </a:lvl8pPr>
            <a:lvl9pPr marL="12536955" indent="0">
              <a:buNone/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09B59-A3DC-4355-ADC6-1345B17EAAE3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BA9C7-3114-4593-880A-6E416AF639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878842"/>
            <a:ext cx="29626560" cy="3657600"/>
          </a:xfrm>
          <a:prstGeom prst="rect">
            <a:avLst/>
          </a:prstGeom>
        </p:spPr>
        <p:txBody>
          <a:bodyPr vert="horz" lIns="313423" tIns="156713" rIns="313423" bIns="15671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5120641"/>
            <a:ext cx="29626560" cy="14483082"/>
          </a:xfrm>
          <a:prstGeom prst="rect">
            <a:avLst/>
          </a:prstGeom>
        </p:spPr>
        <p:txBody>
          <a:bodyPr vert="horz" lIns="313423" tIns="156713" rIns="313423" bIns="15671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20340325"/>
            <a:ext cx="7680960" cy="1168400"/>
          </a:xfrm>
          <a:prstGeom prst="rect">
            <a:avLst/>
          </a:prstGeom>
        </p:spPr>
        <p:txBody>
          <a:bodyPr vert="horz" lIns="313423" tIns="156713" rIns="313423" bIns="156713" rtlCol="0" anchor="ctr"/>
          <a:lstStyle>
            <a:lvl1pPr algn="l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09B59-A3DC-4355-ADC6-1345B17EAAE3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20340325"/>
            <a:ext cx="10424160" cy="1168400"/>
          </a:xfrm>
          <a:prstGeom prst="rect">
            <a:avLst/>
          </a:prstGeom>
        </p:spPr>
        <p:txBody>
          <a:bodyPr vert="horz" lIns="313423" tIns="156713" rIns="313423" bIns="156713" rtlCol="0" anchor="ctr"/>
          <a:lstStyle>
            <a:lvl1pPr algn="ct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20340325"/>
            <a:ext cx="7680960" cy="1168400"/>
          </a:xfrm>
          <a:prstGeom prst="rect">
            <a:avLst/>
          </a:prstGeom>
        </p:spPr>
        <p:txBody>
          <a:bodyPr vert="horz" lIns="313423" tIns="156713" rIns="313423" bIns="156713" rtlCol="0" anchor="ctr"/>
          <a:lstStyle>
            <a:lvl1pPr algn="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BA9C7-3114-4593-880A-6E416AF6399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34239" rtl="0" eaLnBrk="1" latinLnBrk="0" hangingPunct="1">
        <a:spcBef>
          <a:spcPct val="0"/>
        </a:spcBef>
        <a:buNone/>
        <a:defRPr sz="1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75341" indent="-1175341" algn="l" defTabSz="3134239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46570" indent="-979450" algn="l" defTabSz="3134239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3917798" indent="-783560" algn="l" defTabSz="3134239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4918" indent="-783560" algn="l" defTabSz="3134239" rtl="0" eaLnBrk="1" latinLnBrk="0" hangingPunct="1">
        <a:spcBef>
          <a:spcPct val="20000"/>
        </a:spcBef>
        <a:buFont typeface="Arial" pitchFamily="34" charset="0"/>
        <a:buChar char="–"/>
        <a:defRPr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7052037" indent="-783560" algn="l" defTabSz="3134239" rtl="0" eaLnBrk="1" latinLnBrk="0" hangingPunct="1">
        <a:spcBef>
          <a:spcPct val="20000"/>
        </a:spcBef>
        <a:buFont typeface="Arial" pitchFamily="34" charset="0"/>
        <a:buChar char="»"/>
        <a:defRPr sz="6900" kern="1200">
          <a:solidFill>
            <a:schemeClr val="tx1"/>
          </a:solidFill>
          <a:latin typeface="+mn-lt"/>
          <a:ea typeface="+mn-ea"/>
          <a:cs typeface="+mn-cs"/>
        </a:defRPr>
      </a:lvl5pPr>
      <a:lvl6pPr marL="8619156" indent="-783560" algn="l" defTabSz="3134239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6276" indent="-783560" algn="l" defTabSz="3134239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3395" indent="-783560" algn="l" defTabSz="3134239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0514" indent="-783560" algn="l" defTabSz="3134239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3423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1pPr>
      <a:lvl2pPr marL="1567119" algn="l" defTabSz="313423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2pPr>
      <a:lvl3pPr marL="3134239" algn="l" defTabSz="313423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3pPr>
      <a:lvl4pPr marL="4701358" algn="l" defTabSz="313423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4pPr>
      <a:lvl5pPr marL="6268477" algn="l" defTabSz="313423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5pPr>
      <a:lvl6pPr marL="7835597" algn="l" defTabSz="313423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6pPr>
      <a:lvl7pPr marL="9402716" algn="l" defTabSz="313423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7pPr>
      <a:lvl8pPr marL="10969835" algn="l" defTabSz="313423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8pPr>
      <a:lvl9pPr marL="12536955" algn="l" defTabSz="313423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2"/>
          <p:cNvSpPr txBox="1">
            <a:spLocks/>
          </p:cNvSpPr>
          <p:nvPr/>
        </p:nvSpPr>
        <p:spPr>
          <a:xfrm>
            <a:off x="21640799" y="2733294"/>
            <a:ext cx="10515600" cy="18388586"/>
          </a:xfrm>
          <a:prstGeom prst="rect">
            <a:avLst/>
          </a:prstGeom>
        </p:spPr>
        <p:txBody>
          <a:bodyPr vert="horz" lIns="313423" tIns="156713" rIns="313423" bIns="156713" rtlCol="0">
            <a:noAutofit/>
          </a:bodyPr>
          <a:lstStyle>
            <a:lvl1pPr marL="1175633" indent="-1175633" algn="l" defTabSz="31350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47204" indent="-979694" algn="l" defTabSz="313502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918776" indent="-783755" algn="l" defTabSz="31350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286" indent="-783755" algn="l" defTabSz="313502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6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053796" indent="-783755" algn="l" defTabSz="313502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6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621306" indent="-783755" algn="l" defTabSz="31350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6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188816" indent="-783755" algn="l" defTabSz="31350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6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756327" indent="-783755" algn="l" defTabSz="31350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6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323837" indent="-783755" algn="l" defTabSz="31350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6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sz="3100" dirty="0">
              <a:solidFill>
                <a:prstClr val="black"/>
              </a:solidFill>
            </a:endParaRPr>
          </a:p>
          <a:p>
            <a:pPr>
              <a:buFont typeface="Arial" pitchFamily="34" charset="0"/>
              <a:buNone/>
            </a:pPr>
            <a:endParaRPr lang="en-US" sz="3100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0" y="740187"/>
            <a:ext cx="25285702" cy="2923855"/>
          </a:xfrm>
          <a:prstGeom prst="rect">
            <a:avLst/>
          </a:prstGeom>
          <a:solidFill>
            <a:schemeClr val="tx2"/>
          </a:solidFill>
        </p:spPr>
        <p:txBody>
          <a:bodyPr wrap="square" lIns="91418" tIns="45709" rIns="91418" bIns="45709" rtlCol="0">
            <a:spAutoFit/>
          </a:bodyPr>
          <a:lstStyle/>
          <a:p>
            <a:pPr algn="ctr"/>
            <a:r>
              <a:rPr lang="en-US" sz="8900" dirty="0" smtClean="0">
                <a:solidFill>
                  <a:schemeClr val="bg1"/>
                </a:solidFill>
              </a:rPr>
              <a:t>        </a:t>
            </a:r>
            <a:r>
              <a:rPr lang="en-US" sz="8000" dirty="0" smtClean="0">
                <a:solidFill>
                  <a:schemeClr val="bg1"/>
                </a:solidFill>
              </a:rPr>
              <a:t>Was </a:t>
            </a:r>
            <a:r>
              <a:rPr lang="en-US" sz="8000" dirty="0">
                <a:solidFill>
                  <a:schemeClr val="bg1"/>
                </a:solidFill>
              </a:rPr>
              <a:t>Our Universe Born in a Black Hole? </a:t>
            </a:r>
          </a:p>
          <a:p>
            <a:pPr algn="ctr"/>
            <a:r>
              <a:rPr lang="en-US" sz="5500" dirty="0" smtClean="0">
                <a:solidFill>
                  <a:schemeClr val="bg1"/>
                </a:solidFill>
              </a:rPr>
              <a:t>        Charles Peterson</a:t>
            </a:r>
            <a:r>
              <a:rPr lang="en-US" sz="5500" dirty="0">
                <a:solidFill>
                  <a:schemeClr val="bg1"/>
                </a:solidFill>
              </a:rPr>
              <a:t>, Mechanical </a:t>
            </a:r>
            <a:r>
              <a:rPr lang="en-US" sz="5500" dirty="0" smtClean="0">
                <a:solidFill>
                  <a:schemeClr val="bg1"/>
                </a:solidFill>
              </a:rPr>
              <a:t>Engineering</a:t>
            </a:r>
            <a:endParaRPr lang="en-US" sz="5500" dirty="0">
              <a:solidFill>
                <a:schemeClr val="bg1"/>
              </a:solidFill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Mentors: Dr. Nikodem Poplawski &amp; Dr. Chris Haynes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12" name="Picture 2" descr="http://www.worldeducationgroup.com/wp-content/uploads/2014/07/University-of-New-Haven-logo.jpe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134703"/>
            <a:ext cx="2350292" cy="2350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lackHoleBounc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887268"/>
            <a:ext cx="8001000" cy="6000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 Box 10"/>
          <p:cNvSpPr txBox="1">
            <a:spLocks noChangeArrowheads="1"/>
          </p:cNvSpPr>
          <p:nvPr/>
        </p:nvSpPr>
        <p:spPr bwMode="auto">
          <a:xfrm>
            <a:off x="23942674" y="4343400"/>
            <a:ext cx="6765926" cy="615531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lIns="91418" tIns="45709" rIns="91418" bIns="45709">
            <a:spAutoFit/>
          </a:bodyPr>
          <a:lstStyle>
            <a:defPPr>
              <a:defRPr lang="en-US"/>
            </a:defPPr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3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METHOD</a:t>
            </a:r>
            <a:endParaRPr lang="en-US" altLang="en-US" sz="34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44" name="Text Box 10"/>
          <p:cNvSpPr txBox="1">
            <a:spLocks noChangeArrowheads="1"/>
          </p:cNvSpPr>
          <p:nvPr/>
        </p:nvSpPr>
        <p:spPr bwMode="auto">
          <a:xfrm>
            <a:off x="13078853" y="4343400"/>
            <a:ext cx="6765926" cy="615531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lIns="91418" tIns="45709" rIns="91418" bIns="45709">
            <a:spAutoFit/>
          </a:bodyPr>
          <a:lstStyle>
            <a:defPPr>
              <a:defRPr lang="en-US"/>
            </a:defPPr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3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HYPOTHESIS</a:t>
            </a:r>
            <a:endParaRPr lang="en-US" altLang="en-US" sz="34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46" name="Text Box 10"/>
          <p:cNvSpPr txBox="1">
            <a:spLocks noChangeArrowheads="1"/>
          </p:cNvSpPr>
          <p:nvPr/>
        </p:nvSpPr>
        <p:spPr bwMode="auto">
          <a:xfrm>
            <a:off x="2286000" y="12954000"/>
            <a:ext cx="17558777" cy="621462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square" lIns="91418" tIns="45709" rIns="91418" bIns="45709">
            <a:spAutoFit/>
          </a:bodyPr>
          <a:lstStyle>
            <a:defPPr>
              <a:defRPr lang="en-US"/>
            </a:defPPr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3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RESULTS</a:t>
            </a:r>
            <a:endParaRPr lang="en-US" altLang="en-US" sz="34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47" name="Text Box 10"/>
          <p:cNvSpPr txBox="1">
            <a:spLocks noChangeArrowheads="1"/>
          </p:cNvSpPr>
          <p:nvPr/>
        </p:nvSpPr>
        <p:spPr bwMode="auto">
          <a:xfrm>
            <a:off x="23942674" y="12954000"/>
            <a:ext cx="6765926" cy="615531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square" lIns="91418" tIns="45709" rIns="91418" bIns="45709">
            <a:spAutoFit/>
          </a:bodyPr>
          <a:lstStyle>
            <a:defPPr>
              <a:defRPr lang="en-US"/>
            </a:defPPr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3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CONCLUSIONS</a:t>
            </a:r>
            <a:endParaRPr lang="en-US" altLang="en-US" sz="34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50" name="Text Box 10"/>
          <p:cNvSpPr txBox="1">
            <a:spLocks noChangeArrowheads="1"/>
          </p:cNvSpPr>
          <p:nvPr/>
        </p:nvSpPr>
        <p:spPr bwMode="auto">
          <a:xfrm>
            <a:off x="2286000" y="4343400"/>
            <a:ext cx="6765926" cy="615531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lIns="91418" tIns="45709" rIns="91418" bIns="45709">
            <a:spAutoFit/>
          </a:bodyPr>
          <a:lstStyle>
            <a:defPPr>
              <a:defRPr lang="en-US"/>
            </a:defPPr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3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BACKGROUND</a:t>
            </a:r>
            <a:endParaRPr lang="en-US" altLang="en-US" sz="34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75360" y="5410199"/>
            <a:ext cx="9235440" cy="6583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/>
              <a:t>Black holes (regions of space from where nothing can escape) form from massive stars that collapse because of their gravity.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The Universe is expanding, like the </a:t>
            </a:r>
            <a:r>
              <a:rPr lang="en-US" sz="2800" dirty="0"/>
              <a:t>3-dimensional analogue of the 2-dimensional surface of a growing balloon. 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Problem. According to general theory of relativity, the matter in a black hole collapses to a point of infinite density (singularity). The Universe also started from a point </a:t>
            </a:r>
            <a:r>
              <a:rPr lang="en-US" sz="2800" dirty="0"/>
              <a:t>(</a:t>
            </a:r>
            <a:r>
              <a:rPr lang="en-US" sz="2800" dirty="0" smtClean="0"/>
              <a:t>Big Bang). But infinities are unphysical.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 smtClean="0"/>
              <a:t>Solution: Adding quantum-mechanical angular momentum (spin) of elementary particles generates a repulsive force (torsion) at extremely high densities which opposes </a:t>
            </a:r>
            <a:r>
              <a:rPr lang="en-US" sz="2800" dirty="0"/>
              <a:t>gravitational attraction and prevents </a:t>
            </a:r>
            <a:r>
              <a:rPr lang="en-US" sz="2800" dirty="0" smtClean="0"/>
              <a:t>singularities.</a:t>
            </a:r>
            <a:endParaRPr lang="en-US" sz="2800" dirty="0"/>
          </a:p>
        </p:txBody>
      </p:sp>
      <p:sp>
        <p:nvSpPr>
          <p:cNvPr id="53" name="Rectangle 52"/>
          <p:cNvSpPr/>
          <p:nvPr/>
        </p:nvSpPr>
        <p:spPr>
          <a:xfrm>
            <a:off x="10896600" y="5410200"/>
            <a:ext cx="11125200" cy="72327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/>
              <a:t>We argue that the matter in a black hole collapses to an extremely high but finite density, bounces, and expands into a new space (it cannot go back). Every </a:t>
            </a:r>
            <a:r>
              <a:rPr lang="en-US" sz="2800" dirty="0"/>
              <a:t>black </a:t>
            </a:r>
            <a:r>
              <a:rPr lang="en-US" sz="2800" dirty="0" smtClean="0"/>
              <a:t>hole becomes a wormhole </a:t>
            </a:r>
            <a:r>
              <a:rPr lang="en-US" sz="2800" dirty="0"/>
              <a:t>(</a:t>
            </a:r>
            <a:r>
              <a:rPr lang="en-US" sz="2800" dirty="0" smtClean="0"/>
              <a:t>Einstein-Rosen bridge) </a:t>
            </a:r>
            <a:r>
              <a:rPr lang="en-US" sz="2800" dirty="0"/>
              <a:t>to a </a:t>
            </a:r>
            <a:r>
              <a:rPr lang="en-US" sz="2800" dirty="0" smtClean="0"/>
              <a:t>new universe on </a:t>
            </a:r>
            <a:r>
              <a:rPr lang="en-US" sz="2800" dirty="0"/>
              <a:t>the other side of its boundary (event horizon</a:t>
            </a:r>
            <a:r>
              <a:rPr lang="en-US" sz="2800" dirty="0" smtClean="0"/>
              <a:t>).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If this theory is correct then we would expect that:</a:t>
            </a:r>
          </a:p>
          <a:p>
            <a:pPr algn="just"/>
            <a:endParaRPr lang="en-US" sz="6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S</a:t>
            </a:r>
            <a:r>
              <a:rPr lang="en-US" sz="2800" dirty="0" smtClean="0"/>
              <a:t>uch a universe never contracts to a point.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4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This universe may undergo multiple bounces between which it expands and contracts.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 smtClean="0"/>
              <a:t>Our Universe may thus have been formed in a black hole existing in another universe. The last bounce would be the Big Bang (Big Bounce). We would then expect that:</a:t>
            </a:r>
          </a:p>
          <a:p>
            <a:pPr algn="just"/>
            <a:endParaRPr lang="en-US" sz="6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The scalar spectral index (ns) obtained from mathematical analysis of our hypothesis is consistent with the observed value </a:t>
            </a:r>
            <a:r>
              <a:rPr lang="en-US" sz="2800" i="1" dirty="0"/>
              <a:t>n</a:t>
            </a:r>
            <a:r>
              <a:rPr lang="en-US" sz="2800" i="1" baseline="-25000" dirty="0"/>
              <a:t>s</a:t>
            </a:r>
            <a:r>
              <a:rPr lang="en-US" sz="2800" dirty="0"/>
              <a:t> = 0.965 ± 0.006 obtained </a:t>
            </a:r>
            <a:r>
              <a:rPr lang="en-US" sz="2800" dirty="0" smtClean="0"/>
              <a:t>the Cosmic Microwave Background (CMB) data.</a:t>
            </a:r>
          </a:p>
        </p:txBody>
      </p:sp>
      <p:sp>
        <p:nvSpPr>
          <p:cNvPr id="56" name="Text Box 10"/>
          <p:cNvSpPr txBox="1">
            <a:spLocks noChangeArrowheads="1"/>
          </p:cNvSpPr>
          <p:nvPr/>
        </p:nvSpPr>
        <p:spPr bwMode="auto">
          <a:xfrm>
            <a:off x="23974758" y="18135599"/>
            <a:ext cx="6765926" cy="615531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lIns="91418" tIns="45709" rIns="91418" bIns="45709">
            <a:spAutoFit/>
          </a:bodyPr>
          <a:lstStyle>
            <a:defPPr>
              <a:defRPr lang="en-US"/>
            </a:defPPr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3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ACKNOWLEDGMENTS</a:t>
            </a:r>
            <a:endParaRPr lang="en-US" altLang="en-US" sz="34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2692360" y="5410200"/>
            <a:ext cx="9235440" cy="66787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/>
              <a:t>To evaluate our expectations:</a:t>
            </a:r>
          </a:p>
          <a:p>
            <a:pPr algn="just"/>
            <a:endParaRPr lang="en-US" sz="600" dirty="0" smtClean="0"/>
          </a:p>
          <a:p>
            <a:pPr algn="just"/>
            <a:r>
              <a:rPr lang="en-US" sz="2800" dirty="0" smtClean="0"/>
              <a:t>1. We </a:t>
            </a:r>
            <a:r>
              <a:rPr lang="en-US" sz="2800" dirty="0"/>
              <a:t>wrote a code in Fortran programming </a:t>
            </a:r>
            <a:r>
              <a:rPr lang="en-US" sz="2800" dirty="0" smtClean="0"/>
              <a:t>language to solve the </a:t>
            </a:r>
            <a:r>
              <a:rPr lang="en-US" sz="2800" dirty="0"/>
              <a:t>equations which describe the dynamics of the closed universe in a black </a:t>
            </a:r>
            <a:r>
              <a:rPr lang="en-US" sz="2800" dirty="0" smtClean="0"/>
              <a:t>hole and then graph the </a:t>
            </a:r>
            <a:r>
              <a:rPr lang="en-US" sz="2800" dirty="0"/>
              <a:t>solutions. These equations give the radius  </a:t>
            </a:r>
            <a:r>
              <a:rPr lang="en-US" sz="2800" i="1" dirty="0"/>
              <a:t>a</a:t>
            </a:r>
            <a:r>
              <a:rPr lang="en-US" sz="2800" dirty="0"/>
              <a:t> and temperature </a:t>
            </a:r>
            <a:r>
              <a:rPr lang="en-US" sz="2800" i="1" dirty="0"/>
              <a:t>T</a:t>
            </a:r>
            <a:r>
              <a:rPr lang="en-US" sz="2800" dirty="0"/>
              <a:t> of the universe as functions of time </a:t>
            </a:r>
            <a:r>
              <a:rPr lang="en-US" sz="2800" dirty="0" smtClean="0"/>
              <a:t>t</a:t>
            </a:r>
            <a:r>
              <a:rPr lang="en-US" sz="2800" dirty="0"/>
              <a:t> </a:t>
            </a:r>
            <a:r>
              <a:rPr lang="en-US" sz="2800" dirty="0" smtClean="0"/>
              <a:t>(see Fig. 1).</a:t>
            </a:r>
          </a:p>
          <a:p>
            <a:pPr marL="514350" indent="-514350" algn="just">
              <a:buAutoNum type="arabicPeriod"/>
            </a:pPr>
            <a:endParaRPr lang="en-US" sz="2800" dirty="0" smtClean="0"/>
          </a:p>
          <a:p>
            <a:pPr marL="514350" indent="-514350" algn="just">
              <a:buAutoNum type="arabicPeriod"/>
            </a:pPr>
            <a:endParaRPr lang="en-US" sz="2800" dirty="0"/>
          </a:p>
          <a:p>
            <a:pPr marL="514350" indent="-514350" algn="just">
              <a:buAutoNum type="arabicPeriod"/>
            </a:pPr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endParaRPr lang="en-US" sz="2800" dirty="0"/>
          </a:p>
          <a:p>
            <a:pPr marL="514350" indent="-514350" algn="just">
              <a:buAutoNum type="arabicPeriod"/>
            </a:pPr>
            <a:endParaRPr lang="en-US" sz="2800" dirty="0" smtClean="0"/>
          </a:p>
          <a:p>
            <a:pPr algn="just"/>
            <a:r>
              <a:rPr lang="en-US" sz="2800" dirty="0" smtClean="0"/>
              <a:t>2. From </a:t>
            </a:r>
            <a:r>
              <a:rPr lang="en-US" sz="2800" dirty="0"/>
              <a:t>the obtained </a:t>
            </a:r>
            <a:r>
              <a:rPr lang="en-US" sz="2800" dirty="0" smtClean="0"/>
              <a:t>graphs </a:t>
            </a:r>
            <a:r>
              <a:rPr lang="en-US" sz="2800" dirty="0"/>
              <a:t>we found </a:t>
            </a:r>
            <a:r>
              <a:rPr lang="en-US" sz="2800" dirty="0" smtClean="0"/>
              <a:t>the values of the </a:t>
            </a:r>
            <a:r>
              <a:rPr lang="en-US" sz="2800" dirty="0"/>
              <a:t>scalar spectral index </a:t>
            </a:r>
            <a:r>
              <a:rPr lang="en-US" sz="2800" i="1" dirty="0" smtClean="0"/>
              <a:t>n</a:t>
            </a:r>
            <a:r>
              <a:rPr lang="en-US" sz="2800" i="1" baseline="-25000" dirty="0" smtClean="0"/>
              <a:t>s</a:t>
            </a:r>
            <a:r>
              <a:rPr lang="en-US" sz="2800" dirty="0" smtClean="0"/>
              <a:t> </a:t>
            </a:r>
            <a:r>
              <a:rPr lang="en-US" sz="2800" dirty="0"/>
              <a:t>and compared them with the observed CMB </a:t>
            </a:r>
            <a:r>
              <a:rPr lang="en-US" sz="2800" dirty="0" smtClean="0"/>
              <a:t>value (see Fig. 2).</a:t>
            </a:r>
            <a:endParaRPr lang="en-US" sz="2800" dirty="0"/>
          </a:p>
        </p:txBody>
      </p:sp>
      <p:sp>
        <p:nvSpPr>
          <p:cNvPr id="62" name="Rectangle 61"/>
          <p:cNvSpPr/>
          <p:nvPr/>
        </p:nvSpPr>
        <p:spPr>
          <a:xfrm>
            <a:off x="22692360" y="14097000"/>
            <a:ext cx="9235440" cy="33547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Inflation can be caused by particle production with torsion.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8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The dynamics of the early universe formed in a black hole depends on the quantum-gravitational particle production rate </a:t>
            </a:r>
            <a:r>
              <a:rPr lang="el-GR" sz="2800" i="1" dirty="0" smtClean="0"/>
              <a:t>β</a:t>
            </a:r>
            <a:r>
              <a:rPr lang="en-US" sz="2800" dirty="0" smtClean="0"/>
              <a:t>, but is not too sensitive to the initial scale factor </a:t>
            </a:r>
            <a:r>
              <a:rPr lang="en-US" sz="2800" i="1" dirty="0" smtClean="0"/>
              <a:t>a</a:t>
            </a:r>
            <a:r>
              <a:rPr lang="en-US" sz="2800" i="1" baseline="-25000" dirty="0" smtClean="0"/>
              <a:t>0</a:t>
            </a:r>
            <a:r>
              <a:rPr lang="en-US" sz="2800" dirty="0" smtClean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8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Our </a:t>
            </a:r>
            <a:r>
              <a:rPr lang="en-US" sz="2800" dirty="0"/>
              <a:t>results are consistent with the 2015 data from the Planck satellite, indicating that our hypothesis may be correct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63" name="Rectangle 62"/>
          <p:cNvSpPr/>
          <p:nvPr/>
        </p:nvSpPr>
        <p:spPr>
          <a:xfrm>
            <a:off x="22692360" y="19126200"/>
            <a:ext cx="9235440" cy="2246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/>
              <a:t>I would like to thank </a:t>
            </a:r>
            <a:r>
              <a:rPr lang="en-US" sz="2800" dirty="0" smtClean="0"/>
              <a:t>my to awesome teachers and mentors Dr. </a:t>
            </a:r>
            <a:r>
              <a:rPr lang="en-US" sz="2800" dirty="0" err="1" smtClean="0"/>
              <a:t>Nikodem</a:t>
            </a:r>
            <a:r>
              <a:rPr lang="en-US" sz="2800" dirty="0" smtClean="0"/>
              <a:t> </a:t>
            </a:r>
            <a:r>
              <a:rPr lang="en-US" sz="2800" dirty="0" err="1" smtClean="0"/>
              <a:t>Poplawski</a:t>
            </a:r>
            <a:r>
              <a:rPr lang="en-US" sz="2800" dirty="0" smtClean="0"/>
              <a:t>, and Dr. Chris Haynes as well Shantanu Desai who analyzed and confirmed our data, </a:t>
            </a:r>
            <a:r>
              <a:rPr lang="en-US" sz="2800" dirty="0" smtClean="0"/>
              <a:t>Carol </a:t>
            </a:r>
            <a:r>
              <a:rPr lang="en-US" sz="2800" dirty="0" smtClean="0"/>
              <a:t>Withers who lead the summer research program, and the donors who supported our research. </a:t>
            </a:r>
            <a:endParaRPr lang="en-US" sz="2800" dirty="0"/>
          </a:p>
        </p:txBody>
      </p:sp>
      <p:sp>
        <p:nvSpPr>
          <p:cNvPr id="65" name="Rectangle 64"/>
          <p:cNvSpPr/>
          <p:nvPr/>
        </p:nvSpPr>
        <p:spPr>
          <a:xfrm>
            <a:off x="990600" y="20193000"/>
            <a:ext cx="7962900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/>
              <a:t>Fig. 1. Sample scale factor </a:t>
            </a:r>
            <a:r>
              <a:rPr lang="en-US" sz="2800" i="1" dirty="0" smtClean="0"/>
              <a:t>a</a:t>
            </a:r>
            <a:r>
              <a:rPr lang="en-US" sz="2800" dirty="0" smtClean="0"/>
              <a:t>(</a:t>
            </a:r>
            <a:r>
              <a:rPr lang="en-US" sz="2800" i="1" dirty="0" smtClean="0"/>
              <a:t>t</a:t>
            </a:r>
            <a:r>
              <a:rPr lang="en-US" sz="2800" dirty="0" smtClean="0"/>
              <a:t>). Several bounces, at which </a:t>
            </a:r>
            <a:r>
              <a:rPr lang="en-US" sz="2800" i="1" dirty="0" smtClean="0"/>
              <a:t>a</a:t>
            </a:r>
            <a:r>
              <a:rPr lang="en-US" sz="2800" dirty="0" smtClean="0"/>
              <a:t> is minimum but always &gt;0, may occur.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200" y="13887450"/>
            <a:ext cx="7696200" cy="577215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3411200" y="19735800"/>
            <a:ext cx="7696200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/>
              <a:t>Fig. 2. The simulated values of ns in our model are consistent with the observed CMB value  </a:t>
            </a:r>
            <a:r>
              <a:rPr lang="en-US" sz="2800" i="1" dirty="0" smtClean="0"/>
              <a:t>n</a:t>
            </a:r>
            <a:r>
              <a:rPr lang="en-US" sz="2800" i="1" baseline="-25000" dirty="0" smtClean="0"/>
              <a:t>s</a:t>
            </a:r>
            <a:r>
              <a:rPr lang="en-US" sz="2800" i="1" dirty="0" smtClean="0"/>
              <a:t> </a:t>
            </a:r>
            <a:r>
              <a:rPr lang="en-US" sz="2800" dirty="0" smtClean="0"/>
              <a:t>for a small range of </a:t>
            </a:r>
            <a:r>
              <a:rPr lang="el-GR" sz="2800" i="1" dirty="0" smtClean="0"/>
              <a:t>β</a:t>
            </a:r>
            <a:r>
              <a:rPr lang="en-US" sz="2800" dirty="0" smtClean="0"/>
              <a:t> and a wide range of </a:t>
            </a:r>
            <a:r>
              <a:rPr lang="en-US" sz="2800" i="1" dirty="0" smtClean="0"/>
              <a:t>a</a:t>
            </a:r>
            <a:r>
              <a:rPr lang="en-US" sz="2800" i="1" baseline="-25000" dirty="0" smtClean="0"/>
              <a:t>0</a:t>
            </a:r>
            <a:r>
              <a:rPr lang="en-US" sz="2800" dirty="0" smtClean="0"/>
              <a:t> (m).</a:t>
            </a:r>
            <a:endParaRPr lang="en-US" sz="2800" dirty="0"/>
          </a:p>
        </p:txBody>
      </p:sp>
      <p:sp>
        <p:nvSpPr>
          <p:cNvPr id="5" name="Left Arrow 4"/>
          <p:cNvSpPr/>
          <p:nvPr/>
        </p:nvSpPr>
        <p:spPr>
          <a:xfrm>
            <a:off x="20650200" y="18211800"/>
            <a:ext cx="419099" cy="242316"/>
          </a:xfrm>
          <a:prstGeom prst="leftArrow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5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3080</TotalTime>
  <Words>568</Words>
  <Application>Microsoft Office PowerPoint</Application>
  <PresentationFormat>Custom</PresentationFormat>
  <Paragraphs>46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Company>UNH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GRANTS AND CONTRACTS ACTIVITIES INITIATED AND/OR AWARDED* IN FY12 YTD Note: Many other multi-year grants funded in prior years are still active; Many of this year’s submissions are still under review.</dc:title>
  <dc:creator>cwithers</dc:creator>
  <cp:lastModifiedBy>Chad Peterson</cp:lastModifiedBy>
  <cp:revision>181</cp:revision>
  <dcterms:created xsi:type="dcterms:W3CDTF">2012-04-30T13:09:45Z</dcterms:created>
  <dcterms:modified xsi:type="dcterms:W3CDTF">2015-09-10T01:57:50Z</dcterms:modified>
</cp:coreProperties>
</file>