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449" autoAdjust="0"/>
  </p:normalViewPr>
  <p:slideViewPr>
    <p:cSldViewPr snapToGrid="0">
      <p:cViewPr varScale="1">
        <p:scale>
          <a:sx n="98" d="100"/>
          <a:sy n="98" d="100"/>
        </p:scale>
        <p:origin x="276" y="96"/>
      </p:cViewPr>
      <p:guideLst/>
    </p:cSldViewPr>
  </p:slideViewPr>
  <p:outlineViewPr>
    <p:cViewPr>
      <p:scale>
        <a:sx n="33" d="100"/>
        <a:sy n="33" d="100"/>
      </p:scale>
      <p:origin x="0" y="-91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C1B9D-EDF9-4B29-8243-CE8D621A27C6}"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1B8B3-FB62-4CA2-A7F5-9E5A242885BA}" type="slidenum">
              <a:rPr lang="en-US" smtClean="0"/>
              <a:t>‹#›</a:t>
            </a:fld>
            <a:endParaRPr lang="en-US"/>
          </a:p>
        </p:txBody>
      </p:sp>
    </p:spTree>
    <p:extLst>
      <p:ext uri="{BB962C8B-B14F-4D97-AF65-F5344CB8AC3E}">
        <p14:creationId xmlns:p14="http://schemas.microsoft.com/office/powerpoint/2010/main" val="48922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51B8B3-FB62-4CA2-A7F5-9E5A242885BA}" type="slidenum">
              <a:rPr lang="en-US" smtClean="0"/>
              <a:t>10</a:t>
            </a:fld>
            <a:endParaRPr lang="en-US"/>
          </a:p>
        </p:txBody>
      </p:sp>
    </p:spTree>
    <p:extLst>
      <p:ext uri="{BB962C8B-B14F-4D97-AF65-F5344CB8AC3E}">
        <p14:creationId xmlns:p14="http://schemas.microsoft.com/office/powerpoint/2010/main" val="67916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91CC-71B8-4BDE-9EAA-5492ECC66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F80E77-A15E-4D5C-87C9-6A47B5954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B4ED31-D8D4-4A62-9B58-099908FAF175}"/>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5" name="Footer Placeholder 4">
            <a:extLst>
              <a:ext uri="{FF2B5EF4-FFF2-40B4-BE49-F238E27FC236}">
                <a16:creationId xmlns:a16="http://schemas.microsoft.com/office/drawing/2014/main" id="{86E440E8-191B-4347-B273-BBF0907BB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5F0FB-F038-4996-90D7-D5DAE7CF03C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318422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1961-40C4-45E9-9E08-5A5935624E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A9B7E-9FA2-4BC2-B460-0FCF59FCB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3159E-EE0A-4BE5-BDEF-7C56866CF31B}"/>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5" name="Footer Placeholder 4">
            <a:extLst>
              <a:ext uri="{FF2B5EF4-FFF2-40B4-BE49-F238E27FC236}">
                <a16:creationId xmlns:a16="http://schemas.microsoft.com/office/drawing/2014/main" id="{4598A788-B063-43C0-8568-E5A1F9203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66429-3CCB-4F03-86A0-31745A76FD76}"/>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43745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CBB94-D025-407F-9F9D-D6DA4DB6E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28F565-66AD-4752-A278-03FFFF0CF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683F0-C94A-493D-83CD-C588AEBAA890}"/>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5" name="Footer Placeholder 4">
            <a:extLst>
              <a:ext uri="{FF2B5EF4-FFF2-40B4-BE49-F238E27FC236}">
                <a16:creationId xmlns:a16="http://schemas.microsoft.com/office/drawing/2014/main" id="{F418D6C3-DB35-48DF-A32A-11AB1328D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9604-7EAD-48B7-85B4-DC17C77CDF43}"/>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336638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2D34-EB7C-4470-95B0-D34A0DF501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C99D1C-5886-4909-8E51-077E31B63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F0AF7-9ADD-42DB-95CA-673B72A162C7}"/>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5" name="Footer Placeholder 4">
            <a:extLst>
              <a:ext uri="{FF2B5EF4-FFF2-40B4-BE49-F238E27FC236}">
                <a16:creationId xmlns:a16="http://schemas.microsoft.com/office/drawing/2014/main" id="{5A8799FC-A3A2-4433-9D22-629FFFA4D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314C0-B773-42FE-8ACD-C173B19A201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55371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E5A7-5F49-415D-A3A4-7BE5928BA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3C8C43-F043-4979-83C6-7F227BF7E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C16F7-3E25-45BC-A01B-53D68F17AD3D}"/>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5" name="Footer Placeholder 4">
            <a:extLst>
              <a:ext uri="{FF2B5EF4-FFF2-40B4-BE49-F238E27FC236}">
                <a16:creationId xmlns:a16="http://schemas.microsoft.com/office/drawing/2014/main" id="{9FBC8C64-3EEA-4C2A-A245-9F69D5038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4BA6E-9049-4221-9064-3807CC4C96E3}"/>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232120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41A2-045A-4212-A32A-621C6AE5E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A5E661-B432-440E-9587-68EFB504A7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00D386-7CFA-4D06-AD21-66F8A86FD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E9BC7E-21CD-4564-A523-4E39EDA3E3C7}"/>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6" name="Footer Placeholder 5">
            <a:extLst>
              <a:ext uri="{FF2B5EF4-FFF2-40B4-BE49-F238E27FC236}">
                <a16:creationId xmlns:a16="http://schemas.microsoft.com/office/drawing/2014/main" id="{16B0133C-D069-4948-BD61-198A8F23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C2C3-1F3F-435B-9966-AB24679D482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224355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F6BC-505A-4D7B-AB7E-03BCEA1EE7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E6513E-2432-4D30-B46C-5D54DC6BC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24CF8D-A816-4A51-8C36-B2C6FAADA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33E5C7-432D-4791-9DE3-3311DD728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C3933-16A7-4A41-9811-0E17BB12B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471DD9-DB35-4078-A84E-B05112B25757}"/>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8" name="Footer Placeholder 7">
            <a:extLst>
              <a:ext uri="{FF2B5EF4-FFF2-40B4-BE49-F238E27FC236}">
                <a16:creationId xmlns:a16="http://schemas.microsoft.com/office/drawing/2014/main" id="{71FBD7F3-D2CC-4C2F-A6F4-ECB8F178AD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F26366-267F-4440-AA40-D0A4E706A2E7}"/>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298816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FDC2-59F7-4401-8E97-2EAC2B7F0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C4BDA5-FA4E-4EA8-ABE2-DC2A1E7BB1EC}"/>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4" name="Footer Placeholder 3">
            <a:extLst>
              <a:ext uri="{FF2B5EF4-FFF2-40B4-BE49-F238E27FC236}">
                <a16:creationId xmlns:a16="http://schemas.microsoft.com/office/drawing/2014/main" id="{5D7661D0-3E5B-426A-83EF-FDED661864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B51802-5E9E-4F6B-A3B9-EE50F67812BB}"/>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51468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04FB2-FB51-4078-B8DB-937B46656B7C}"/>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3" name="Footer Placeholder 2">
            <a:extLst>
              <a:ext uri="{FF2B5EF4-FFF2-40B4-BE49-F238E27FC236}">
                <a16:creationId xmlns:a16="http://schemas.microsoft.com/office/drawing/2014/main" id="{C0A88E0F-B351-4D8A-93AA-60C4DEAD56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6B75D-3861-4EDF-AB0F-F7893355301E}"/>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166683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E75E-E2C6-43BF-B583-0B933E226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009257-0BF1-4A58-92B0-6C029C6AA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58642-DC04-4C42-93FF-9D82321CA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18A1F-5C03-4A3D-AB7C-2750575B95E3}"/>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6" name="Footer Placeholder 5">
            <a:extLst>
              <a:ext uri="{FF2B5EF4-FFF2-40B4-BE49-F238E27FC236}">
                <a16:creationId xmlns:a16="http://schemas.microsoft.com/office/drawing/2014/main" id="{06DED5D3-951C-4396-AE5B-B030866AC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420A8-51E1-435A-B678-84952E53897C}"/>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4320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961D-3D33-4204-AAC0-3A8A8BC0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ADC3B-5C3B-4D55-BEBB-AE1F54C51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6AFE3-F3F7-46D0-AC1D-04B573B4E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D6E79-A8E9-4984-8331-F45860A14BFC}"/>
              </a:ext>
            </a:extLst>
          </p:cNvPr>
          <p:cNvSpPr>
            <a:spLocks noGrp="1"/>
          </p:cNvSpPr>
          <p:nvPr>
            <p:ph type="dt" sz="half" idx="10"/>
          </p:nvPr>
        </p:nvSpPr>
        <p:spPr/>
        <p:txBody>
          <a:bodyPr/>
          <a:lstStyle/>
          <a:p>
            <a:fld id="{6D4279CE-4288-471F-9051-B8BCCD2ECFC7}" type="datetimeFigureOut">
              <a:rPr lang="en-US" smtClean="0"/>
              <a:t>1/3/2023</a:t>
            </a:fld>
            <a:endParaRPr lang="en-US"/>
          </a:p>
        </p:txBody>
      </p:sp>
      <p:sp>
        <p:nvSpPr>
          <p:cNvPr id="6" name="Footer Placeholder 5">
            <a:extLst>
              <a:ext uri="{FF2B5EF4-FFF2-40B4-BE49-F238E27FC236}">
                <a16:creationId xmlns:a16="http://schemas.microsoft.com/office/drawing/2014/main" id="{8B198E44-7CFC-4EE5-82CD-88C6863EF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A3A05-2A71-4733-BB18-8414F433DE8C}"/>
              </a:ext>
            </a:extLst>
          </p:cNvPr>
          <p:cNvSpPr>
            <a:spLocks noGrp="1"/>
          </p:cNvSpPr>
          <p:nvPr>
            <p:ph type="sldNum" sz="quarter" idx="12"/>
          </p:nvPr>
        </p:nvSpPr>
        <p:spPr/>
        <p:txBody>
          <a:bodyPr/>
          <a:lstStyle/>
          <a:p>
            <a:fld id="{745C95C1-E69A-449B-8B3D-6BA595185546}" type="slidenum">
              <a:rPr lang="en-US" smtClean="0"/>
              <a:t>‹#›</a:t>
            </a:fld>
            <a:endParaRPr lang="en-US"/>
          </a:p>
        </p:txBody>
      </p:sp>
    </p:spTree>
    <p:extLst>
      <p:ext uri="{BB962C8B-B14F-4D97-AF65-F5344CB8AC3E}">
        <p14:creationId xmlns:p14="http://schemas.microsoft.com/office/powerpoint/2010/main" val="136842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D1F88-06AD-47E4-AE99-8C95D86CB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3DE98-90E0-4951-A2C5-A8F85CACC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98FBC-3024-4E10-98E8-CC580E9D35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279CE-4288-471F-9051-B8BCCD2ECFC7}" type="datetimeFigureOut">
              <a:rPr lang="en-US" smtClean="0"/>
              <a:t>1/3/2023</a:t>
            </a:fld>
            <a:endParaRPr lang="en-US"/>
          </a:p>
        </p:txBody>
      </p:sp>
      <p:sp>
        <p:nvSpPr>
          <p:cNvPr id="5" name="Footer Placeholder 4">
            <a:extLst>
              <a:ext uri="{FF2B5EF4-FFF2-40B4-BE49-F238E27FC236}">
                <a16:creationId xmlns:a16="http://schemas.microsoft.com/office/drawing/2014/main" id="{D45F1E1D-850A-423A-98A5-DF6B0717A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2030B5-E42C-42BE-9BF3-F0C630362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C95C1-E69A-449B-8B3D-6BA595185546}" type="slidenum">
              <a:rPr lang="en-US" smtClean="0"/>
              <a:t>‹#›</a:t>
            </a:fld>
            <a:endParaRPr lang="en-US"/>
          </a:p>
        </p:txBody>
      </p:sp>
    </p:spTree>
    <p:extLst>
      <p:ext uri="{BB962C8B-B14F-4D97-AF65-F5344CB8AC3E}">
        <p14:creationId xmlns:p14="http://schemas.microsoft.com/office/powerpoint/2010/main" val="3842495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5534-522A-4010-A5C9-1519BAF144A6}"/>
              </a:ext>
            </a:extLst>
          </p:cNvPr>
          <p:cNvSpPr>
            <a:spLocks noGrp="1"/>
          </p:cNvSpPr>
          <p:nvPr>
            <p:ph type="ctrTitle"/>
          </p:nvPr>
        </p:nvSpPr>
        <p:spPr/>
        <p:txBody>
          <a:bodyPr/>
          <a:lstStyle/>
          <a:p>
            <a:r>
              <a:rPr lang="en-US" dirty="0"/>
              <a:t>WEB 335</a:t>
            </a:r>
          </a:p>
        </p:txBody>
      </p:sp>
      <p:sp>
        <p:nvSpPr>
          <p:cNvPr id="3" name="Subtitle 2">
            <a:extLst>
              <a:ext uri="{FF2B5EF4-FFF2-40B4-BE49-F238E27FC236}">
                <a16:creationId xmlns:a16="http://schemas.microsoft.com/office/drawing/2014/main" id="{F550AFA3-C7DB-47DF-985A-5F442CDA68CC}"/>
              </a:ext>
            </a:extLst>
          </p:cNvPr>
          <p:cNvSpPr>
            <a:spLocks noGrp="1"/>
          </p:cNvSpPr>
          <p:nvPr>
            <p:ph type="subTitle" idx="1"/>
          </p:nvPr>
        </p:nvSpPr>
        <p:spPr/>
        <p:txBody>
          <a:bodyPr/>
          <a:lstStyle/>
          <a:p>
            <a:r>
              <a:rPr lang="en-US" dirty="0"/>
              <a:t>Week 1 – Database Technologies</a:t>
            </a:r>
          </a:p>
        </p:txBody>
      </p:sp>
    </p:spTree>
    <p:extLst>
      <p:ext uri="{BB962C8B-B14F-4D97-AF65-F5344CB8AC3E}">
        <p14:creationId xmlns:p14="http://schemas.microsoft.com/office/powerpoint/2010/main" val="416488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6AB-4984-4A9E-839A-65D32C5ACFE1}"/>
              </a:ext>
            </a:extLst>
          </p:cNvPr>
          <p:cNvSpPr>
            <a:spLocks noGrp="1"/>
          </p:cNvSpPr>
          <p:nvPr>
            <p:ph type="title"/>
          </p:nvPr>
        </p:nvSpPr>
        <p:spPr/>
        <p:txBody>
          <a:bodyPr/>
          <a:lstStyle/>
          <a:p>
            <a:pPr lvl="0"/>
            <a:r>
              <a:rPr lang="en-US" dirty="0"/>
              <a:t>ORD to</a:t>
            </a:r>
            <a:r>
              <a:rPr lang="en-US" baseline="0" dirty="0"/>
              <a:t> Business Rules Translation</a:t>
            </a:r>
            <a:endParaRPr lang="en-US" dirty="0"/>
          </a:p>
        </p:txBody>
      </p:sp>
      <p:pic>
        <p:nvPicPr>
          <p:cNvPr id="5" name="Content Placeholder 4">
            <a:extLst>
              <a:ext uri="{FF2B5EF4-FFF2-40B4-BE49-F238E27FC236}">
                <a16:creationId xmlns:a16="http://schemas.microsoft.com/office/drawing/2014/main" id="{C8DCC9B1-767E-4B52-86C5-34A9FFD1BADF}"/>
              </a:ext>
            </a:extLst>
          </p:cNvPr>
          <p:cNvPicPr>
            <a:picLocks noGrp="1" noChangeAspect="1"/>
          </p:cNvPicPr>
          <p:nvPr>
            <p:ph idx="1"/>
          </p:nvPr>
        </p:nvPicPr>
        <p:blipFill>
          <a:blip r:embed="rId3"/>
          <a:stretch>
            <a:fillRect/>
          </a:stretch>
        </p:blipFill>
        <p:spPr>
          <a:xfrm>
            <a:off x="3671887" y="3062287"/>
            <a:ext cx="4848225" cy="733425"/>
          </a:xfrm>
        </p:spPr>
      </p:pic>
      <p:sp>
        <p:nvSpPr>
          <p:cNvPr id="6" name="Text Placeholder 5">
            <a:extLst>
              <a:ext uri="{FF2B5EF4-FFF2-40B4-BE49-F238E27FC236}">
                <a16:creationId xmlns:a16="http://schemas.microsoft.com/office/drawing/2014/main" id="{A531B603-D1EB-4752-8274-B771F675B785}"/>
              </a:ext>
            </a:extLst>
          </p:cNvPr>
          <p:cNvSpPr>
            <a:spLocks noGrp="1"/>
          </p:cNvSpPr>
          <p:nvPr>
            <p:ph type="body" idx="4294967295"/>
          </p:nvPr>
        </p:nvSpPr>
        <p:spPr/>
        <p:txBody>
          <a:bodyPr/>
          <a:lstStyle/>
          <a:p>
            <a:pPr lvl="0"/>
            <a:r>
              <a:rPr lang="en-US" dirty="0"/>
              <a:t>Business Rule: a PERSON has many DEPENDENT</a:t>
            </a:r>
          </a:p>
        </p:txBody>
      </p:sp>
    </p:spTree>
    <p:extLst>
      <p:ext uri="{BB962C8B-B14F-4D97-AF65-F5344CB8AC3E}">
        <p14:creationId xmlns:p14="http://schemas.microsoft.com/office/powerpoint/2010/main" val="44140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A044-2563-4137-A110-81929C60C912}"/>
              </a:ext>
            </a:extLst>
          </p:cNvPr>
          <p:cNvSpPr>
            <a:spLocks noGrp="1"/>
          </p:cNvSpPr>
          <p:nvPr>
            <p:ph type="title"/>
          </p:nvPr>
        </p:nvSpPr>
        <p:spPr/>
        <p:txBody>
          <a:bodyPr/>
          <a:lstStyle/>
          <a:p>
            <a:r>
              <a:rPr lang="en-US" dirty="0"/>
              <a:t>ORD to Business Rules Translation</a:t>
            </a:r>
          </a:p>
        </p:txBody>
      </p:sp>
      <p:sp>
        <p:nvSpPr>
          <p:cNvPr id="3" name="Content Placeholder 2">
            <a:extLst>
              <a:ext uri="{FF2B5EF4-FFF2-40B4-BE49-F238E27FC236}">
                <a16:creationId xmlns:a16="http://schemas.microsoft.com/office/drawing/2014/main" id="{104B2188-AC7B-40AE-A683-4477B80C3271}"/>
              </a:ext>
            </a:extLst>
          </p:cNvPr>
          <p:cNvSpPr>
            <a:spLocks noGrp="1"/>
          </p:cNvSpPr>
          <p:nvPr>
            <p:ph idx="1"/>
          </p:nvPr>
        </p:nvSpPr>
        <p:spPr/>
        <p:txBody>
          <a:bodyPr/>
          <a:lstStyle/>
          <a:p>
            <a:r>
              <a:rPr lang="en-US" dirty="0"/>
              <a:t>Business Rule:</a:t>
            </a:r>
            <a:r>
              <a:rPr lang="en-US" baseline="0" dirty="0"/>
              <a:t> a STORE has many PRODUCT</a:t>
            </a:r>
            <a:endParaRPr lang="en-US" dirty="0"/>
          </a:p>
        </p:txBody>
      </p:sp>
      <p:pic>
        <p:nvPicPr>
          <p:cNvPr id="5" name="Picture 4">
            <a:extLst>
              <a:ext uri="{FF2B5EF4-FFF2-40B4-BE49-F238E27FC236}">
                <a16:creationId xmlns:a16="http://schemas.microsoft.com/office/drawing/2014/main" id="{E0075EEC-62D6-4774-A6F6-57517519F6D6}"/>
              </a:ext>
            </a:extLst>
          </p:cNvPr>
          <p:cNvPicPr>
            <a:picLocks noChangeAspect="1"/>
          </p:cNvPicPr>
          <p:nvPr/>
        </p:nvPicPr>
        <p:blipFill>
          <a:blip r:embed="rId2"/>
          <a:stretch>
            <a:fillRect/>
          </a:stretch>
        </p:blipFill>
        <p:spPr>
          <a:xfrm>
            <a:off x="3671887" y="3267869"/>
            <a:ext cx="4848225" cy="733425"/>
          </a:xfrm>
          <a:prstGeom prst="rect">
            <a:avLst/>
          </a:prstGeom>
        </p:spPr>
      </p:pic>
    </p:spTree>
    <p:extLst>
      <p:ext uri="{BB962C8B-B14F-4D97-AF65-F5344CB8AC3E}">
        <p14:creationId xmlns:p14="http://schemas.microsoft.com/office/powerpoint/2010/main" val="426893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8B21-C76A-44C7-BF4E-74B3E3B2CB5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0E7A54E-457F-42CD-93C5-A173A098CF93}"/>
              </a:ext>
            </a:extLst>
          </p:cNvPr>
          <p:cNvSpPr>
            <a:spLocks noGrp="1"/>
          </p:cNvSpPr>
          <p:nvPr>
            <p:ph idx="1"/>
          </p:nvPr>
        </p:nvSpPr>
        <p:spPr/>
        <p:txBody>
          <a:bodyPr/>
          <a:lstStyle/>
          <a:p>
            <a:r>
              <a:rPr lang="en-US" dirty="0"/>
              <a:t>Data Models</a:t>
            </a:r>
          </a:p>
          <a:p>
            <a:r>
              <a:rPr lang="en-US" dirty="0"/>
              <a:t>One-to-Many Relationships</a:t>
            </a:r>
          </a:p>
          <a:p>
            <a:r>
              <a:rPr lang="en-US" dirty="0"/>
              <a:t>Many-to-Many Relationships</a:t>
            </a:r>
          </a:p>
          <a:p>
            <a:r>
              <a:rPr lang="en-US" dirty="0"/>
              <a:t>One-to-One Relationships</a:t>
            </a:r>
          </a:p>
          <a:p>
            <a:r>
              <a:rPr lang="en-US" dirty="0"/>
              <a:t>NoSQL Data Structure</a:t>
            </a:r>
          </a:p>
          <a:p>
            <a:r>
              <a:rPr lang="en-US" dirty="0"/>
              <a:t>ORD</a:t>
            </a:r>
            <a:r>
              <a:rPr lang="en-US" baseline="0" dirty="0"/>
              <a:t> to Business Rules Translation</a:t>
            </a:r>
            <a:endParaRPr lang="en-US" dirty="0"/>
          </a:p>
        </p:txBody>
      </p:sp>
    </p:spTree>
    <p:extLst>
      <p:ext uri="{BB962C8B-B14F-4D97-AF65-F5344CB8AC3E}">
        <p14:creationId xmlns:p14="http://schemas.microsoft.com/office/powerpoint/2010/main" val="41282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78B7-BA4B-4AE1-8F22-A6F7B80CC4D8}"/>
              </a:ext>
            </a:extLst>
          </p:cNvPr>
          <p:cNvSpPr>
            <a:spLocks noGrp="1"/>
          </p:cNvSpPr>
          <p:nvPr>
            <p:ph type="title"/>
          </p:nvPr>
        </p:nvSpPr>
        <p:spPr/>
        <p:txBody>
          <a:bodyPr/>
          <a:lstStyle/>
          <a:p>
            <a:r>
              <a:rPr lang="en-US" dirty="0"/>
              <a:t>Data Models	</a:t>
            </a:r>
          </a:p>
        </p:txBody>
      </p:sp>
      <p:sp>
        <p:nvSpPr>
          <p:cNvPr id="3" name="Content Placeholder 2">
            <a:extLst>
              <a:ext uri="{FF2B5EF4-FFF2-40B4-BE49-F238E27FC236}">
                <a16:creationId xmlns:a16="http://schemas.microsoft.com/office/drawing/2014/main" id="{3575073C-AF4B-4782-9227-041934DF9C08}"/>
              </a:ext>
            </a:extLst>
          </p:cNvPr>
          <p:cNvSpPr>
            <a:spLocks noGrp="1"/>
          </p:cNvSpPr>
          <p:nvPr>
            <p:ph idx="1"/>
          </p:nvPr>
        </p:nvSpPr>
        <p:spPr/>
        <p:txBody>
          <a:bodyPr/>
          <a:lstStyle/>
          <a:p>
            <a:r>
              <a:rPr lang="en-US" sz="2800" b="0" i="0" u="none" strike="noStrike" kern="1200" dirty="0">
                <a:solidFill>
                  <a:schemeClr val="tx1"/>
                </a:solidFill>
                <a:effectLst/>
                <a:latin typeface="+mn-lt"/>
                <a:ea typeface="+mn-ea"/>
                <a:cs typeface="+mn-cs"/>
              </a:rPr>
              <a:t>Relational databases have been a successful technology for over twenty years, providing persistence, concurrency control, and an integration mechanism (Fowler &amp; </a:t>
            </a:r>
            <a:r>
              <a:rPr lang="en-US" sz="2800" b="0" i="0" u="none" strike="noStrike" kern="1200" dirty="0" err="1">
                <a:solidFill>
                  <a:schemeClr val="tx1"/>
                </a:solidFill>
                <a:effectLst/>
                <a:latin typeface="+mn-lt"/>
                <a:ea typeface="+mn-ea"/>
                <a:cs typeface="+mn-cs"/>
              </a:rPr>
              <a:t>Sadalage</a:t>
            </a:r>
            <a:r>
              <a:rPr lang="en-US" sz="2800" b="0" i="0" u="none" strike="noStrike" kern="1200" dirty="0">
                <a:solidFill>
                  <a:schemeClr val="tx1"/>
                </a:solidFill>
                <a:effectLst/>
                <a:latin typeface="+mn-lt"/>
                <a:ea typeface="+mn-ea"/>
                <a:cs typeface="+mn-cs"/>
              </a:rPr>
              <a:t>, 2012)</a:t>
            </a:r>
          </a:p>
          <a:p>
            <a:r>
              <a:rPr lang="en-US" sz="2800" b="0" i="0" u="none" strike="noStrike" kern="1200" dirty="0">
                <a:solidFill>
                  <a:schemeClr val="tx1"/>
                </a:solidFill>
                <a:effectLst/>
                <a:latin typeface="+mn-lt"/>
                <a:ea typeface="+mn-ea"/>
                <a:cs typeface="+mn-cs"/>
              </a:rPr>
              <a:t>Data persistence, as the name suggests, is the process of “persisting” data to some physical location.</a:t>
            </a:r>
          </a:p>
          <a:p>
            <a:r>
              <a:rPr lang="en-US" sz="2800" b="0" i="0" u="none" strike="noStrike" kern="1200" dirty="0">
                <a:solidFill>
                  <a:schemeClr val="tx1"/>
                </a:solidFill>
                <a:effectLst/>
                <a:latin typeface="+mn-lt"/>
                <a:ea typeface="+mn-ea"/>
                <a:cs typeface="+mn-cs"/>
              </a:rPr>
              <a:t>The popularity of relational databases derives from its ability to “make-sense” of complex data structures. Data is categorized into tables, columns, and rows. Tables represent the entities (think JavaScript classes), columns represent the Meta data (think JavaScript properties), and rows are the raw data elements (think values).</a:t>
            </a:r>
          </a:p>
        </p:txBody>
      </p:sp>
    </p:spTree>
    <p:extLst>
      <p:ext uri="{BB962C8B-B14F-4D97-AF65-F5344CB8AC3E}">
        <p14:creationId xmlns:p14="http://schemas.microsoft.com/office/powerpoint/2010/main" val="208803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B834-860B-448B-A823-74262DE8C5A8}"/>
              </a:ext>
            </a:extLst>
          </p:cNvPr>
          <p:cNvSpPr>
            <a:spLocks noGrp="1"/>
          </p:cNvSpPr>
          <p:nvPr>
            <p:ph type="title"/>
          </p:nvPr>
        </p:nvSpPr>
        <p:spPr/>
        <p:txBody>
          <a:bodyPr/>
          <a:lstStyle/>
          <a:p>
            <a:r>
              <a:rPr lang="en-US" dirty="0"/>
              <a:t>Data Models</a:t>
            </a:r>
          </a:p>
        </p:txBody>
      </p:sp>
      <p:sp>
        <p:nvSpPr>
          <p:cNvPr id="3" name="Content Placeholder 2">
            <a:extLst>
              <a:ext uri="{FF2B5EF4-FFF2-40B4-BE49-F238E27FC236}">
                <a16:creationId xmlns:a16="http://schemas.microsoft.com/office/drawing/2014/main" id="{8E9D36A0-A94A-469D-8691-8DCBF7B7651F}"/>
              </a:ext>
            </a:extLst>
          </p:cNvPr>
          <p:cNvSpPr>
            <a:spLocks noGrp="1"/>
          </p:cNvSpPr>
          <p:nvPr>
            <p:ph idx="1"/>
          </p:nvPr>
        </p:nvSpPr>
        <p:spPr/>
        <p:txBody>
          <a:bodyPr/>
          <a:lstStyle/>
          <a:p>
            <a:r>
              <a:rPr lang="en-US" sz="2800" b="0" i="0" u="none" strike="noStrike" kern="1200" dirty="0">
                <a:solidFill>
                  <a:schemeClr val="tx1"/>
                </a:solidFill>
                <a:effectLst/>
                <a:latin typeface="+mn-lt"/>
                <a:ea typeface="+mn-ea"/>
                <a:cs typeface="+mn-cs"/>
              </a:rPr>
              <a:t>There are three types of relationships in a relational database system, One-to-Many, Many-to-Many, and One-to-One. Business rules are brief, precise, and unambiguous descriptions of a policy, procedure, or principle within an organization.</a:t>
            </a:r>
          </a:p>
          <a:p>
            <a:pPr rtl="0"/>
            <a:r>
              <a:rPr lang="en-US" sz="2800" b="0" i="0" u="none" strike="noStrike" kern="1200" dirty="0">
                <a:solidFill>
                  <a:schemeClr val="tx1"/>
                </a:solidFill>
                <a:effectLst/>
                <a:latin typeface="+mn-lt"/>
                <a:ea typeface="+mn-ea"/>
                <a:cs typeface="+mn-cs"/>
              </a:rPr>
              <a:t> Diagrams are used to graphically illustrate these business rules and their associated relationships.</a:t>
            </a:r>
          </a:p>
        </p:txBody>
      </p:sp>
    </p:spTree>
    <p:extLst>
      <p:ext uri="{BB962C8B-B14F-4D97-AF65-F5344CB8AC3E}">
        <p14:creationId xmlns:p14="http://schemas.microsoft.com/office/powerpoint/2010/main" val="55817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8CFD-FB76-4CE3-B982-0861F3087DE5}"/>
              </a:ext>
            </a:extLst>
          </p:cNvPr>
          <p:cNvSpPr>
            <a:spLocks noGrp="1"/>
          </p:cNvSpPr>
          <p:nvPr>
            <p:ph type="title"/>
          </p:nvPr>
        </p:nvSpPr>
        <p:spPr/>
        <p:txBody>
          <a:bodyPr/>
          <a:lstStyle/>
          <a:p>
            <a:r>
              <a:rPr lang="en-US" dirty="0"/>
              <a:t>One-to-Many Relationships</a:t>
            </a:r>
          </a:p>
        </p:txBody>
      </p:sp>
      <p:sp>
        <p:nvSpPr>
          <p:cNvPr id="3" name="Content Placeholder 2">
            <a:extLst>
              <a:ext uri="{FF2B5EF4-FFF2-40B4-BE49-F238E27FC236}">
                <a16:creationId xmlns:a16="http://schemas.microsoft.com/office/drawing/2014/main" id="{F2FB178B-527C-4EB3-B33A-D575D232EC1A}"/>
              </a:ext>
            </a:extLst>
          </p:cNvPr>
          <p:cNvSpPr>
            <a:spLocks noGrp="1"/>
          </p:cNvSpPr>
          <p:nvPr>
            <p:ph idx="1"/>
          </p:nvPr>
        </p:nvSpPr>
        <p:spPr/>
        <p:txBody>
          <a:bodyPr/>
          <a:lstStyle/>
          <a:p>
            <a:r>
              <a:rPr lang="en-US" dirty="0"/>
              <a:t>Business Rule:</a:t>
            </a:r>
          </a:p>
          <a:p>
            <a:pPr lvl="1"/>
            <a:r>
              <a:rPr lang="en-US" sz="2400" b="0" i="0" u="none" strike="noStrike" kern="1200" dirty="0">
                <a:solidFill>
                  <a:schemeClr val="tx1"/>
                </a:solidFill>
                <a:effectLst/>
                <a:latin typeface="+mn-lt"/>
                <a:ea typeface="+mn-ea"/>
                <a:cs typeface="+mn-cs"/>
              </a:rPr>
              <a:t>a PERSON can own many CARs</a:t>
            </a:r>
          </a:p>
          <a:p>
            <a:pPr lvl="1"/>
            <a:r>
              <a:rPr lang="en-US" dirty="0"/>
              <a:t>ORD: </a:t>
            </a:r>
          </a:p>
        </p:txBody>
      </p:sp>
      <p:pic>
        <p:nvPicPr>
          <p:cNvPr id="1026" name="Picture 2" descr="Image 1">
            <a:extLst>
              <a:ext uri="{FF2B5EF4-FFF2-40B4-BE49-F238E27FC236}">
                <a16:creationId xmlns:a16="http://schemas.microsoft.com/office/drawing/2014/main" id="{427A1F1E-49B7-4E84-A464-8D6EB5708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944019"/>
            <a:ext cx="59055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04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ED0D-53A7-40EB-AADA-D7CFB5820E40}"/>
              </a:ext>
            </a:extLst>
          </p:cNvPr>
          <p:cNvSpPr>
            <a:spLocks noGrp="1"/>
          </p:cNvSpPr>
          <p:nvPr>
            <p:ph type="title"/>
          </p:nvPr>
        </p:nvSpPr>
        <p:spPr/>
        <p:txBody>
          <a:bodyPr/>
          <a:lstStyle/>
          <a:p>
            <a:r>
              <a:rPr lang="en-US" dirty="0"/>
              <a:t>Many</a:t>
            </a:r>
            <a:r>
              <a:rPr lang="en-US" baseline="0" dirty="0"/>
              <a:t>-to-Many</a:t>
            </a:r>
            <a:r>
              <a:rPr lang="en-US" dirty="0"/>
              <a:t> Relationships</a:t>
            </a:r>
          </a:p>
        </p:txBody>
      </p:sp>
      <p:sp>
        <p:nvSpPr>
          <p:cNvPr id="3" name="Content Placeholder 2">
            <a:extLst>
              <a:ext uri="{FF2B5EF4-FFF2-40B4-BE49-F238E27FC236}">
                <a16:creationId xmlns:a16="http://schemas.microsoft.com/office/drawing/2014/main" id="{A7771CEB-EE1E-4CA4-A4EA-1FB53447C1B7}"/>
              </a:ext>
            </a:extLst>
          </p:cNvPr>
          <p:cNvSpPr>
            <a:spLocks noGrp="1"/>
          </p:cNvSpPr>
          <p:nvPr>
            <p:ph idx="1"/>
          </p:nvPr>
        </p:nvSpPr>
        <p:spPr/>
        <p:txBody>
          <a:bodyPr/>
          <a:lstStyle/>
          <a:p>
            <a:r>
              <a:rPr lang="en-US" dirty="0"/>
              <a:t>Business Rule: </a:t>
            </a:r>
          </a:p>
          <a:p>
            <a:pPr lvl="1"/>
            <a:r>
              <a:rPr lang="en-US" sz="2400" b="0" i="0" u="none" strike="noStrike" kern="1200" dirty="0">
                <a:solidFill>
                  <a:schemeClr val="tx1"/>
                </a:solidFill>
                <a:effectLst/>
                <a:latin typeface="+mn-lt"/>
                <a:ea typeface="+mn-ea"/>
                <a:cs typeface="+mn-cs"/>
              </a:rPr>
              <a:t>an EMPLOYEE can learn many SKILLs</a:t>
            </a:r>
          </a:p>
          <a:p>
            <a:pPr lvl="1"/>
            <a:r>
              <a:rPr lang="en-US" sz="2400" b="0" i="0" u="none" strike="noStrike" kern="1200" dirty="0">
                <a:solidFill>
                  <a:schemeClr val="tx1"/>
                </a:solidFill>
                <a:effectLst/>
                <a:latin typeface="+mn-lt"/>
                <a:ea typeface="+mn-ea"/>
                <a:cs typeface="+mn-cs"/>
              </a:rPr>
              <a:t>ORD: </a:t>
            </a:r>
          </a:p>
        </p:txBody>
      </p:sp>
      <p:pic>
        <p:nvPicPr>
          <p:cNvPr id="2050" name="Picture 2" descr="Image 2">
            <a:extLst>
              <a:ext uri="{FF2B5EF4-FFF2-40B4-BE49-F238E27FC236}">
                <a16:creationId xmlns:a16="http://schemas.microsoft.com/office/drawing/2014/main" id="{8EBAA2D8-2F0E-4A5A-A9B1-A5844C1B7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944019"/>
            <a:ext cx="59055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6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5B0B-C5B5-4EFA-8903-1FB267095B54}"/>
              </a:ext>
            </a:extLst>
          </p:cNvPr>
          <p:cNvSpPr>
            <a:spLocks noGrp="1"/>
          </p:cNvSpPr>
          <p:nvPr>
            <p:ph type="title"/>
          </p:nvPr>
        </p:nvSpPr>
        <p:spPr/>
        <p:txBody>
          <a:bodyPr/>
          <a:lstStyle/>
          <a:p>
            <a:r>
              <a:rPr lang="en-US" dirty="0"/>
              <a:t>One-to-One Relationship</a:t>
            </a:r>
          </a:p>
        </p:txBody>
      </p:sp>
      <p:sp>
        <p:nvSpPr>
          <p:cNvPr id="3" name="Content Placeholder 2">
            <a:extLst>
              <a:ext uri="{FF2B5EF4-FFF2-40B4-BE49-F238E27FC236}">
                <a16:creationId xmlns:a16="http://schemas.microsoft.com/office/drawing/2014/main" id="{AAF2302C-17EC-4C21-BF36-32AC9709DA16}"/>
              </a:ext>
            </a:extLst>
          </p:cNvPr>
          <p:cNvSpPr>
            <a:spLocks noGrp="1"/>
          </p:cNvSpPr>
          <p:nvPr>
            <p:ph idx="1"/>
          </p:nvPr>
        </p:nvSpPr>
        <p:spPr/>
        <p:txBody>
          <a:bodyPr/>
          <a:lstStyle/>
          <a:p>
            <a:r>
              <a:rPr lang="en-US" dirty="0"/>
              <a:t>Business Rule: </a:t>
            </a:r>
          </a:p>
          <a:p>
            <a:pPr lvl="1"/>
            <a:r>
              <a:rPr lang="en-US" sz="2400" b="0" i="0" u="none" strike="noStrike" kern="1200" dirty="0">
                <a:solidFill>
                  <a:schemeClr val="tx1"/>
                </a:solidFill>
                <a:effectLst/>
                <a:latin typeface="+mn-lt"/>
                <a:ea typeface="+mn-ea"/>
                <a:cs typeface="+mn-cs"/>
              </a:rPr>
              <a:t>an EMPLOYEE manages one RESTAURANT</a:t>
            </a:r>
          </a:p>
          <a:p>
            <a:pPr lvl="1"/>
            <a:r>
              <a:rPr lang="en-US" sz="2400" b="0" i="0" u="none" strike="noStrike" kern="1200" dirty="0">
                <a:solidFill>
                  <a:schemeClr val="tx1"/>
                </a:solidFill>
                <a:effectLst/>
                <a:latin typeface="+mn-lt"/>
                <a:ea typeface="+mn-ea"/>
                <a:cs typeface="+mn-cs"/>
              </a:rPr>
              <a:t>ORD: </a:t>
            </a:r>
          </a:p>
        </p:txBody>
      </p:sp>
      <p:pic>
        <p:nvPicPr>
          <p:cNvPr id="3074" name="Picture 2" descr="Image 3">
            <a:extLst>
              <a:ext uri="{FF2B5EF4-FFF2-40B4-BE49-F238E27FC236}">
                <a16:creationId xmlns:a16="http://schemas.microsoft.com/office/drawing/2014/main" id="{B9276E99-7A18-4B8E-9700-150E9461A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429000"/>
            <a:ext cx="59055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4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7F9F-ABCE-445C-92B6-DE8D7F60997B}"/>
              </a:ext>
            </a:extLst>
          </p:cNvPr>
          <p:cNvSpPr>
            <a:spLocks noGrp="1"/>
          </p:cNvSpPr>
          <p:nvPr>
            <p:ph type="title"/>
          </p:nvPr>
        </p:nvSpPr>
        <p:spPr/>
        <p:txBody>
          <a:bodyPr/>
          <a:lstStyle/>
          <a:p>
            <a:r>
              <a:rPr lang="en-US" dirty="0"/>
              <a:t>NoSQL Data Structure</a:t>
            </a:r>
          </a:p>
        </p:txBody>
      </p:sp>
      <p:sp>
        <p:nvSpPr>
          <p:cNvPr id="3" name="Content Placeholder 2">
            <a:extLst>
              <a:ext uri="{FF2B5EF4-FFF2-40B4-BE49-F238E27FC236}">
                <a16:creationId xmlns:a16="http://schemas.microsoft.com/office/drawing/2014/main" id="{BAE9F5B1-03E3-4A14-BDCF-E3EB3A6A4F4B}"/>
              </a:ext>
            </a:extLst>
          </p:cNvPr>
          <p:cNvSpPr>
            <a:spLocks noGrp="1"/>
          </p:cNvSpPr>
          <p:nvPr>
            <p:ph idx="1"/>
          </p:nvPr>
        </p:nvSpPr>
        <p:spPr/>
        <p:txBody>
          <a:bodyPr>
            <a:normAutofit lnSpcReduction="10000"/>
          </a:bodyPr>
          <a:lstStyle/>
          <a:p>
            <a:r>
              <a:rPr lang="en-US" sz="2800" b="0" i="0" u="none" strike="noStrike" kern="1200" dirty="0">
                <a:solidFill>
                  <a:schemeClr val="tx1"/>
                </a:solidFill>
                <a:effectLst/>
                <a:latin typeface="+mn-lt"/>
                <a:ea typeface="+mn-ea"/>
                <a:cs typeface="+mn-cs"/>
              </a:rPr>
              <a:t>There is a movement away from using databases as integration points towards encapsulating databases within applications and integrating through services (Fowler &amp; </a:t>
            </a:r>
            <a:r>
              <a:rPr lang="en-US" sz="2800" b="0" i="0" u="none" strike="noStrike" kern="1200" dirty="0" err="1">
                <a:solidFill>
                  <a:schemeClr val="tx1"/>
                </a:solidFill>
                <a:effectLst/>
                <a:latin typeface="+mn-lt"/>
                <a:ea typeface="+mn-ea"/>
                <a:cs typeface="+mn-cs"/>
              </a:rPr>
              <a:t>Sadalage</a:t>
            </a:r>
            <a:r>
              <a:rPr lang="en-US" sz="2800" b="0" i="0" u="none" strike="noStrike" kern="1200" dirty="0">
                <a:solidFill>
                  <a:schemeClr val="tx1"/>
                </a:solidFill>
                <a:effectLst/>
                <a:latin typeface="+mn-lt"/>
                <a:ea typeface="+mn-ea"/>
                <a:cs typeface="+mn-cs"/>
              </a:rPr>
              <a:t>, 2012). </a:t>
            </a:r>
          </a:p>
          <a:p>
            <a:r>
              <a:rPr lang="en-US" sz="2800" b="0" i="0" u="none" strike="noStrike" kern="1200" dirty="0">
                <a:solidFill>
                  <a:schemeClr val="tx1"/>
                </a:solidFill>
                <a:effectLst/>
                <a:latin typeface="+mn-lt"/>
                <a:ea typeface="+mn-ea"/>
                <a:cs typeface="+mn-cs"/>
              </a:rPr>
              <a:t>This gravitation has resulted in the adoption and evolution of NoSQL database structures.</a:t>
            </a:r>
          </a:p>
          <a:p>
            <a:r>
              <a:rPr lang="en-US" sz="2800" b="0" i="0" u="none" strike="noStrike" kern="1200" dirty="0">
                <a:solidFill>
                  <a:schemeClr val="tx1"/>
                </a:solidFill>
                <a:effectLst/>
                <a:latin typeface="+mn-lt"/>
                <a:ea typeface="+mn-ea"/>
                <a:cs typeface="+mn-cs"/>
              </a:rPr>
              <a:t>Web communications and transmissions are unstructured data components that require a mechanism for dealing with their complexities.</a:t>
            </a:r>
          </a:p>
          <a:p>
            <a:pPr rtl="0"/>
            <a:r>
              <a:rPr lang="en-US" sz="2800" b="0" i="0" u="none" strike="noStrike" kern="1200" dirty="0">
                <a:solidFill>
                  <a:schemeClr val="tx1"/>
                </a:solidFill>
                <a:effectLst/>
                <a:latin typeface="+mn-lt"/>
                <a:ea typeface="+mn-ea"/>
                <a:cs typeface="+mn-cs"/>
              </a:rPr>
              <a:t> NoSQL technologies bridge this gap by not forcing developers into specific paradigms, rather allowing them to keep the data generic and language agnostic.</a:t>
            </a:r>
            <a:endParaRPr lang="en-US" b="0" dirty="0">
              <a:effectLst/>
            </a:endParaRPr>
          </a:p>
        </p:txBody>
      </p:sp>
    </p:spTree>
    <p:extLst>
      <p:ext uri="{BB962C8B-B14F-4D97-AF65-F5344CB8AC3E}">
        <p14:creationId xmlns:p14="http://schemas.microsoft.com/office/powerpoint/2010/main" val="373095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B740-A5D1-4E96-AA63-F67CCEDAA0F9}"/>
              </a:ext>
            </a:extLst>
          </p:cNvPr>
          <p:cNvSpPr>
            <a:spLocks noGrp="1"/>
          </p:cNvSpPr>
          <p:nvPr>
            <p:ph type="title"/>
          </p:nvPr>
        </p:nvSpPr>
        <p:spPr/>
        <p:txBody>
          <a:bodyPr/>
          <a:lstStyle/>
          <a:p>
            <a:pPr lvl="0"/>
            <a:r>
              <a:rPr lang="en-US" dirty="0"/>
              <a:t>NoSQL</a:t>
            </a:r>
            <a:r>
              <a:rPr lang="en-US" baseline="0" dirty="0"/>
              <a:t> Data Structure</a:t>
            </a:r>
            <a:endParaRPr lang="en-US" dirty="0"/>
          </a:p>
        </p:txBody>
      </p:sp>
      <p:sp>
        <p:nvSpPr>
          <p:cNvPr id="3" name="Content Placeholder 2">
            <a:extLst>
              <a:ext uri="{FF2B5EF4-FFF2-40B4-BE49-F238E27FC236}">
                <a16:creationId xmlns:a16="http://schemas.microsoft.com/office/drawing/2014/main" id="{7BA91C52-9407-4899-B215-2346BACF069A}"/>
              </a:ext>
            </a:extLst>
          </p:cNvPr>
          <p:cNvSpPr>
            <a:spLocks noGrp="1"/>
          </p:cNvSpPr>
          <p:nvPr>
            <p:ph idx="1"/>
          </p:nvPr>
        </p:nvSpPr>
        <p:spPr/>
        <p:txBody>
          <a:bodyPr/>
          <a:lstStyle/>
          <a:p>
            <a:pPr lvl="0"/>
            <a:r>
              <a:rPr lang="en-US" dirty="0"/>
              <a:t>In a NoSQL world,</a:t>
            </a:r>
            <a:r>
              <a:rPr lang="en-US" baseline="0" dirty="0"/>
              <a:t> one-to-many relationships are represented as embedded arrays.</a:t>
            </a:r>
          </a:p>
          <a:p>
            <a:pPr lvl="0"/>
            <a:r>
              <a:rPr lang="en-US" baseline="0" dirty="0"/>
              <a:t>Business Rule:</a:t>
            </a:r>
            <a:r>
              <a:rPr lang="en-US" dirty="0"/>
              <a:t> a PERSON can own many CARs</a:t>
            </a:r>
          </a:p>
        </p:txBody>
      </p:sp>
      <p:pic>
        <p:nvPicPr>
          <p:cNvPr id="5" name="Picture 4">
            <a:extLst>
              <a:ext uri="{FF2B5EF4-FFF2-40B4-BE49-F238E27FC236}">
                <a16:creationId xmlns:a16="http://schemas.microsoft.com/office/drawing/2014/main" id="{709B26CA-9EE5-4D5E-85AD-6DE85978C32B}"/>
              </a:ext>
            </a:extLst>
          </p:cNvPr>
          <p:cNvPicPr>
            <a:picLocks noChangeAspect="1"/>
          </p:cNvPicPr>
          <p:nvPr/>
        </p:nvPicPr>
        <p:blipFill>
          <a:blip r:embed="rId2"/>
          <a:stretch>
            <a:fillRect/>
          </a:stretch>
        </p:blipFill>
        <p:spPr>
          <a:xfrm>
            <a:off x="4448175" y="3429000"/>
            <a:ext cx="3295650" cy="2571750"/>
          </a:xfrm>
          <a:prstGeom prst="rect">
            <a:avLst/>
          </a:prstGeom>
        </p:spPr>
      </p:pic>
    </p:spTree>
    <p:extLst>
      <p:ext uri="{BB962C8B-B14F-4D97-AF65-F5344CB8AC3E}">
        <p14:creationId xmlns:p14="http://schemas.microsoft.com/office/powerpoint/2010/main" val="3039518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372</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WEB 335</vt:lpstr>
      <vt:lpstr>Agenda</vt:lpstr>
      <vt:lpstr>Data Models </vt:lpstr>
      <vt:lpstr>Data Models</vt:lpstr>
      <vt:lpstr>One-to-Many Relationships</vt:lpstr>
      <vt:lpstr>Many-to-Many Relationships</vt:lpstr>
      <vt:lpstr>One-to-One Relationship</vt:lpstr>
      <vt:lpstr>NoSQL Data Structure</vt:lpstr>
      <vt:lpstr>NoSQL Data Structure</vt:lpstr>
      <vt:lpstr>ORD to Business Rules Translation</vt:lpstr>
      <vt:lpstr>ORD to Business Rules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335</dc:title>
  <dc:creator>rrkrasso</dc:creator>
  <cp:lastModifiedBy>Chad ONeal</cp:lastModifiedBy>
  <cp:revision>2</cp:revision>
  <dcterms:created xsi:type="dcterms:W3CDTF">2022-06-24T20:53:47Z</dcterms:created>
  <dcterms:modified xsi:type="dcterms:W3CDTF">2023-01-03T20:59:20Z</dcterms:modified>
</cp:coreProperties>
</file>