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2" autoAdjust="0"/>
    <p:restoredTop sz="94660" autoAdjust="0"/>
  </p:normalViewPr>
  <p:slideViewPr>
    <p:cSldViewPr snapToGrid="0" showGuides="1">
      <p:cViewPr varScale="1">
        <p:scale>
          <a:sx n="55" d="100"/>
          <a:sy n="55" d="100"/>
        </p:scale>
        <p:origin x="-84" y="-1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841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51214" y="1850571"/>
            <a:ext cx="90895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Text Analytics Gateway Project Background</a:t>
            </a:r>
            <a:endParaRPr lang="en-US" sz="6600" dirty="0"/>
          </a:p>
        </p:txBody>
      </p:sp>
      <p:sp>
        <p:nvSpPr>
          <p:cNvPr id="6" name="TextBox 5"/>
          <p:cNvSpPr txBox="1"/>
          <p:nvPr/>
        </p:nvSpPr>
        <p:spPr>
          <a:xfrm>
            <a:off x="1491343" y="4528457"/>
            <a:ext cx="92093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Michael Black</a:t>
            </a:r>
          </a:p>
          <a:p>
            <a:pPr algn="ctr"/>
            <a:r>
              <a:rPr lang="en-US" sz="4800" dirty="0" smtClean="0"/>
              <a:t>Drew Schmidt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93959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Goals: User-friendliness + 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en-US" dirty="0" smtClean="0"/>
              <a:t>How </a:t>
            </a:r>
            <a:r>
              <a:rPr lang="en-US" dirty="0"/>
              <a:t>do we present text analysis in a way that is both immediately useful while also providing some instruction on project design</a:t>
            </a:r>
            <a:r>
              <a:rPr lang="en-US" dirty="0" smtClean="0"/>
              <a:t>?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Design an interface that will help </a:t>
            </a:r>
            <a:r>
              <a:rPr lang="en-US" dirty="0"/>
              <a:t>researchers recognize the effect of each procedure being performed on their data rather than offering a huge set of finished </a:t>
            </a:r>
            <a:r>
              <a:rPr lang="en-US" dirty="0" smtClean="0"/>
              <a:t>products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we make the gateway flexible </a:t>
            </a:r>
            <a:r>
              <a:rPr lang="en-US" dirty="0"/>
              <a:t>enough to address the diversity of research taking place in the humanities and social </a:t>
            </a:r>
            <a:r>
              <a:rPr lang="en-US" dirty="0" smtClean="0"/>
              <a:t>sciences?</a:t>
            </a:r>
          </a:p>
          <a:p>
            <a:pPr marL="685800" lvl="3">
              <a:spcBef>
                <a:spcPts val="1000"/>
              </a:spcBef>
            </a:pPr>
            <a:r>
              <a:rPr lang="en-US" dirty="0"/>
              <a:t>Design an interface that will let researchers </a:t>
            </a:r>
            <a:r>
              <a:rPr lang="en-US" dirty="0" smtClean="0"/>
              <a:t>translate their normal </a:t>
            </a:r>
            <a:r>
              <a:rPr lang="en-US" dirty="0"/>
              <a:t>modes of inquiry </a:t>
            </a:r>
            <a:r>
              <a:rPr lang="en-US" dirty="0" smtClean="0"/>
              <a:t>into algorithms by exposing the processes that produce data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Is it possible to design a user-friendly tool that could also serve </a:t>
            </a:r>
            <a:r>
              <a:rPr lang="en-US" dirty="0"/>
              <a:t>as a launching pad for </a:t>
            </a:r>
            <a:r>
              <a:rPr lang="en-US" dirty="0" smtClean="0"/>
              <a:t>larger, more complex </a:t>
            </a:r>
            <a:r>
              <a:rPr lang="en-US" dirty="0"/>
              <a:t>projects? </a:t>
            </a:r>
            <a:endParaRPr lang="en-US" dirty="0" smtClean="0"/>
          </a:p>
          <a:p>
            <a:pPr lvl="1"/>
            <a:r>
              <a:rPr lang="en-US" dirty="0"/>
              <a:t>Offer a way </a:t>
            </a:r>
            <a:r>
              <a:rPr lang="en-US" dirty="0" smtClean="0"/>
              <a:t>for more experienced </a:t>
            </a:r>
            <a:r>
              <a:rPr lang="en-US" dirty="0"/>
              <a:t>researchers to take their workflows out of the gateway’s interface, whether onward to a larger batch process on XSEDE or off to more detailed experimentation in 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103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503098" y="702911"/>
            <a:ext cx="9144000" cy="1641490"/>
          </a:xfrm>
        </p:spPr>
        <p:txBody>
          <a:bodyPr/>
          <a:lstStyle/>
          <a:p>
            <a:r>
              <a:rPr lang="en-US" dirty="0" smtClean="0"/>
              <a:t>The Text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Analytics </a:t>
            </a:r>
            <a:r>
              <a:rPr lang="en-US" dirty="0" smtClean="0"/>
              <a:t>Gateway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Text Analysis Tools Without </a:t>
            </a:r>
            <a:r>
              <a:rPr lang="en-US" dirty="0" smtClean="0"/>
              <a:t>the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Spent a year as a statistics consultant.</a:t>
            </a:r>
          </a:p>
          <a:p>
            <a:r>
              <a:rPr lang="en-US" sz="2400" dirty="0" smtClean="0"/>
              <a:t>Primarily served students in the social sciences.</a:t>
            </a:r>
          </a:p>
          <a:p>
            <a:r>
              <a:rPr lang="en-US" sz="2400" dirty="0" smtClean="0"/>
              <a:t>Didn't understand how they thought about computing...</a:t>
            </a:r>
          </a:p>
          <a:p>
            <a:pPr lvl="1"/>
            <a:r>
              <a:rPr lang="en-US" sz="2400" dirty="0" smtClean="0"/>
              <a:t>"Want to learn R?"</a:t>
            </a:r>
          </a:p>
          <a:p>
            <a:pPr lvl="1"/>
            <a:r>
              <a:rPr lang="en-US" sz="2400" dirty="0" smtClean="0"/>
              <a:t>"</a:t>
            </a:r>
            <a:r>
              <a:rPr lang="en-US" sz="2400" b="1" i="1" dirty="0" smtClean="0"/>
              <a:t>NO!</a:t>
            </a:r>
            <a:r>
              <a:rPr lang="en-US" sz="2400" dirty="0" smtClean="0"/>
              <a:t>"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73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in HASS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they're used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GUI/Web service.</a:t>
            </a:r>
          </a:p>
          <a:p>
            <a:r>
              <a:rPr lang="en-US" sz="2400" dirty="0" smtClean="0"/>
              <a:t>Generally like local installs.</a:t>
            </a:r>
          </a:p>
          <a:p>
            <a:r>
              <a:rPr lang="en-US" sz="2400" dirty="0" smtClean="0"/>
              <a:t>Interactive.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Not in their wheelhouse.</a:t>
            </a:r>
          </a:p>
          <a:p>
            <a:r>
              <a:rPr lang="en-US" dirty="0"/>
              <a:t>So why expect users to start with this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89495" y="4123428"/>
            <a:ext cx="9500558" cy="203132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MS UI Gothic" pitchFamily="34" charset="-128"/>
                <a:ea typeface="MS UI Gothic" pitchFamily="34" charset="-128"/>
              </a:rPr>
              <a:t>corpus &lt;- tm::</a:t>
            </a:r>
            <a:r>
              <a:rPr lang="en-US" dirty="0" err="1">
                <a:latin typeface="MS UI Gothic" pitchFamily="34" charset="-128"/>
                <a:ea typeface="MS UI Gothic" pitchFamily="34" charset="-128"/>
              </a:rPr>
              <a:t>tm_map</a:t>
            </a:r>
            <a:r>
              <a:rPr lang="en-US" dirty="0">
                <a:latin typeface="MS UI Gothic" pitchFamily="34" charset="-128"/>
                <a:ea typeface="MS UI Gothic" pitchFamily="34" charset="-128"/>
              </a:rPr>
              <a:t>(corpus, tm::</a:t>
            </a:r>
            <a:r>
              <a:rPr lang="en-US" dirty="0" err="1">
                <a:latin typeface="MS UI Gothic" pitchFamily="34" charset="-128"/>
                <a:ea typeface="MS UI Gothic" pitchFamily="34" charset="-128"/>
              </a:rPr>
              <a:t>content_transformer</a:t>
            </a:r>
            <a:r>
              <a:rPr lang="en-US" dirty="0">
                <a:latin typeface="MS UI Gothic" pitchFamily="34" charset="-128"/>
                <a:ea typeface="MS UI Gothic" pitchFamily="34" charset="-128"/>
              </a:rPr>
              <a:t>(base::</a:t>
            </a:r>
            <a:r>
              <a:rPr lang="en-US" dirty="0" err="1">
                <a:latin typeface="MS UI Gothic" pitchFamily="34" charset="-128"/>
                <a:ea typeface="MS UI Gothic" pitchFamily="34" charset="-128"/>
              </a:rPr>
              <a:t>tolower</a:t>
            </a:r>
            <a:r>
              <a:rPr lang="en-US" dirty="0">
                <a:latin typeface="MS UI Gothic" pitchFamily="34" charset="-128"/>
                <a:ea typeface="MS UI Gothic" pitchFamily="34" charset="-128"/>
              </a:rPr>
              <a:t>))</a:t>
            </a:r>
          </a:p>
          <a:p>
            <a:r>
              <a:rPr lang="en-US" dirty="0">
                <a:latin typeface="MS UI Gothic" pitchFamily="34" charset="-128"/>
                <a:ea typeface="MS UI Gothic" pitchFamily="34" charset="-128"/>
              </a:rPr>
              <a:t>corpus &lt;- tm::</a:t>
            </a:r>
            <a:r>
              <a:rPr lang="en-US" dirty="0" err="1">
                <a:latin typeface="MS UI Gothic" pitchFamily="34" charset="-128"/>
                <a:ea typeface="MS UI Gothic" pitchFamily="34" charset="-128"/>
              </a:rPr>
              <a:t>tm_map</a:t>
            </a:r>
            <a:r>
              <a:rPr lang="en-US" dirty="0">
                <a:latin typeface="MS UI Gothic" pitchFamily="34" charset="-128"/>
                <a:ea typeface="MS UI Gothic" pitchFamily="34" charset="-128"/>
              </a:rPr>
              <a:t>(corpus, tm::</a:t>
            </a:r>
            <a:r>
              <a:rPr lang="en-US" dirty="0" err="1">
                <a:latin typeface="MS UI Gothic" pitchFamily="34" charset="-128"/>
                <a:ea typeface="MS UI Gothic" pitchFamily="34" charset="-128"/>
              </a:rPr>
              <a:t>removePunctuation</a:t>
            </a:r>
            <a:r>
              <a:rPr lang="en-US" dirty="0">
                <a:latin typeface="MS UI Gothic" pitchFamily="34" charset="-128"/>
                <a:ea typeface="MS UI Gothic" pitchFamily="34" charset="-128"/>
              </a:rPr>
              <a:t>)</a:t>
            </a:r>
          </a:p>
          <a:p>
            <a:r>
              <a:rPr lang="en-US" dirty="0">
                <a:latin typeface="MS UI Gothic" pitchFamily="34" charset="-128"/>
                <a:ea typeface="MS UI Gothic" pitchFamily="34" charset="-128"/>
              </a:rPr>
              <a:t>corpus &lt;- tm::</a:t>
            </a:r>
            <a:r>
              <a:rPr lang="en-US" dirty="0" err="1">
                <a:latin typeface="MS UI Gothic" pitchFamily="34" charset="-128"/>
                <a:ea typeface="MS UI Gothic" pitchFamily="34" charset="-128"/>
              </a:rPr>
              <a:t>tm_map</a:t>
            </a:r>
            <a:r>
              <a:rPr lang="en-US" dirty="0">
                <a:latin typeface="MS UI Gothic" pitchFamily="34" charset="-128"/>
                <a:ea typeface="MS UI Gothic" pitchFamily="34" charset="-128"/>
              </a:rPr>
              <a:t>(corpus, tm::</a:t>
            </a:r>
            <a:r>
              <a:rPr lang="en-US" dirty="0" err="1">
                <a:latin typeface="MS UI Gothic" pitchFamily="34" charset="-128"/>
                <a:ea typeface="MS UI Gothic" pitchFamily="34" charset="-128"/>
              </a:rPr>
              <a:t>removeNumbers</a:t>
            </a:r>
            <a:r>
              <a:rPr lang="en-US" dirty="0">
                <a:latin typeface="MS UI Gothic" pitchFamily="34" charset="-128"/>
                <a:ea typeface="MS UI Gothic" pitchFamily="34" charset="-128"/>
              </a:rPr>
              <a:t>)</a:t>
            </a:r>
          </a:p>
          <a:p>
            <a:r>
              <a:rPr lang="en-US" dirty="0">
                <a:latin typeface="MS UI Gothic" pitchFamily="34" charset="-128"/>
                <a:ea typeface="MS UI Gothic" pitchFamily="34" charset="-128"/>
              </a:rPr>
              <a:t>corpus &lt;- tm::</a:t>
            </a:r>
            <a:r>
              <a:rPr lang="en-US" dirty="0" err="1">
                <a:latin typeface="MS UI Gothic" pitchFamily="34" charset="-128"/>
                <a:ea typeface="MS UI Gothic" pitchFamily="34" charset="-128"/>
              </a:rPr>
              <a:t>tm_map</a:t>
            </a:r>
            <a:r>
              <a:rPr lang="en-US" dirty="0">
                <a:latin typeface="MS UI Gothic" pitchFamily="34" charset="-128"/>
                <a:ea typeface="MS UI Gothic" pitchFamily="34" charset="-128"/>
              </a:rPr>
              <a:t>(corpus, tm::</a:t>
            </a:r>
            <a:r>
              <a:rPr lang="en-US" dirty="0" err="1">
                <a:latin typeface="MS UI Gothic" pitchFamily="34" charset="-128"/>
                <a:ea typeface="MS UI Gothic" pitchFamily="34" charset="-128"/>
              </a:rPr>
              <a:t>stripWhitespace</a:t>
            </a:r>
            <a:r>
              <a:rPr lang="en-US" dirty="0">
                <a:latin typeface="MS UI Gothic" pitchFamily="34" charset="-128"/>
                <a:ea typeface="MS UI Gothic" pitchFamily="34" charset="-128"/>
              </a:rPr>
              <a:t>)</a:t>
            </a:r>
          </a:p>
          <a:p>
            <a:r>
              <a:rPr lang="en-US" dirty="0">
                <a:latin typeface="MS UI Gothic" pitchFamily="34" charset="-128"/>
                <a:ea typeface="MS UI Gothic" pitchFamily="34" charset="-128"/>
              </a:rPr>
              <a:t>corpus &lt;- tm::</a:t>
            </a:r>
            <a:r>
              <a:rPr lang="en-US" dirty="0" err="1">
                <a:latin typeface="MS UI Gothic" pitchFamily="34" charset="-128"/>
                <a:ea typeface="MS UI Gothic" pitchFamily="34" charset="-128"/>
              </a:rPr>
              <a:t>tm_map</a:t>
            </a:r>
            <a:r>
              <a:rPr lang="en-US" dirty="0">
                <a:latin typeface="MS UI Gothic" pitchFamily="34" charset="-128"/>
                <a:ea typeface="MS UI Gothic" pitchFamily="34" charset="-128"/>
              </a:rPr>
              <a:t>(corpus, tm::</a:t>
            </a:r>
            <a:r>
              <a:rPr lang="en-US" dirty="0" err="1">
                <a:latin typeface="MS UI Gothic" pitchFamily="34" charset="-128"/>
                <a:ea typeface="MS UI Gothic" pitchFamily="34" charset="-128"/>
              </a:rPr>
              <a:t>removeWords</a:t>
            </a:r>
            <a:r>
              <a:rPr lang="en-US" dirty="0">
                <a:latin typeface="MS UI Gothic" pitchFamily="34" charset="-128"/>
                <a:ea typeface="MS UI Gothic" pitchFamily="34" charset="-128"/>
              </a:rPr>
              <a:t>, tm::</a:t>
            </a:r>
            <a:r>
              <a:rPr lang="en-US" dirty="0" err="1">
                <a:latin typeface="MS UI Gothic" pitchFamily="34" charset="-128"/>
                <a:ea typeface="MS UI Gothic" pitchFamily="34" charset="-128"/>
              </a:rPr>
              <a:t>stopwords</a:t>
            </a:r>
            <a:r>
              <a:rPr lang="en-US" dirty="0">
                <a:latin typeface="MS UI Gothic" pitchFamily="34" charset="-128"/>
                <a:ea typeface="MS UI Gothic" pitchFamily="34" charset="-128"/>
              </a:rPr>
              <a:t>("</a:t>
            </a:r>
            <a:r>
              <a:rPr lang="en-US" dirty="0" err="1">
                <a:latin typeface="MS UI Gothic" pitchFamily="34" charset="-128"/>
                <a:ea typeface="MS UI Gothic" pitchFamily="34" charset="-128"/>
              </a:rPr>
              <a:t>english</a:t>
            </a:r>
            <a:r>
              <a:rPr lang="en-US" dirty="0">
                <a:latin typeface="MS UI Gothic" pitchFamily="34" charset="-128"/>
                <a:ea typeface="MS UI Gothic" pitchFamily="34" charset="-128"/>
              </a:rPr>
              <a:t>"))</a:t>
            </a:r>
          </a:p>
          <a:p>
            <a:r>
              <a:rPr lang="en-US" dirty="0" err="1">
                <a:latin typeface="MS UI Gothic" pitchFamily="34" charset="-128"/>
                <a:ea typeface="MS UI Gothic" pitchFamily="34" charset="-128"/>
              </a:rPr>
              <a:t>tdm</a:t>
            </a:r>
            <a:r>
              <a:rPr lang="en-US" dirty="0">
                <a:latin typeface="MS UI Gothic" pitchFamily="34" charset="-128"/>
                <a:ea typeface="MS UI Gothic" pitchFamily="34" charset="-128"/>
              </a:rPr>
              <a:t> &lt;- tm::</a:t>
            </a:r>
            <a:r>
              <a:rPr lang="en-US" dirty="0" err="1">
                <a:latin typeface="MS UI Gothic" pitchFamily="34" charset="-128"/>
                <a:ea typeface="MS UI Gothic" pitchFamily="34" charset="-128"/>
              </a:rPr>
              <a:t>TermDocumentMatrix</a:t>
            </a:r>
            <a:r>
              <a:rPr lang="en-US" dirty="0">
                <a:latin typeface="MS UI Gothic" pitchFamily="34" charset="-128"/>
                <a:ea typeface="MS UI Gothic" pitchFamily="34" charset="-128"/>
              </a:rPr>
              <a:t>(corpus)</a:t>
            </a:r>
          </a:p>
          <a:p>
            <a:r>
              <a:rPr lang="en-US" dirty="0" err="1">
                <a:latin typeface="MS UI Gothic" pitchFamily="34" charset="-128"/>
                <a:ea typeface="MS UI Gothic" pitchFamily="34" charset="-128"/>
              </a:rPr>
              <a:t>wordcount_table</a:t>
            </a:r>
            <a:r>
              <a:rPr lang="en-US" dirty="0">
                <a:latin typeface="MS UI Gothic" pitchFamily="34" charset="-128"/>
                <a:ea typeface="MS UI Gothic" pitchFamily="34" charset="-128"/>
              </a:rPr>
              <a:t> &lt;- sort(</a:t>
            </a:r>
            <a:r>
              <a:rPr lang="en-US" dirty="0" err="1">
                <a:latin typeface="MS UI Gothic" pitchFamily="34" charset="-128"/>
                <a:ea typeface="MS UI Gothic" pitchFamily="34" charset="-128"/>
              </a:rPr>
              <a:t>rowSums</a:t>
            </a:r>
            <a:r>
              <a:rPr lang="en-US" dirty="0">
                <a:latin typeface="MS UI Gothic" pitchFamily="34" charset="-128"/>
                <a:ea typeface="MS UI Gothic" pitchFamily="34" charset="-128"/>
              </a:rPr>
              <a:t>(</a:t>
            </a:r>
            <a:r>
              <a:rPr lang="en-US" dirty="0" err="1">
                <a:latin typeface="MS UI Gothic" pitchFamily="34" charset="-128"/>
                <a:ea typeface="MS UI Gothic" pitchFamily="34" charset="-128"/>
              </a:rPr>
              <a:t>as.matrix</a:t>
            </a:r>
            <a:r>
              <a:rPr lang="en-US" dirty="0">
                <a:latin typeface="MS UI Gothic" pitchFamily="34" charset="-128"/>
                <a:ea typeface="MS UI Gothic" pitchFamily="34" charset="-128"/>
              </a:rPr>
              <a:t>(</a:t>
            </a:r>
            <a:r>
              <a:rPr lang="en-US" dirty="0" err="1">
                <a:latin typeface="MS UI Gothic" pitchFamily="34" charset="-128"/>
                <a:ea typeface="MS UI Gothic" pitchFamily="34" charset="-128"/>
              </a:rPr>
              <a:t>tdm</a:t>
            </a:r>
            <a:r>
              <a:rPr lang="en-US" dirty="0">
                <a:latin typeface="MS UI Gothic" pitchFamily="34" charset="-128"/>
                <a:ea typeface="MS UI Gothic" pitchFamily="34" charset="-128"/>
              </a:rPr>
              <a:t>)), decreasing=TRUE)</a:t>
            </a:r>
          </a:p>
        </p:txBody>
      </p:sp>
    </p:spTree>
    <p:extLst>
      <p:ext uri="{BB962C8B-B14F-4D97-AF65-F5344CB8AC3E}">
        <p14:creationId xmlns:p14="http://schemas.microsoft.com/office/powerpoint/2010/main" val="304718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TAG: Text Analytics Gateway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TAG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PI Mike Black</a:t>
            </a:r>
          </a:p>
          <a:p>
            <a:r>
              <a:rPr lang="en-US" dirty="0" smtClean="0"/>
              <a:t>Drew Schmidt</a:t>
            </a:r>
          </a:p>
          <a:p>
            <a:r>
              <a:rPr lang="en-US" dirty="0" smtClean="0"/>
              <a:t>New ECSS Staff soon...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November 12, 2014: Allocation awarded.</a:t>
            </a:r>
          </a:p>
          <a:p>
            <a:r>
              <a:rPr lang="en-US" dirty="0" smtClean="0"/>
              <a:t>March 20, 2015: </a:t>
            </a:r>
            <a:r>
              <a:rPr lang="en-US" dirty="0" err="1" smtClean="0"/>
              <a:t>Developent</a:t>
            </a:r>
            <a:r>
              <a:rPr lang="en-US" dirty="0" smtClean="0"/>
              <a:t> begins.</a:t>
            </a:r>
          </a:p>
          <a:p>
            <a:r>
              <a:rPr lang="en-US" dirty="0" smtClean="0"/>
              <a:t>July 7, 2015: Stood up on AWS, small usability studies begin.</a:t>
            </a:r>
          </a:p>
          <a:p>
            <a:r>
              <a:rPr lang="en-US" dirty="0" smtClean="0"/>
              <a:t>Soon: Live on comet, workshops, 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4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TAG Philosophy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Easy </a:t>
            </a:r>
            <a:r>
              <a:rPr lang="en-US" sz="2400" dirty="0"/>
              <a:t>to use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Reproducibility should not be an afterthought.</a:t>
            </a:r>
          </a:p>
          <a:p>
            <a:r>
              <a:rPr lang="en-US" sz="2400" dirty="0" smtClean="0"/>
              <a:t>Interactivity is good!</a:t>
            </a:r>
          </a:p>
          <a:p>
            <a:r>
              <a:rPr lang="en-US" sz="2400" dirty="0" smtClean="0"/>
              <a:t>Community contributions, comments, suggestions should be encouraged.</a:t>
            </a:r>
          </a:p>
          <a:p>
            <a:r>
              <a:rPr lang="en-US" sz="2400" dirty="0"/>
              <a:t>We're not chasing </a:t>
            </a:r>
            <a:r>
              <a:rPr lang="en-US" sz="2400" dirty="0" err="1"/>
              <a:t>exascale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507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Importantly...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600" dirty="0"/>
              <a:t>If you give busy people a chance to not do something, they'll take you up on it.</a:t>
            </a:r>
          </a:p>
          <a:p>
            <a:pPr marL="11430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5960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Design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538822" y="2133601"/>
            <a:ext cx="5451895" cy="447605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Written mostly in R.</a:t>
            </a:r>
          </a:p>
          <a:p>
            <a:r>
              <a:rPr lang="en-US" sz="2400" dirty="0" smtClean="0"/>
              <a:t>Some custom high-performance C.</a:t>
            </a:r>
          </a:p>
          <a:p>
            <a:r>
              <a:rPr lang="en-US" sz="2400" dirty="0"/>
              <a:t>Extensively uses existing R packages.</a:t>
            </a:r>
          </a:p>
          <a:p>
            <a:r>
              <a:rPr lang="en-US" sz="2400" dirty="0"/>
              <a:t>UI served via shiny.</a:t>
            </a:r>
          </a:p>
          <a:p>
            <a:r>
              <a:rPr lang="en-US" sz="2400" dirty="0" smtClean="0"/>
              <a:t>Help files written in Markdown.</a:t>
            </a:r>
          </a:p>
          <a:p>
            <a:endParaRPr lang="en-US" sz="2400" dirty="0"/>
          </a:p>
        </p:txBody>
      </p:sp>
      <p:pic>
        <p:nvPicPr>
          <p:cNvPr id="1026" name="Picture 2" descr="\\VBOXSVR\windows\ta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5" y="1783080"/>
            <a:ext cx="6132888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01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Easy to install and run locally.</a:t>
            </a:r>
          </a:p>
          <a:p>
            <a:r>
              <a:rPr lang="en-US" sz="2400" dirty="0" smtClean="0"/>
              <a:t>Relatively easy to stand up in a </a:t>
            </a:r>
            <a:r>
              <a:rPr lang="en-US" sz="2400" dirty="0" err="1" smtClean="0"/>
              <a:t>vm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Installation and updating:</a:t>
            </a:r>
          </a:p>
          <a:p>
            <a:pPr marL="411480" lvl="1" indent="0">
              <a:buNone/>
            </a:pPr>
            <a:r>
              <a:rPr lang="en-US" dirty="0" smtClean="0"/>
              <a:t>R</a:t>
            </a:r>
            <a:r>
              <a:rPr lang="en-US" dirty="0"/>
              <a:t>&gt; </a:t>
            </a:r>
            <a:r>
              <a:rPr lang="en-US" dirty="0" err="1"/>
              <a:t>devtools</a:t>
            </a:r>
            <a:r>
              <a:rPr lang="en-US" dirty="0"/>
              <a:t>::</a:t>
            </a:r>
            <a:r>
              <a:rPr lang="en-US" dirty="0" err="1"/>
              <a:t>install_github</a:t>
            </a:r>
            <a:r>
              <a:rPr lang="en-US" dirty="0"/>
              <a:t>('</a:t>
            </a:r>
            <a:r>
              <a:rPr lang="en-US" dirty="0" err="1"/>
              <a:t>XsedeScienceGateways</a:t>
            </a:r>
            <a:r>
              <a:rPr lang="en-US" dirty="0"/>
              <a:t>/TAG</a:t>
            </a:r>
            <a:r>
              <a:rPr lang="en-US" dirty="0" smtClean="0"/>
              <a:t>')</a:t>
            </a:r>
          </a:p>
          <a:p>
            <a:r>
              <a:rPr lang="en-US" sz="2400" dirty="0" smtClean="0"/>
              <a:t>Starting:</a:t>
            </a:r>
          </a:p>
          <a:p>
            <a:pPr marL="411480" lvl="1" indent="0">
              <a:buNone/>
            </a:pPr>
            <a:r>
              <a:rPr lang="en-US" dirty="0" smtClean="0"/>
              <a:t>TAG</a:t>
            </a:r>
            <a:r>
              <a:rPr lang="en-US" dirty="0"/>
              <a:t>::</a:t>
            </a:r>
            <a:r>
              <a:rPr lang="en-US" dirty="0" err="1"/>
              <a:t>runTAG</a:t>
            </a:r>
            <a:r>
              <a:rPr lang="en-US" dirty="0"/>
              <a:t>()</a:t>
            </a:r>
          </a:p>
          <a:p>
            <a:r>
              <a:rPr lang="en-US" sz="2400" dirty="0" smtClean="0"/>
              <a:t>Deployment script for Ubuntu:</a:t>
            </a:r>
            <a:r>
              <a:rPr lang="en-US" sz="2400" dirty="0"/>
              <a:t> </a:t>
            </a:r>
            <a:r>
              <a:rPr lang="en-US" sz="2000" dirty="0" smtClean="0"/>
              <a:t>https</a:t>
            </a:r>
            <a:r>
              <a:rPr lang="en-US" sz="2000" dirty="0"/>
              <a:t>://raw.githubusercontent.com/XSEDEScienceGateways/TAG/master/inst/deploy.sh</a:t>
            </a:r>
          </a:p>
        </p:txBody>
      </p:sp>
    </p:spTree>
    <p:extLst>
      <p:ext uri="{BB962C8B-B14F-4D97-AF65-F5344CB8AC3E}">
        <p14:creationId xmlns:p14="http://schemas.microsoft.com/office/powerpoint/2010/main" val="184814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a live demo?</a:t>
            </a:r>
            <a:endParaRPr lang="en-US" dirty="0"/>
          </a:p>
        </p:txBody>
      </p:sp>
      <p:pic>
        <p:nvPicPr>
          <p:cNvPr id="2050" name="Picture 2" descr="\\VBOXSVR\windows\200-fingers-cros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2331720"/>
            <a:ext cx="59944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46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“digital humanities”?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Started as a service model “humanities computing” but was rebranded in the early 2000s to reflect increased efforts to incorporate digital methodologies into scholarship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Spans humanities academic departments, university libraries, and independent search units/labs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Close and far, small and big</a:t>
            </a:r>
          </a:p>
          <a:p>
            <a:pPr lvl="1"/>
            <a:r>
              <a:rPr lang="en-US" dirty="0" smtClean="0"/>
              <a:t>TEI, digital editions of print texts, digitization of narrowly available archives</a:t>
            </a:r>
          </a:p>
          <a:p>
            <a:pPr lvl="1"/>
            <a:r>
              <a:rPr lang="en-US" dirty="0" smtClean="0"/>
              <a:t>Large scale text analysis, digital media education initiatives, social media collaborative networks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44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Integration within XSEDE.</a:t>
            </a:r>
          </a:p>
          <a:p>
            <a:r>
              <a:rPr lang="en-US" sz="2400" dirty="0" smtClean="0"/>
              <a:t>Add </a:t>
            </a:r>
            <a:r>
              <a:rPr lang="en-US" sz="2400" dirty="0" err="1" smtClean="0"/>
              <a:t>multidocument</a:t>
            </a:r>
            <a:r>
              <a:rPr lang="en-US" sz="2400" dirty="0" smtClean="0"/>
              <a:t> support.</a:t>
            </a:r>
          </a:p>
          <a:p>
            <a:r>
              <a:rPr lang="en-US" sz="2400" dirty="0" smtClean="0"/>
              <a:t>Better I/O.</a:t>
            </a:r>
          </a:p>
          <a:p>
            <a:r>
              <a:rPr lang="en-US" sz="2400" dirty="0" smtClean="0"/>
              <a:t>Add sentiment analysis.</a:t>
            </a:r>
          </a:p>
          <a:p>
            <a:r>
              <a:rPr lang="en-US" sz="2400" dirty="0" smtClean="0"/>
              <a:t>Develop </a:t>
            </a:r>
            <a:r>
              <a:rPr lang="en-US" sz="2400" dirty="0" err="1" smtClean="0"/>
              <a:t>userbase</a:t>
            </a:r>
            <a:r>
              <a:rPr lang="en-US" sz="2400" dirty="0" smtClean="0"/>
              <a:t> and community.</a:t>
            </a:r>
          </a:p>
          <a:p>
            <a:r>
              <a:rPr lang="en-US" sz="2400" dirty="0" smtClean="0"/>
              <a:t>Legal issues?</a:t>
            </a:r>
          </a:p>
          <a:p>
            <a:r>
              <a:rPr lang="en-US" sz="2400" dirty="0" smtClean="0"/>
              <a:t>Sustainability.</a:t>
            </a:r>
          </a:p>
          <a:p>
            <a:r>
              <a:rPr lang="en-US" sz="2400" dirty="0" smtClean="0"/>
              <a:t>Proper UI/UX.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886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Encourage usage and contributions.</a:t>
            </a:r>
          </a:p>
          <a:p>
            <a:r>
              <a:rPr lang="en-US" sz="2400" dirty="0" err="1" smtClean="0"/>
              <a:t>GitHub</a:t>
            </a:r>
            <a:r>
              <a:rPr lang="en-US" sz="2400" dirty="0"/>
              <a:t>: https://</a:t>
            </a:r>
            <a:r>
              <a:rPr lang="en-US" sz="2400" dirty="0" smtClean="0"/>
              <a:t>github.com/XSEDEScienceGateways/TAG</a:t>
            </a:r>
          </a:p>
          <a:p>
            <a:r>
              <a:rPr lang="en-US" sz="2400" dirty="0" smtClean="0"/>
              <a:t>Help written in Markdown.</a:t>
            </a:r>
          </a:p>
          <a:p>
            <a:r>
              <a:rPr lang="en-US" sz="2400" dirty="0" smtClean="0"/>
              <a:t>Plans to include reporting system that doesn't require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account.</a:t>
            </a:r>
          </a:p>
        </p:txBody>
      </p:sp>
    </p:spTree>
    <p:extLst>
      <p:ext uri="{BB962C8B-B14F-4D97-AF65-F5344CB8AC3E}">
        <p14:creationId xmlns:p14="http://schemas.microsoft.com/office/powerpoint/2010/main" val="135304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9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in the digital humanitie</a:t>
            </a:r>
            <a:r>
              <a:rPr lang="en-US" dirty="0"/>
              <a:t>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Humanities undergraduate and graduate programs emphasize a tradition model of scholarship that does not offer access to technical training nor provide incentive, opportunity, or reward for students or faculty to develop those skills independently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 compensate, DH has a largely collaborative work model; however, the humanities do not reward collaboration. Single author publications remain the gold 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20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Beginnings of TAG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Summer/Fall 2014: Alan Craig organizes a group of seven faculty with appointments in at least eight different departments from two universities to discuss how a gateway could lower the barrier to entry for researchers interested in text mining</a:t>
            </a:r>
          </a:p>
          <a:p>
            <a:r>
              <a:rPr lang="en-US" dirty="0" smtClean="0"/>
              <a:t>Highlights from these conversations:</a:t>
            </a:r>
          </a:p>
          <a:p>
            <a:pPr lvl="1"/>
            <a:r>
              <a:rPr lang="en-US" dirty="0" smtClean="0"/>
              <a:t>Support cultural/literary/linguistic research</a:t>
            </a:r>
          </a:p>
          <a:p>
            <a:pPr lvl="1"/>
            <a:r>
              <a:rPr lang="en-US" dirty="0" smtClean="0"/>
              <a:t>Capable of using data from public repositories as well as smaller, local collections (such as teaching materials collected in education studies)</a:t>
            </a:r>
          </a:p>
          <a:p>
            <a:pPr lvl="1"/>
            <a:r>
              <a:rPr lang="en-US" dirty="0" smtClean="0"/>
              <a:t>Social media and web analysis (social science + business school)</a:t>
            </a:r>
          </a:p>
          <a:p>
            <a:pPr lvl="1"/>
            <a:r>
              <a:rPr lang="en-US" dirty="0" smtClean="0"/>
              <a:t>Topic modeling, clustering, classification,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200444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Academic Example #1: </a:t>
            </a:r>
            <a:r>
              <a:rPr lang="en-US" dirty="0" err="1" smtClean="0"/>
              <a:t>Voyant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178" y="1422609"/>
            <a:ext cx="8373644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60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Information Overload!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231" y="1475162"/>
            <a:ext cx="8335538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78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Academic Example #2: HTRC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152" y="1444126"/>
            <a:ext cx="8211696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57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Not portable + assumes prior familiarity with methods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467" y="1543239"/>
            <a:ext cx="8345065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18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Thinking beyond the lone researcher…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Education: let students/faculty learn the concepts behind text mining without having to learn to code first. </a:t>
            </a:r>
          </a:p>
          <a:p>
            <a:pPr lvl="1"/>
            <a:r>
              <a:rPr lang="en-US" dirty="0" smtClean="0"/>
              <a:t>Helps faculty better articulate their needs during collaborations with technical staff</a:t>
            </a:r>
          </a:p>
          <a:p>
            <a:pPr lvl="1"/>
            <a:r>
              <a:rPr lang="en-US" dirty="0" smtClean="0"/>
              <a:t>Provides students a goal to structure programming training around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Project profiling: let technical staff quickly demonstrate the procedures they are recommending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1877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56</TotalTime>
  <Words>815</Words>
  <Application>Microsoft Office PowerPoint</Application>
  <PresentationFormat>Custom</PresentationFormat>
  <Paragraphs>109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Depth</vt:lpstr>
      <vt:lpstr>PowerPoint Presentation</vt:lpstr>
      <vt:lpstr>What are the “digital humanities”?</vt:lpstr>
      <vt:lpstr>Problems in the digital humanities</vt:lpstr>
      <vt:lpstr>Beginnings of TAG Project</vt:lpstr>
      <vt:lpstr>Academic Example #1: Voyant</vt:lpstr>
      <vt:lpstr>Information Overload!</vt:lpstr>
      <vt:lpstr>Academic Example #2: HTRC</vt:lpstr>
      <vt:lpstr>Not portable + assumes prior familiarity with methods</vt:lpstr>
      <vt:lpstr>Thinking beyond the lone researcher…</vt:lpstr>
      <vt:lpstr>Goals: User-friendliness + Transparency</vt:lpstr>
      <vt:lpstr>The Text  Analytics Gateway</vt:lpstr>
      <vt:lpstr>Background</vt:lpstr>
      <vt:lpstr>Computing in HASS</vt:lpstr>
      <vt:lpstr>TAG: Text Analytics Gateway</vt:lpstr>
      <vt:lpstr>The TAG Philosophy</vt:lpstr>
      <vt:lpstr>Most Importantly...</vt:lpstr>
      <vt:lpstr>TAG Design</vt:lpstr>
      <vt:lpstr>TAG Installation</vt:lpstr>
      <vt:lpstr>How about a live demo?</vt:lpstr>
      <vt:lpstr>Challenges and Future Work</vt:lpstr>
      <vt:lpstr>Community Building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Black</dc:creator>
  <cp:lastModifiedBy>mschmid3</cp:lastModifiedBy>
  <cp:revision>11</cp:revision>
  <dcterms:created xsi:type="dcterms:W3CDTF">2015-08-27T17:27:54Z</dcterms:created>
  <dcterms:modified xsi:type="dcterms:W3CDTF">2015-08-28T15:26:09Z</dcterms:modified>
</cp:coreProperties>
</file>