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8" r:id="rId7"/>
    <p:sldId id="263" r:id="rId8"/>
    <p:sldId id="264" r:id="rId9"/>
    <p:sldId id="265" r:id="rId10"/>
    <p:sldId id="266" r:id="rId11"/>
    <p:sldId id="267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4" d="100"/>
          <a:sy n="54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668-53E5-4BBF-95EA-006FB235635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19FE-EF8D-41AA-8345-F16EA74BB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668-53E5-4BBF-95EA-006FB235635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19FE-EF8D-41AA-8345-F16EA74BB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668-53E5-4BBF-95EA-006FB235635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19FE-EF8D-41AA-8345-F16EA74BB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668-53E5-4BBF-95EA-006FB235635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19FE-EF8D-41AA-8345-F16EA74BB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668-53E5-4BBF-95EA-006FB235635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19FE-EF8D-41AA-8345-F16EA74BB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668-53E5-4BBF-95EA-006FB235635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19FE-EF8D-41AA-8345-F16EA74BB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668-53E5-4BBF-95EA-006FB235635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19FE-EF8D-41AA-8345-F16EA74BB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668-53E5-4BBF-95EA-006FB235635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19FE-EF8D-41AA-8345-F16EA74BB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668-53E5-4BBF-95EA-006FB235635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19FE-EF8D-41AA-8345-F16EA74BB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668-53E5-4BBF-95EA-006FB235635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19FE-EF8D-41AA-8345-F16EA74BB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668-53E5-4BBF-95EA-006FB235635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1419FE-EF8D-41AA-8345-F16EA74BBB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61419FE-EF8D-41AA-8345-F16EA74BBB2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10BC668-53E5-4BBF-95EA-006FB235635D}" type="datetimeFigureOut">
              <a:rPr lang="en-US" smtClean="0"/>
              <a:t>8/31/2015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TAG: The Text Analytics Gateway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Integration within XSEDE.</a:t>
            </a:r>
          </a:p>
          <a:p>
            <a:r>
              <a:rPr lang="en-US" sz="2400" dirty="0" smtClean="0"/>
              <a:t>Add </a:t>
            </a:r>
            <a:r>
              <a:rPr lang="en-US" sz="2400" dirty="0" err="1" smtClean="0"/>
              <a:t>multidocument</a:t>
            </a:r>
            <a:r>
              <a:rPr lang="en-US" sz="2400" dirty="0" smtClean="0"/>
              <a:t> support.</a:t>
            </a:r>
          </a:p>
          <a:p>
            <a:r>
              <a:rPr lang="en-US" sz="2400" dirty="0" smtClean="0"/>
              <a:t>Better I/O.</a:t>
            </a:r>
          </a:p>
          <a:p>
            <a:r>
              <a:rPr lang="en-US" sz="2400" dirty="0" smtClean="0"/>
              <a:t>Add sentiment analysis.</a:t>
            </a:r>
          </a:p>
          <a:p>
            <a:r>
              <a:rPr lang="en-US" sz="2400" dirty="0" smtClean="0"/>
              <a:t>Develop </a:t>
            </a:r>
            <a:r>
              <a:rPr lang="en-US" sz="2400" dirty="0" err="1" smtClean="0"/>
              <a:t>userbase</a:t>
            </a:r>
            <a:r>
              <a:rPr lang="en-US" sz="2400" dirty="0" smtClean="0"/>
              <a:t> and community.</a:t>
            </a:r>
          </a:p>
          <a:p>
            <a:r>
              <a:rPr lang="en-US" sz="2400" dirty="0" smtClean="0"/>
              <a:t>Legal issues?</a:t>
            </a:r>
          </a:p>
          <a:p>
            <a:r>
              <a:rPr lang="en-US" sz="2400" dirty="0" smtClean="0"/>
              <a:t>Sustainability.</a:t>
            </a:r>
          </a:p>
          <a:p>
            <a:r>
              <a:rPr lang="en-US" sz="2400" dirty="0" smtClean="0"/>
              <a:t>Proper UI/UX.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Encourage usage and contributions.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https://</a:t>
            </a:r>
            <a:r>
              <a:rPr lang="en-US" sz="2400" dirty="0" smtClean="0"/>
              <a:t>github.com/XSEDEScienceGateways/TAG</a:t>
            </a:r>
          </a:p>
          <a:p>
            <a:r>
              <a:rPr lang="en-US" sz="2400" dirty="0" smtClean="0"/>
              <a:t>Help written in Markdown.</a:t>
            </a:r>
          </a:p>
          <a:p>
            <a:r>
              <a:rPr lang="en-US" sz="2400" dirty="0" smtClean="0"/>
              <a:t>Plans to include reporting system that doesn't require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8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"gateway".</a:t>
            </a:r>
          </a:p>
          <a:p>
            <a:r>
              <a:rPr lang="en-US" dirty="0" smtClean="0"/>
              <a:t>Technological service primarily for HASS researchers.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Humanities, Arts, and Social Sciences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University departments, libraries, labs, ...</a:t>
            </a:r>
          </a:p>
          <a:p>
            <a:r>
              <a:rPr lang="en-US" dirty="0" smtClean="0"/>
              <a:t>No access to technical training.</a:t>
            </a:r>
          </a:p>
          <a:p>
            <a:r>
              <a:rPr lang="en-US" dirty="0" smtClean="0"/>
              <a:t>Lack of institutional rewards.</a:t>
            </a:r>
          </a:p>
          <a:p>
            <a:r>
              <a:rPr lang="en-US" dirty="0" smtClean="0"/>
              <a:t>Lots of text!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0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 HASS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they're used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GUI/Web service.</a:t>
            </a:r>
          </a:p>
          <a:p>
            <a:r>
              <a:rPr lang="en-US" sz="2400" dirty="0" smtClean="0"/>
              <a:t>Generally like local installs.</a:t>
            </a:r>
          </a:p>
          <a:p>
            <a:r>
              <a:rPr lang="en-US" sz="2400" dirty="0" smtClean="0"/>
              <a:t>Interactive.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 in their wheelhouse.</a:t>
            </a:r>
          </a:p>
          <a:p>
            <a:r>
              <a:rPr lang="en-US" dirty="0"/>
              <a:t>So why expect users to start with this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4114800"/>
            <a:ext cx="8229600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S UI Gothic" pitchFamily="34" charset="-128"/>
                <a:ea typeface="MS UI Gothic" pitchFamily="34" charset="-128"/>
              </a:rPr>
              <a:t>corpus &lt;-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tm_map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(corpus,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content_transformer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(base::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tolower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))</a:t>
            </a:r>
          </a:p>
          <a:p>
            <a:r>
              <a:rPr lang="en-US" dirty="0">
                <a:latin typeface="MS UI Gothic" pitchFamily="34" charset="-128"/>
                <a:ea typeface="MS UI Gothic" pitchFamily="34" charset="-128"/>
              </a:rPr>
              <a:t>corpus &lt;-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tm_map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(corpus,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removePunctuation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)</a:t>
            </a:r>
          </a:p>
          <a:p>
            <a:r>
              <a:rPr lang="en-US" dirty="0">
                <a:latin typeface="MS UI Gothic" pitchFamily="34" charset="-128"/>
                <a:ea typeface="MS UI Gothic" pitchFamily="34" charset="-128"/>
              </a:rPr>
              <a:t>corpus &lt;-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tm_map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(corpus,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removeNumbers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)</a:t>
            </a:r>
          </a:p>
          <a:p>
            <a:r>
              <a:rPr lang="en-US" dirty="0">
                <a:latin typeface="MS UI Gothic" pitchFamily="34" charset="-128"/>
                <a:ea typeface="MS UI Gothic" pitchFamily="34" charset="-128"/>
              </a:rPr>
              <a:t>corpus &lt;-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tm_map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(corpus,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stripWhitespace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)</a:t>
            </a:r>
          </a:p>
          <a:p>
            <a:r>
              <a:rPr lang="en-US" dirty="0">
                <a:latin typeface="MS UI Gothic" pitchFamily="34" charset="-128"/>
                <a:ea typeface="MS UI Gothic" pitchFamily="34" charset="-128"/>
              </a:rPr>
              <a:t>corpus &lt;-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tm_map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(corpus,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removeWords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,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stopwords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("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english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"))</a:t>
            </a:r>
          </a:p>
          <a:p>
            <a:r>
              <a:rPr lang="en-US" dirty="0" err="1">
                <a:latin typeface="MS UI Gothic" pitchFamily="34" charset="-128"/>
                <a:ea typeface="MS UI Gothic" pitchFamily="34" charset="-128"/>
              </a:rPr>
              <a:t>tdm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 &lt;- tm::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TermDocumentMatrix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(corpus)</a:t>
            </a:r>
          </a:p>
          <a:p>
            <a:r>
              <a:rPr lang="en-US" dirty="0" err="1">
                <a:latin typeface="MS UI Gothic" pitchFamily="34" charset="-128"/>
                <a:ea typeface="MS UI Gothic" pitchFamily="34" charset="-128"/>
              </a:rPr>
              <a:t>wordcount_table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 &lt;- sort(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rowSums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as.matrix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(</a:t>
            </a:r>
            <a:r>
              <a:rPr lang="en-US" dirty="0" err="1">
                <a:latin typeface="MS UI Gothic" pitchFamily="34" charset="-128"/>
                <a:ea typeface="MS UI Gothic" pitchFamily="34" charset="-128"/>
              </a:rPr>
              <a:t>tdm</a:t>
            </a:r>
            <a:r>
              <a:rPr lang="en-US" dirty="0">
                <a:latin typeface="MS UI Gothic" pitchFamily="34" charset="-128"/>
                <a:ea typeface="MS UI Gothic" pitchFamily="34" charset="-128"/>
              </a:rPr>
              <a:t>)), decreasing=TRUE)</a:t>
            </a:r>
          </a:p>
        </p:txBody>
      </p:sp>
    </p:spTree>
    <p:extLst>
      <p:ext uri="{BB962C8B-B14F-4D97-AF65-F5344CB8AC3E}">
        <p14:creationId xmlns:p14="http://schemas.microsoft.com/office/powerpoint/2010/main" val="37273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TAG: Text Analytics Gateway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TAG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PI Mike Black</a:t>
            </a:r>
          </a:p>
          <a:p>
            <a:r>
              <a:rPr lang="en-US" dirty="0" smtClean="0"/>
              <a:t>Drew Schmidt</a:t>
            </a:r>
          </a:p>
          <a:p>
            <a:r>
              <a:rPr lang="en-US" dirty="0" smtClean="0"/>
              <a:t>New ECSS Staff soon...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November 12, 2014: XSEDE Allocation awarded.</a:t>
            </a:r>
          </a:p>
          <a:p>
            <a:r>
              <a:rPr lang="en-US" dirty="0" smtClean="0"/>
              <a:t>March 20, 2015: </a:t>
            </a:r>
            <a:r>
              <a:rPr lang="en-US" dirty="0" err="1" smtClean="0"/>
              <a:t>Developent</a:t>
            </a:r>
            <a:r>
              <a:rPr lang="en-US" dirty="0" smtClean="0"/>
              <a:t> begins.</a:t>
            </a:r>
          </a:p>
          <a:p>
            <a:r>
              <a:rPr lang="en-US" dirty="0" smtClean="0"/>
              <a:t>July 7, 2015: Stood up on AWS, small usability studies begin.</a:t>
            </a:r>
          </a:p>
          <a:p>
            <a:r>
              <a:rPr lang="en-US" dirty="0" smtClean="0"/>
              <a:t>Soon: Live on comet, workshops, 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XSEDE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eXtreme</a:t>
            </a:r>
            <a:r>
              <a:rPr lang="en-US" dirty="0" smtClean="0"/>
              <a:t> Science and Engineering Discovery Environment</a:t>
            </a:r>
          </a:p>
          <a:p>
            <a:r>
              <a:rPr lang="en-US" dirty="0" smtClean="0"/>
              <a:t>NSF </a:t>
            </a:r>
            <a:r>
              <a:rPr lang="en-US" dirty="0" err="1" smtClean="0"/>
              <a:t>cyberinfrastructure</a:t>
            </a:r>
            <a:r>
              <a:rPr lang="en-US" dirty="0" smtClean="0"/>
              <a:t> organization</a:t>
            </a:r>
          </a:p>
          <a:p>
            <a:r>
              <a:rPr lang="en-US" dirty="0" smtClean="0"/>
              <a:t>"supercomputing"</a:t>
            </a:r>
          </a:p>
          <a:p>
            <a:r>
              <a:rPr lang="en-US" dirty="0" smtClean="0"/>
              <a:t>Growing interest in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TAG Philosophy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Easy </a:t>
            </a:r>
            <a:r>
              <a:rPr lang="en-US" sz="2400" dirty="0"/>
              <a:t>to use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Reproducibility should not be an afterthought.</a:t>
            </a:r>
          </a:p>
          <a:p>
            <a:r>
              <a:rPr lang="en-US" sz="2400" dirty="0" smtClean="0"/>
              <a:t>Interactivity is good!</a:t>
            </a:r>
          </a:p>
          <a:p>
            <a:r>
              <a:rPr lang="en-US" sz="2400" dirty="0" smtClean="0"/>
              <a:t>Community contributions, comments, suggestions should be encouraged.</a:t>
            </a:r>
          </a:p>
          <a:p>
            <a:r>
              <a:rPr lang="en-US" sz="2400" dirty="0"/>
              <a:t>We're not chasing </a:t>
            </a:r>
            <a:r>
              <a:rPr lang="en-US" sz="2400" dirty="0" err="1"/>
              <a:t>exascale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0" y="2133600"/>
            <a:ext cx="4114800" cy="44760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Written mostly in R.</a:t>
            </a:r>
          </a:p>
          <a:p>
            <a:r>
              <a:rPr lang="en-US" sz="2400" dirty="0" smtClean="0"/>
              <a:t>Some custom high-performance C.</a:t>
            </a:r>
          </a:p>
          <a:p>
            <a:r>
              <a:rPr lang="en-US" sz="2400" dirty="0"/>
              <a:t>Extensively uses existing R packages.</a:t>
            </a:r>
          </a:p>
          <a:p>
            <a:r>
              <a:rPr lang="en-US" sz="2400" dirty="0"/>
              <a:t>UI served via shiny.</a:t>
            </a:r>
          </a:p>
          <a:p>
            <a:r>
              <a:rPr lang="en-US" sz="2400" dirty="0" smtClean="0"/>
              <a:t>Help files written in Markdown.</a:t>
            </a:r>
          </a:p>
          <a:p>
            <a:endParaRPr lang="en-US" sz="2400" dirty="0"/>
          </a:p>
        </p:txBody>
      </p:sp>
      <p:pic>
        <p:nvPicPr>
          <p:cNvPr id="1026" name="Picture 2" descr="\\VBOXSVR\windows\ta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4" y="1783080"/>
            <a:ext cx="459966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52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Easy to install and run locally.</a:t>
            </a:r>
          </a:p>
          <a:p>
            <a:r>
              <a:rPr lang="en-US" sz="2400" dirty="0" smtClean="0"/>
              <a:t>Relatively easy to stand up in a </a:t>
            </a:r>
            <a:r>
              <a:rPr lang="en-US" sz="2400" dirty="0" err="1" smtClean="0"/>
              <a:t>vm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Installation and updating:</a:t>
            </a:r>
          </a:p>
          <a:p>
            <a:pPr marL="411480" lvl="1" indent="0">
              <a:buNone/>
            </a:pPr>
            <a:r>
              <a:rPr lang="en-US" dirty="0" smtClean="0"/>
              <a:t>R</a:t>
            </a:r>
            <a:r>
              <a:rPr lang="en-US" dirty="0"/>
              <a:t>&gt;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('</a:t>
            </a:r>
            <a:r>
              <a:rPr lang="en-US" dirty="0" err="1"/>
              <a:t>XsedeScienceGateways</a:t>
            </a:r>
            <a:r>
              <a:rPr lang="en-US" dirty="0"/>
              <a:t>/TAG</a:t>
            </a:r>
            <a:r>
              <a:rPr lang="en-US" dirty="0" smtClean="0"/>
              <a:t>')</a:t>
            </a:r>
          </a:p>
          <a:p>
            <a:r>
              <a:rPr lang="en-US" sz="2400" dirty="0" smtClean="0"/>
              <a:t>Starting:</a:t>
            </a:r>
          </a:p>
          <a:p>
            <a:pPr marL="411480" lvl="1" indent="0">
              <a:buNone/>
            </a:pPr>
            <a:r>
              <a:rPr lang="en-US" dirty="0" smtClean="0"/>
              <a:t>TAG</a:t>
            </a:r>
            <a:r>
              <a:rPr lang="en-US" dirty="0"/>
              <a:t>::</a:t>
            </a:r>
            <a:r>
              <a:rPr lang="en-US" dirty="0" err="1"/>
              <a:t>runTAG</a:t>
            </a:r>
            <a:r>
              <a:rPr lang="en-US" dirty="0"/>
              <a:t>()</a:t>
            </a:r>
          </a:p>
          <a:p>
            <a:r>
              <a:rPr lang="en-US" sz="2400" dirty="0" smtClean="0"/>
              <a:t>Deployment script for Ubuntu:</a:t>
            </a:r>
            <a:r>
              <a:rPr lang="en-US" sz="2400" dirty="0"/>
              <a:t> </a:t>
            </a:r>
            <a:r>
              <a:rPr lang="en-US" sz="2000" dirty="0" smtClean="0"/>
              <a:t>https</a:t>
            </a:r>
            <a:r>
              <a:rPr lang="en-US" sz="2000" dirty="0"/>
              <a:t>://raw.githubusercontent.com/XSEDEScienceGateways/TAG/master/inst/deploy.sh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</TotalTime>
  <Words>413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Introducing TAG: The Text Analytics Gateway</vt:lpstr>
      <vt:lpstr>What is TAG?</vt:lpstr>
      <vt:lpstr>Humanities, Arts, and Social Sciences</vt:lpstr>
      <vt:lpstr>Computing in HASS</vt:lpstr>
      <vt:lpstr>TAG: Text Analytics Gateway</vt:lpstr>
      <vt:lpstr>XSEDE</vt:lpstr>
      <vt:lpstr>The TAG Philosophy</vt:lpstr>
      <vt:lpstr>TAG Design</vt:lpstr>
      <vt:lpstr>TAG Installation</vt:lpstr>
      <vt:lpstr>Challenges and Future Work</vt:lpstr>
      <vt:lpstr>Community Building</vt:lpstr>
      <vt:lpstr>Thanks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TAG: The Text Analytics Gateway</dc:title>
  <dc:creator>mschmid3</dc:creator>
  <cp:lastModifiedBy>mschmid3</cp:lastModifiedBy>
  <cp:revision>7</cp:revision>
  <dcterms:created xsi:type="dcterms:W3CDTF">2015-08-31T10:37:23Z</dcterms:created>
  <dcterms:modified xsi:type="dcterms:W3CDTF">2015-08-31T10:47:23Z</dcterms:modified>
</cp:coreProperties>
</file>