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64" r:id="rId4"/>
    <p:sldId id="260" r:id="rId5"/>
    <p:sldId id="261" r:id="rId6"/>
    <p:sldId id="266" r:id="rId7"/>
    <p:sldId id="262" r:id="rId8"/>
    <p:sldId id="267" r:id="rId9"/>
    <p:sldId id="263" r:id="rId10"/>
    <p:sldId id="268" r:id="rId11"/>
    <p:sldId id="25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102E"/>
    <a:srgbClr val="B1B3B3"/>
    <a:srgbClr val="13294B"/>
    <a:srgbClr val="C8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p:scale>
          <a:sx n="105" d="100"/>
          <a:sy n="105" d="100"/>
        </p:scale>
        <p:origin x="84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3C75-FA54-D040-9E19-2C8553D80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9A880E-F889-F341-98D2-001372E57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E1198-E7F3-EB4D-BC8A-E96FC84883C4}"/>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5" name="Footer Placeholder 4">
            <a:extLst>
              <a:ext uri="{FF2B5EF4-FFF2-40B4-BE49-F238E27FC236}">
                <a16:creationId xmlns:a16="http://schemas.microsoft.com/office/drawing/2014/main" id="{DCC532B3-6019-7A41-8205-493701AD3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B2EAA-FA62-2E43-92C6-AC178C544716}"/>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42645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D987-232A-F24B-AA04-C008E9FC32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A2612-4891-674A-B8AB-F7218E139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3695B-AFFA-A04D-A38D-DBC20FC9E788}"/>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5" name="Footer Placeholder 4">
            <a:extLst>
              <a:ext uri="{FF2B5EF4-FFF2-40B4-BE49-F238E27FC236}">
                <a16:creationId xmlns:a16="http://schemas.microsoft.com/office/drawing/2014/main" id="{E0744323-66A4-CC4D-B090-2EBB37828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A64C3-7E9E-0341-8E3C-C25C30B4DCB2}"/>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302529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1644A8-AFB0-D841-A507-4CCE96DC37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1013FD-449C-6149-A76A-7635398887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F4EE4-3016-9F42-92EF-C40394AA55FC}"/>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5" name="Footer Placeholder 4">
            <a:extLst>
              <a:ext uri="{FF2B5EF4-FFF2-40B4-BE49-F238E27FC236}">
                <a16:creationId xmlns:a16="http://schemas.microsoft.com/office/drawing/2014/main" id="{C08FA5CE-BBCB-3842-912C-EDEB07968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2BAC5-59EC-AC4C-85DF-A4BC3A2CBF80}"/>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103586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83D4-EE01-E449-9955-A92CBA29A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98332-D2A6-BF4E-898F-2B0F865F5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12661-0F0E-6749-B5A8-4A5A9AD04C92}"/>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5" name="Footer Placeholder 4">
            <a:extLst>
              <a:ext uri="{FF2B5EF4-FFF2-40B4-BE49-F238E27FC236}">
                <a16:creationId xmlns:a16="http://schemas.microsoft.com/office/drawing/2014/main" id="{00F3CC46-C7E5-174F-B22A-04C7656B1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82497-F1B6-8E4C-AE3F-1C79FDC8AE28}"/>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316962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6AEF-EDA8-D742-A708-C2FF3B849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CA905C-C0B8-B743-ACB5-CAAE8B5241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C3F3B-FB43-364E-ADBC-B5B3CEF65B18}"/>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5" name="Footer Placeholder 4">
            <a:extLst>
              <a:ext uri="{FF2B5EF4-FFF2-40B4-BE49-F238E27FC236}">
                <a16:creationId xmlns:a16="http://schemas.microsoft.com/office/drawing/2014/main" id="{E9733A68-CB5C-2D49-85F8-04B375393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0B451-94AF-CC41-8850-13E9CBF58BB2}"/>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247253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9AA-2CDF-F045-BB16-38934D049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7DBC7-E26E-E743-A4E2-D5D0F87A9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0B172D-A621-2743-8897-53C09BC37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DF514-2788-5E44-B9CD-2635F8490C6C}"/>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6" name="Footer Placeholder 5">
            <a:extLst>
              <a:ext uri="{FF2B5EF4-FFF2-40B4-BE49-F238E27FC236}">
                <a16:creationId xmlns:a16="http://schemas.microsoft.com/office/drawing/2014/main" id="{DDF5AA7A-D268-B74F-9B54-B1A77EDCA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71993-A83E-A34D-9EF7-4F2E339A18A6}"/>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411387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D6F5-FA8B-2749-BECE-A8520A9F7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952BD2-BA3E-3B4E-A23D-2C1E2110C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4C1B0-F00C-1943-9969-C65E36BD42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48901D-5C17-4A4D-8F60-A71AE2C7A6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0C5E9-883F-1C49-AA0B-153CA9FAA4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C1DFFC-1EFD-3C47-9A1F-9F25ED268D0B}"/>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8" name="Footer Placeholder 7">
            <a:extLst>
              <a:ext uri="{FF2B5EF4-FFF2-40B4-BE49-F238E27FC236}">
                <a16:creationId xmlns:a16="http://schemas.microsoft.com/office/drawing/2014/main" id="{BE7A8C24-C48A-1E47-9BB8-D8DBB0423A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AF09B0-8425-3749-A638-1ADBB0CBD1D9}"/>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298682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DDB5-92D5-C847-BAC2-41E1AF4523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7245D-8F97-C443-9F4C-89B3EE267302}"/>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4" name="Footer Placeholder 3">
            <a:extLst>
              <a:ext uri="{FF2B5EF4-FFF2-40B4-BE49-F238E27FC236}">
                <a16:creationId xmlns:a16="http://schemas.microsoft.com/office/drawing/2014/main" id="{1FF60D32-E7DF-354F-885A-BA2BEEC415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9635C-EFB3-FA48-9757-B932264C90B2}"/>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298934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A1E91-D87E-1446-9E00-060132AF12E9}"/>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3" name="Footer Placeholder 2">
            <a:extLst>
              <a:ext uri="{FF2B5EF4-FFF2-40B4-BE49-F238E27FC236}">
                <a16:creationId xmlns:a16="http://schemas.microsoft.com/office/drawing/2014/main" id="{1AFFC0DA-A75F-154A-9839-DEA13E1978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B8D29E-CC7C-4240-9A53-4E5F7D3E83F5}"/>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1161713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3AD7-8A2B-174E-B987-4F3810CA3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3E4B12-DA67-354F-9407-30208821A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CC33BD-A058-8745-A487-45C6A9DEC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5BB37-18FC-3341-8055-EC9AA84C30D5}"/>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6" name="Footer Placeholder 5">
            <a:extLst>
              <a:ext uri="{FF2B5EF4-FFF2-40B4-BE49-F238E27FC236}">
                <a16:creationId xmlns:a16="http://schemas.microsoft.com/office/drawing/2014/main" id="{A5DA7930-EF45-2346-A6F6-CBF00D7EA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5050D-2196-5F44-952F-79513877AEF4}"/>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363471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AB00-220B-2845-ABFB-2D8C9176D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168F9C-2966-3642-9E1E-8760227F7D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B4096-0DE5-A84F-B3D9-DB799699F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99681-040A-D542-9C33-A896BE9536C1}"/>
              </a:ext>
            </a:extLst>
          </p:cNvPr>
          <p:cNvSpPr>
            <a:spLocks noGrp="1"/>
          </p:cNvSpPr>
          <p:nvPr>
            <p:ph type="dt" sz="half" idx="10"/>
          </p:nvPr>
        </p:nvSpPr>
        <p:spPr/>
        <p:txBody>
          <a:bodyPr/>
          <a:lstStyle/>
          <a:p>
            <a:fld id="{DCF3F3DC-EE2A-D044-9C44-5D30942369F8}" type="datetimeFigureOut">
              <a:rPr lang="en-US" smtClean="0"/>
              <a:t>10/7/21</a:t>
            </a:fld>
            <a:endParaRPr lang="en-US"/>
          </a:p>
        </p:txBody>
      </p:sp>
      <p:sp>
        <p:nvSpPr>
          <p:cNvPr id="6" name="Footer Placeholder 5">
            <a:extLst>
              <a:ext uri="{FF2B5EF4-FFF2-40B4-BE49-F238E27FC236}">
                <a16:creationId xmlns:a16="http://schemas.microsoft.com/office/drawing/2014/main" id="{D6E5D313-3382-DD41-A7AB-36F5717C3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9BAFF-50B7-754C-9F5F-4648DEA4FFBF}"/>
              </a:ext>
            </a:extLst>
          </p:cNvPr>
          <p:cNvSpPr>
            <a:spLocks noGrp="1"/>
          </p:cNvSpPr>
          <p:nvPr>
            <p:ph type="sldNum" sz="quarter" idx="12"/>
          </p:nvPr>
        </p:nvSpPr>
        <p:spPr/>
        <p:txBody>
          <a:bodyPr/>
          <a:lstStyle/>
          <a:p>
            <a:fld id="{8E835D2D-E0ED-4841-8370-95803AD0D4D7}" type="slidenum">
              <a:rPr lang="en-US" smtClean="0"/>
              <a:t>‹#›</a:t>
            </a:fld>
            <a:endParaRPr lang="en-US"/>
          </a:p>
        </p:txBody>
      </p:sp>
    </p:spTree>
    <p:extLst>
      <p:ext uri="{BB962C8B-B14F-4D97-AF65-F5344CB8AC3E}">
        <p14:creationId xmlns:p14="http://schemas.microsoft.com/office/powerpoint/2010/main" val="2968988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595C3E-9ECF-384F-9A81-0226AC3CA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026AE-EC50-2848-BEC8-63EBFC2A2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9A05F-5748-5240-9CC7-399269D12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F3DC-EE2A-D044-9C44-5D30942369F8}" type="datetimeFigureOut">
              <a:rPr lang="en-US" smtClean="0"/>
              <a:t>10/7/21</a:t>
            </a:fld>
            <a:endParaRPr lang="en-US"/>
          </a:p>
        </p:txBody>
      </p:sp>
      <p:sp>
        <p:nvSpPr>
          <p:cNvPr id="5" name="Footer Placeholder 4">
            <a:extLst>
              <a:ext uri="{FF2B5EF4-FFF2-40B4-BE49-F238E27FC236}">
                <a16:creationId xmlns:a16="http://schemas.microsoft.com/office/drawing/2014/main" id="{5BD16044-EFF5-634A-8438-8410DBED39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3651A7-7873-524E-9409-82C403DEC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35D2D-E0ED-4841-8370-95803AD0D4D7}" type="slidenum">
              <a:rPr lang="en-US" smtClean="0"/>
              <a:t>‹#›</a:t>
            </a:fld>
            <a:endParaRPr lang="en-US"/>
          </a:p>
        </p:txBody>
      </p:sp>
    </p:spTree>
    <p:extLst>
      <p:ext uri="{BB962C8B-B14F-4D97-AF65-F5344CB8AC3E}">
        <p14:creationId xmlns:p14="http://schemas.microsoft.com/office/powerpoint/2010/main" val="4031872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Budweiser"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23FCEA3-E282-CF4C-A715-AEDAD37AF477}"/>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6EC7791C-8362-BA45-A963-EDC8EF2BDF64}"/>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EB8B73-92E5-E740-8614-69A9CE627200}"/>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F65BCF-9665-F94A-84F7-3E40EEEDBB15}"/>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9E5287-BC9D-674C-9106-FF8F4F5B672A}"/>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74628680-9F81-6447-8698-3C49A225B732}"/>
              </a:ext>
            </a:extLst>
          </p:cNvPr>
          <p:cNvSpPr txBox="1"/>
          <p:nvPr/>
        </p:nvSpPr>
        <p:spPr>
          <a:xfrm>
            <a:off x="2400115" y="3408935"/>
            <a:ext cx="7391767" cy="646331"/>
          </a:xfrm>
          <a:prstGeom prst="rect">
            <a:avLst/>
          </a:prstGeom>
          <a:noFill/>
        </p:spPr>
        <p:txBody>
          <a:bodyPr wrap="none" rtlCol="0">
            <a:spAutoFit/>
          </a:bodyPr>
          <a:lstStyle/>
          <a:p>
            <a:r>
              <a:rPr lang="en-US" sz="3600" b="1" i="1" dirty="0">
                <a:solidFill>
                  <a:srgbClr val="C8102E"/>
                </a:solidFill>
                <a:latin typeface="Arial" panose="020B0604020202020204" pitchFamily="34" charset="0"/>
                <a:cs typeface="Arial" panose="020B0604020202020204" pitchFamily="34" charset="0"/>
              </a:rPr>
              <a:t>Beers and Breweries Case Study</a:t>
            </a:r>
          </a:p>
        </p:txBody>
      </p:sp>
      <p:sp>
        <p:nvSpPr>
          <p:cNvPr id="15" name="TextBox 14">
            <a:extLst>
              <a:ext uri="{FF2B5EF4-FFF2-40B4-BE49-F238E27FC236}">
                <a16:creationId xmlns:a16="http://schemas.microsoft.com/office/drawing/2014/main" id="{CDB6C505-41C3-5941-912D-8FB0A70132FB}"/>
              </a:ext>
            </a:extLst>
          </p:cNvPr>
          <p:cNvSpPr txBox="1"/>
          <p:nvPr/>
        </p:nvSpPr>
        <p:spPr>
          <a:xfrm>
            <a:off x="4128985" y="4317256"/>
            <a:ext cx="3994107" cy="369332"/>
          </a:xfrm>
          <a:prstGeom prst="rect">
            <a:avLst/>
          </a:prstGeom>
          <a:noFill/>
        </p:spPr>
        <p:txBody>
          <a:bodyPr wrap="none" rtlCol="0">
            <a:spAutoFit/>
          </a:bodyPr>
          <a:lstStyle/>
          <a:p>
            <a:r>
              <a:rPr lang="en-US" dirty="0"/>
              <a:t>By </a:t>
            </a:r>
            <a:r>
              <a:rPr lang="en-US" b="1" dirty="0"/>
              <a:t>Brittany Lewandowski</a:t>
            </a:r>
            <a:r>
              <a:rPr lang="en-US" dirty="0"/>
              <a:t> &amp; </a:t>
            </a:r>
            <a:r>
              <a:rPr lang="en-US" b="1" dirty="0"/>
              <a:t>Chad </a:t>
            </a:r>
            <a:r>
              <a:rPr lang="en-US" b="1" dirty="0" err="1"/>
              <a:t>Kwong</a:t>
            </a:r>
            <a:endParaRPr lang="en-US" b="1" dirty="0"/>
          </a:p>
        </p:txBody>
      </p:sp>
      <p:pic>
        <p:nvPicPr>
          <p:cNvPr id="19" name="Picture 18" descr="A red sign with white text&#10;&#10;Description automatically generated with low confidence">
            <a:extLst>
              <a:ext uri="{FF2B5EF4-FFF2-40B4-BE49-F238E27FC236}">
                <a16:creationId xmlns:a16="http://schemas.microsoft.com/office/drawing/2014/main" id="{6E715596-875F-E844-80BA-4722750E796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382118" y="1227371"/>
            <a:ext cx="5427763" cy="1919574"/>
          </a:xfrm>
          <a:prstGeom prst="rect">
            <a:avLst/>
          </a:prstGeom>
        </p:spPr>
      </p:pic>
      <p:sp>
        <p:nvSpPr>
          <p:cNvPr id="20" name="TextBox 19">
            <a:extLst>
              <a:ext uri="{FF2B5EF4-FFF2-40B4-BE49-F238E27FC236}">
                <a16:creationId xmlns:a16="http://schemas.microsoft.com/office/drawing/2014/main" id="{48AD4FF9-BF7B-F644-A817-A435360A72F1}"/>
              </a:ext>
            </a:extLst>
          </p:cNvPr>
          <p:cNvSpPr txBox="1"/>
          <p:nvPr/>
        </p:nvSpPr>
        <p:spPr>
          <a:xfrm>
            <a:off x="9335146" y="6507425"/>
            <a:ext cx="3385820" cy="230832"/>
          </a:xfrm>
          <a:prstGeom prst="rect">
            <a:avLst/>
          </a:prstGeom>
          <a:noFill/>
        </p:spPr>
        <p:txBody>
          <a:bodyPr wrap="square" rtlCol="0">
            <a:spAutoFit/>
          </a:bodyPr>
          <a:lstStyle/>
          <a:p>
            <a:r>
              <a:rPr lang="en-US" sz="900" dirty="0">
                <a:hlinkClick r:id="rId3" tooltip="https://en.wikipedia.org/wiki/Budweiser"/>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47479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6 Visualization</a:t>
            </a:r>
          </a:p>
        </p:txBody>
      </p:sp>
      <p:pic>
        <p:nvPicPr>
          <p:cNvPr id="9" name="Picture 8" descr="A screenshot of a computer&#10;&#10;Description automatically generated with medium confidence">
            <a:extLst>
              <a:ext uri="{FF2B5EF4-FFF2-40B4-BE49-F238E27FC236}">
                <a16:creationId xmlns:a16="http://schemas.microsoft.com/office/drawing/2014/main" id="{8812ECDB-5420-9048-91BA-548E9D40B567}"/>
              </a:ext>
            </a:extLst>
          </p:cNvPr>
          <p:cNvPicPr>
            <a:picLocks/>
          </p:cNvPicPr>
          <p:nvPr/>
        </p:nvPicPr>
        <p:blipFill>
          <a:blip r:embed="rId2"/>
          <a:stretch>
            <a:fillRect/>
          </a:stretch>
        </p:blipFill>
        <p:spPr>
          <a:xfrm>
            <a:off x="106680" y="1940872"/>
            <a:ext cx="6217920" cy="3749040"/>
          </a:xfrm>
          <a:prstGeom prst="rect">
            <a:avLst/>
          </a:prstGeom>
          <a:ln>
            <a:solidFill>
              <a:schemeClr val="tx1"/>
            </a:solidFill>
          </a:ln>
        </p:spPr>
      </p:pic>
      <p:grpSp>
        <p:nvGrpSpPr>
          <p:cNvPr id="14" name="Group 13">
            <a:extLst>
              <a:ext uri="{FF2B5EF4-FFF2-40B4-BE49-F238E27FC236}">
                <a16:creationId xmlns:a16="http://schemas.microsoft.com/office/drawing/2014/main" id="{6BFB6FDF-7214-B249-A4B3-AC94AC3A6BED}"/>
              </a:ext>
            </a:extLst>
          </p:cNvPr>
          <p:cNvGrpSpPr/>
          <p:nvPr/>
        </p:nvGrpSpPr>
        <p:grpSpPr>
          <a:xfrm>
            <a:off x="6487160" y="1057373"/>
            <a:ext cx="5598160" cy="3633651"/>
            <a:chOff x="6217920" y="2225244"/>
            <a:chExt cx="5881840" cy="3633651"/>
          </a:xfrm>
        </p:grpSpPr>
        <p:pic>
          <p:nvPicPr>
            <p:cNvPr id="11" name="Picture 10" descr="Chart, box and whisker chart&#10;&#10;Description automatically generated">
              <a:extLst>
                <a:ext uri="{FF2B5EF4-FFF2-40B4-BE49-F238E27FC236}">
                  <a16:creationId xmlns:a16="http://schemas.microsoft.com/office/drawing/2014/main" id="{924E0221-27FB-3047-9212-59E7C82CCCB9}"/>
                </a:ext>
              </a:extLst>
            </p:cNvPr>
            <p:cNvPicPr>
              <a:picLocks noChangeAspect="1"/>
            </p:cNvPicPr>
            <p:nvPr/>
          </p:nvPicPr>
          <p:blipFill>
            <a:blip r:embed="rId3"/>
            <a:stretch>
              <a:fillRect/>
            </a:stretch>
          </p:blipFill>
          <p:spPr>
            <a:xfrm>
              <a:off x="6217920" y="2932815"/>
              <a:ext cx="5881840" cy="2926080"/>
            </a:xfrm>
            <a:prstGeom prst="rect">
              <a:avLst/>
            </a:prstGeom>
            <a:ln>
              <a:solidFill>
                <a:schemeClr val="tx1"/>
              </a:solidFill>
            </a:ln>
          </p:spPr>
        </p:pic>
        <p:pic>
          <p:nvPicPr>
            <p:cNvPr id="13" name="Picture 12">
              <a:extLst>
                <a:ext uri="{FF2B5EF4-FFF2-40B4-BE49-F238E27FC236}">
                  <a16:creationId xmlns:a16="http://schemas.microsoft.com/office/drawing/2014/main" id="{A5444F53-D14D-9A4E-B550-D98A04C1CD62}"/>
                </a:ext>
              </a:extLst>
            </p:cNvPr>
            <p:cNvPicPr>
              <a:picLocks noChangeAspect="1"/>
            </p:cNvPicPr>
            <p:nvPr/>
          </p:nvPicPr>
          <p:blipFill>
            <a:blip r:embed="rId4"/>
            <a:stretch>
              <a:fillRect/>
            </a:stretch>
          </p:blipFill>
          <p:spPr>
            <a:xfrm>
              <a:off x="6885540" y="2225244"/>
              <a:ext cx="4546600" cy="457200"/>
            </a:xfrm>
            <a:prstGeom prst="rect">
              <a:avLst/>
            </a:prstGeom>
            <a:ln>
              <a:solidFill>
                <a:schemeClr val="tx1"/>
              </a:solidFill>
            </a:ln>
          </p:spPr>
        </p:pic>
      </p:grpSp>
      <p:sp>
        <p:nvSpPr>
          <p:cNvPr id="15" name="TextBox 14">
            <a:extLst>
              <a:ext uri="{FF2B5EF4-FFF2-40B4-BE49-F238E27FC236}">
                <a16:creationId xmlns:a16="http://schemas.microsoft.com/office/drawing/2014/main" id="{E3BB22C0-9745-D84F-A5B3-CC77CA47BBFE}"/>
              </a:ext>
            </a:extLst>
          </p:cNvPr>
          <p:cNvSpPr txBox="1"/>
          <p:nvPr/>
        </p:nvSpPr>
        <p:spPr>
          <a:xfrm>
            <a:off x="472440" y="1329907"/>
            <a:ext cx="5486400" cy="369332"/>
          </a:xfrm>
          <a:prstGeom prst="rect">
            <a:avLst/>
          </a:prstGeom>
          <a:noFill/>
        </p:spPr>
        <p:txBody>
          <a:bodyPr wrap="none" rtlCol="0">
            <a:spAutoFit/>
          </a:bodyPr>
          <a:lstStyle/>
          <a:p>
            <a:r>
              <a:rPr lang="en-US" dirty="0"/>
              <a:t>The plot below shows positive skewness (Skewed Right)</a:t>
            </a:r>
          </a:p>
        </p:txBody>
      </p:sp>
      <p:sp>
        <p:nvSpPr>
          <p:cNvPr id="16" name="TextBox 15">
            <a:extLst>
              <a:ext uri="{FF2B5EF4-FFF2-40B4-BE49-F238E27FC236}">
                <a16:creationId xmlns:a16="http://schemas.microsoft.com/office/drawing/2014/main" id="{FB007FEE-B074-0A44-9FAC-0784252B2E00}"/>
              </a:ext>
            </a:extLst>
          </p:cNvPr>
          <p:cNvSpPr txBox="1"/>
          <p:nvPr/>
        </p:nvSpPr>
        <p:spPr>
          <a:xfrm>
            <a:off x="6543040" y="4907135"/>
            <a:ext cx="5486400" cy="646331"/>
          </a:xfrm>
          <a:prstGeom prst="rect">
            <a:avLst/>
          </a:prstGeom>
          <a:noFill/>
        </p:spPr>
        <p:txBody>
          <a:bodyPr wrap="square" rtlCol="0">
            <a:spAutoFit/>
          </a:bodyPr>
          <a:lstStyle/>
          <a:p>
            <a:r>
              <a:rPr lang="en-US" dirty="0"/>
              <a:t>The statistical summary combined with the box plot shows a more heavily weighted 3</a:t>
            </a:r>
            <a:r>
              <a:rPr lang="en-US" baseline="30000" dirty="0"/>
              <a:t>rd</a:t>
            </a:r>
            <a:r>
              <a:rPr lang="en-US" dirty="0"/>
              <a:t> quartile</a:t>
            </a:r>
          </a:p>
        </p:txBody>
      </p:sp>
    </p:spTree>
    <p:extLst>
      <p:ext uri="{BB962C8B-B14F-4D97-AF65-F5344CB8AC3E}">
        <p14:creationId xmlns:p14="http://schemas.microsoft.com/office/powerpoint/2010/main" val="14527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7 Code</a:t>
            </a:r>
          </a:p>
        </p:txBody>
      </p:sp>
      <p:sp>
        <p:nvSpPr>
          <p:cNvPr id="3" name="TextBox 2">
            <a:extLst>
              <a:ext uri="{FF2B5EF4-FFF2-40B4-BE49-F238E27FC236}">
                <a16:creationId xmlns:a16="http://schemas.microsoft.com/office/drawing/2014/main" id="{D7DB1A03-9BCB-9A4B-AEC5-F51E00C52E5F}"/>
              </a:ext>
            </a:extLst>
          </p:cNvPr>
          <p:cNvSpPr txBox="1"/>
          <p:nvPr/>
        </p:nvSpPr>
        <p:spPr>
          <a:xfrm>
            <a:off x="609600" y="1497313"/>
            <a:ext cx="10972800" cy="646331"/>
          </a:xfrm>
          <a:prstGeom prst="rect">
            <a:avLst/>
          </a:prstGeom>
          <a:noFill/>
        </p:spPr>
        <p:txBody>
          <a:bodyPr wrap="square" rtlCol="0">
            <a:spAutoFit/>
          </a:bodyPr>
          <a:lstStyle/>
          <a:p>
            <a:r>
              <a:rPr lang="en-US" dirty="0"/>
              <a:t>The following code uses GGplot2 to plot the IBU vs ABV as a scatterplot using the </a:t>
            </a:r>
            <a:r>
              <a:rPr lang="en-US" dirty="0" err="1"/>
              <a:t>geom_point</a:t>
            </a:r>
            <a:r>
              <a:rPr lang="en-US" dirty="0"/>
              <a:t> function. A line is then mapped to the scatter plot using the </a:t>
            </a:r>
            <a:r>
              <a:rPr lang="en-US" dirty="0" err="1"/>
              <a:t>geom_smooth</a:t>
            </a:r>
            <a:r>
              <a:rPr lang="en-US" dirty="0"/>
              <a:t> function combined with a linear regression model</a:t>
            </a:r>
          </a:p>
        </p:txBody>
      </p:sp>
      <p:sp>
        <p:nvSpPr>
          <p:cNvPr id="9" name="TextBox 8">
            <a:extLst>
              <a:ext uri="{FF2B5EF4-FFF2-40B4-BE49-F238E27FC236}">
                <a16:creationId xmlns:a16="http://schemas.microsoft.com/office/drawing/2014/main" id="{9A8A0688-9635-C047-A488-9FA5CE8FA9C9}"/>
              </a:ext>
            </a:extLst>
          </p:cNvPr>
          <p:cNvSpPr txBox="1"/>
          <p:nvPr/>
        </p:nvSpPr>
        <p:spPr>
          <a:xfrm>
            <a:off x="381000" y="2908411"/>
            <a:ext cx="11430000" cy="923330"/>
          </a:xfrm>
          <a:prstGeom prst="rect">
            <a:avLst/>
          </a:prstGeom>
          <a:noFill/>
        </p:spPr>
        <p:txBody>
          <a:bodyPr wrap="square" rtlCol="0">
            <a:spAutoFit/>
          </a:bodyPr>
          <a:lstStyle/>
          <a:p>
            <a:r>
              <a:rPr lang="en-US" dirty="0" err="1">
                <a:latin typeface="Courier" pitchFamily="2" charset="0"/>
              </a:rPr>
              <a:t>ggplot</a:t>
            </a:r>
            <a:r>
              <a:rPr lang="en-US" dirty="0">
                <a:latin typeface="Courier" pitchFamily="2" charset="0"/>
              </a:rPr>
              <a:t>(</a:t>
            </a:r>
            <a:r>
              <a:rPr lang="en-US" dirty="0" err="1">
                <a:latin typeface="Courier" pitchFamily="2" charset="0"/>
              </a:rPr>
              <a:t>CleanData</a:t>
            </a:r>
            <a:r>
              <a:rPr lang="en-US" dirty="0">
                <a:latin typeface="Courier" pitchFamily="2" charset="0"/>
              </a:rPr>
              <a:t>, </a:t>
            </a:r>
            <a:r>
              <a:rPr lang="en-US" dirty="0" err="1">
                <a:latin typeface="Courier" pitchFamily="2" charset="0"/>
              </a:rPr>
              <a:t>aes</a:t>
            </a:r>
            <a:r>
              <a:rPr lang="en-US" dirty="0">
                <a:latin typeface="Courier" pitchFamily="2" charset="0"/>
              </a:rPr>
              <a:t>(x = ABV, y = IBU, color = -IBU)) + </a:t>
            </a:r>
            <a:r>
              <a:rPr lang="en-US" dirty="0" err="1">
                <a:latin typeface="Courier" pitchFamily="2" charset="0"/>
              </a:rPr>
              <a:t>geom_point</a:t>
            </a:r>
            <a:r>
              <a:rPr lang="en-US" dirty="0">
                <a:latin typeface="Courier" pitchFamily="2" charset="0"/>
              </a:rPr>
              <a:t>(position = </a:t>
            </a:r>
            <a:r>
              <a:rPr lang="en-US" dirty="0">
                <a:solidFill>
                  <a:srgbClr val="00B050"/>
                </a:solidFill>
                <a:latin typeface="Courier" pitchFamily="2" charset="0"/>
              </a:rPr>
              <a:t>"jitter"</a:t>
            </a:r>
            <a:r>
              <a:rPr lang="en-US" dirty="0">
                <a:latin typeface="Courier" pitchFamily="2" charset="0"/>
              </a:rPr>
              <a:t>) + </a:t>
            </a:r>
            <a:r>
              <a:rPr lang="en-US" dirty="0" err="1">
                <a:latin typeface="Courier" pitchFamily="2" charset="0"/>
              </a:rPr>
              <a:t>geom_smooth</a:t>
            </a:r>
            <a:r>
              <a:rPr lang="en-US" dirty="0">
                <a:latin typeface="Courier" pitchFamily="2" charset="0"/>
              </a:rPr>
              <a:t>(method = </a:t>
            </a:r>
            <a:r>
              <a:rPr lang="en-US" dirty="0" err="1">
                <a:latin typeface="Courier" pitchFamily="2" charset="0"/>
              </a:rPr>
              <a:t>lm</a:t>
            </a:r>
            <a:r>
              <a:rPr lang="en-US" dirty="0">
                <a:latin typeface="Courier" pitchFamily="2" charset="0"/>
              </a:rPr>
              <a:t>, color = </a:t>
            </a:r>
            <a:r>
              <a:rPr lang="en-US" dirty="0">
                <a:solidFill>
                  <a:srgbClr val="00B050"/>
                </a:solidFill>
                <a:latin typeface="Courier" pitchFamily="2" charset="0"/>
              </a:rPr>
              <a:t>"red"</a:t>
            </a:r>
            <a:r>
              <a:rPr lang="en-US" dirty="0">
                <a:latin typeface="Courier" pitchFamily="2" charset="0"/>
              </a:rPr>
              <a:t>) + </a:t>
            </a:r>
            <a:r>
              <a:rPr lang="en-US" dirty="0" err="1">
                <a:latin typeface="Courier" pitchFamily="2" charset="0"/>
              </a:rPr>
              <a:t>ggtitle</a:t>
            </a:r>
            <a:r>
              <a:rPr lang="en-US" dirty="0">
                <a:latin typeface="Courier" pitchFamily="2" charset="0"/>
              </a:rPr>
              <a:t>(</a:t>
            </a:r>
            <a:r>
              <a:rPr lang="en-US" dirty="0">
                <a:solidFill>
                  <a:srgbClr val="00B050"/>
                </a:solidFill>
                <a:latin typeface="Courier" pitchFamily="2" charset="0"/>
              </a:rPr>
              <a:t>"Scatter Plot of IBU vs ABV"</a:t>
            </a:r>
            <a:r>
              <a:rPr lang="en-US" dirty="0">
                <a:latin typeface="Courier" pitchFamily="2" charset="0"/>
              </a:rPr>
              <a:t>)</a:t>
            </a:r>
          </a:p>
        </p:txBody>
      </p:sp>
    </p:spTree>
    <p:extLst>
      <p:ext uri="{BB962C8B-B14F-4D97-AF65-F5344CB8AC3E}">
        <p14:creationId xmlns:p14="http://schemas.microsoft.com/office/powerpoint/2010/main" val="86037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7 Visualization</a:t>
            </a:r>
          </a:p>
        </p:txBody>
      </p:sp>
      <p:sp>
        <p:nvSpPr>
          <p:cNvPr id="10" name="TextBox 9">
            <a:extLst>
              <a:ext uri="{FF2B5EF4-FFF2-40B4-BE49-F238E27FC236}">
                <a16:creationId xmlns:a16="http://schemas.microsoft.com/office/drawing/2014/main" id="{51AF66A0-9A17-7440-A8C1-B37DB150494D}"/>
              </a:ext>
            </a:extLst>
          </p:cNvPr>
          <p:cNvSpPr txBox="1"/>
          <p:nvPr/>
        </p:nvSpPr>
        <p:spPr>
          <a:xfrm>
            <a:off x="130627" y="1970314"/>
            <a:ext cx="3037115" cy="1200329"/>
          </a:xfrm>
          <a:prstGeom prst="rect">
            <a:avLst/>
          </a:prstGeom>
          <a:noFill/>
        </p:spPr>
        <p:txBody>
          <a:bodyPr wrap="square" rtlCol="0">
            <a:spAutoFit/>
          </a:bodyPr>
          <a:lstStyle/>
          <a:p>
            <a:r>
              <a:rPr lang="en-US" dirty="0"/>
              <a:t>A positive correlation can be seen from the scatter plot combined with a line using the linear regression model.</a:t>
            </a:r>
          </a:p>
        </p:txBody>
      </p:sp>
      <p:pic>
        <p:nvPicPr>
          <p:cNvPr id="12" name="Picture 11" descr="Chart, scatter chart&#10;&#10;Description automatically generated">
            <a:extLst>
              <a:ext uri="{FF2B5EF4-FFF2-40B4-BE49-F238E27FC236}">
                <a16:creationId xmlns:a16="http://schemas.microsoft.com/office/drawing/2014/main" id="{67FBC020-FCFF-9D42-8405-B4F98570359D}"/>
              </a:ext>
            </a:extLst>
          </p:cNvPr>
          <p:cNvPicPr>
            <a:picLocks/>
          </p:cNvPicPr>
          <p:nvPr/>
        </p:nvPicPr>
        <p:blipFill>
          <a:blip r:embed="rId2"/>
          <a:stretch>
            <a:fillRect/>
          </a:stretch>
        </p:blipFill>
        <p:spPr>
          <a:xfrm>
            <a:off x="3298900" y="888614"/>
            <a:ext cx="8851392" cy="4983480"/>
          </a:xfrm>
          <a:prstGeom prst="rect">
            <a:avLst/>
          </a:prstGeom>
          <a:ln>
            <a:solidFill>
              <a:schemeClr val="tx1"/>
            </a:solidFill>
          </a:ln>
        </p:spPr>
      </p:pic>
    </p:spTree>
    <p:extLst>
      <p:ext uri="{BB962C8B-B14F-4D97-AF65-F5344CB8AC3E}">
        <p14:creationId xmlns:p14="http://schemas.microsoft.com/office/powerpoint/2010/main" val="62847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1 Code</a:t>
            </a:r>
          </a:p>
        </p:txBody>
      </p:sp>
      <p:sp>
        <p:nvSpPr>
          <p:cNvPr id="9" name="TextBox 8">
            <a:extLst>
              <a:ext uri="{FF2B5EF4-FFF2-40B4-BE49-F238E27FC236}">
                <a16:creationId xmlns:a16="http://schemas.microsoft.com/office/drawing/2014/main" id="{B737C17A-A924-8444-B38A-D0C68F6502A7}"/>
              </a:ext>
            </a:extLst>
          </p:cNvPr>
          <p:cNvSpPr txBox="1"/>
          <p:nvPr/>
        </p:nvSpPr>
        <p:spPr>
          <a:xfrm>
            <a:off x="426479" y="2382079"/>
            <a:ext cx="11430000" cy="2514600"/>
          </a:xfrm>
          <a:prstGeom prst="rect">
            <a:avLst/>
          </a:prstGeom>
          <a:noFill/>
        </p:spPr>
        <p:txBody>
          <a:bodyPr wrap="square" rtlCol="0">
            <a:spAutoFit/>
          </a:bodyPr>
          <a:lstStyle/>
          <a:p>
            <a:r>
              <a:rPr lang="en-US" dirty="0" err="1">
                <a:latin typeface="Courier" pitchFamily="2" charset="0"/>
              </a:rPr>
              <a:t>Count_Of_Breweries_By_State</a:t>
            </a:r>
            <a:r>
              <a:rPr lang="en-US" dirty="0">
                <a:latin typeface="Courier" pitchFamily="2" charset="0"/>
              </a:rPr>
              <a:t> = count(Breweries, State)</a:t>
            </a:r>
          </a:p>
          <a:p>
            <a:endParaRPr lang="en-US" dirty="0">
              <a:latin typeface="Courier" pitchFamily="2" charset="0"/>
            </a:endParaRPr>
          </a:p>
          <a:p>
            <a:r>
              <a:rPr lang="en-US" dirty="0" err="1">
                <a:latin typeface="Courier" pitchFamily="2" charset="0"/>
              </a:rPr>
              <a:t>ggplot_Breweries_By_State</a:t>
            </a:r>
            <a:r>
              <a:rPr lang="en-US" dirty="0">
                <a:latin typeface="Courier" pitchFamily="2" charset="0"/>
              </a:rPr>
              <a:t> = </a:t>
            </a:r>
            <a:r>
              <a:rPr lang="en-US" dirty="0" err="1">
                <a:latin typeface="Courier" pitchFamily="2" charset="0"/>
              </a:rPr>
              <a:t>ggplot</a:t>
            </a:r>
            <a:r>
              <a:rPr lang="en-US" dirty="0">
                <a:latin typeface="Courier" pitchFamily="2" charset="0"/>
              </a:rPr>
              <a:t>(data=</a:t>
            </a:r>
            <a:r>
              <a:rPr lang="en-US" dirty="0" err="1">
                <a:latin typeface="Courier" pitchFamily="2" charset="0"/>
              </a:rPr>
              <a:t>Count_Of_Breweries_By_State</a:t>
            </a:r>
            <a:r>
              <a:rPr lang="en-US" dirty="0">
                <a:latin typeface="Courier" pitchFamily="2" charset="0"/>
              </a:rPr>
              <a:t>, </a:t>
            </a:r>
            <a:r>
              <a:rPr lang="en-US" dirty="0" err="1">
                <a:latin typeface="Courier" pitchFamily="2" charset="0"/>
              </a:rPr>
              <a:t>aes</a:t>
            </a:r>
            <a:r>
              <a:rPr lang="en-US" dirty="0">
                <a:latin typeface="Courier" pitchFamily="2" charset="0"/>
              </a:rPr>
              <a:t>(x=</a:t>
            </a:r>
            <a:r>
              <a:rPr lang="en-US" dirty="0" err="1">
                <a:latin typeface="Courier" pitchFamily="2" charset="0"/>
              </a:rPr>
              <a:t>State,y</a:t>
            </a:r>
            <a:r>
              <a:rPr lang="en-US" dirty="0">
                <a:latin typeface="Courier" pitchFamily="2" charset="0"/>
              </a:rPr>
              <a:t>=</a:t>
            </a:r>
            <a:r>
              <a:rPr lang="en-US" dirty="0" err="1">
                <a:latin typeface="Courier" pitchFamily="2" charset="0"/>
              </a:rPr>
              <a:t>n,fill</a:t>
            </a:r>
            <a:r>
              <a:rPr lang="en-US" dirty="0">
                <a:latin typeface="Courier" pitchFamily="2" charset="0"/>
              </a:rPr>
              <a:t>=State)) + </a:t>
            </a:r>
            <a:r>
              <a:rPr lang="en-US" dirty="0" err="1">
                <a:latin typeface="Courier" pitchFamily="2" charset="0"/>
              </a:rPr>
              <a:t>geom_bar</a:t>
            </a:r>
            <a:r>
              <a:rPr lang="en-US" dirty="0">
                <a:latin typeface="Courier" pitchFamily="2" charset="0"/>
              </a:rPr>
              <a:t>(stat=</a:t>
            </a:r>
            <a:r>
              <a:rPr lang="en-US" dirty="0">
                <a:solidFill>
                  <a:srgbClr val="00B050"/>
                </a:solidFill>
                <a:latin typeface="Courier" pitchFamily="2" charset="0"/>
              </a:rPr>
              <a:t>"identity"</a:t>
            </a:r>
            <a:r>
              <a:rPr lang="en-US" dirty="0">
                <a:latin typeface="Courier" pitchFamily="2" charset="0"/>
              </a:rPr>
              <a:t>) + theme(</a:t>
            </a:r>
            <a:r>
              <a:rPr lang="en-US" dirty="0" err="1">
                <a:latin typeface="Courier" pitchFamily="2" charset="0"/>
              </a:rPr>
              <a:t>axis.text.x</a:t>
            </a:r>
            <a:r>
              <a:rPr lang="en-US" dirty="0">
                <a:latin typeface="Courier" pitchFamily="2" charset="0"/>
              </a:rPr>
              <a:t>=</a:t>
            </a:r>
            <a:r>
              <a:rPr lang="en-US" dirty="0" err="1">
                <a:latin typeface="Courier" pitchFamily="2" charset="0"/>
              </a:rPr>
              <a:t>element_text</a:t>
            </a:r>
            <a:r>
              <a:rPr lang="en-US" dirty="0">
                <a:latin typeface="Courier" pitchFamily="2" charset="0"/>
              </a:rPr>
              <a:t>(angle = </a:t>
            </a:r>
            <a:r>
              <a:rPr lang="en-US" dirty="0">
                <a:solidFill>
                  <a:schemeClr val="accent1">
                    <a:lumMod val="75000"/>
                  </a:schemeClr>
                </a:solidFill>
                <a:latin typeface="Courier" pitchFamily="2" charset="0"/>
              </a:rPr>
              <a:t>90</a:t>
            </a:r>
            <a:r>
              <a:rPr lang="en-US" dirty="0">
                <a:latin typeface="Courier" pitchFamily="2" charset="0"/>
              </a:rPr>
              <a:t>,vjust = </a:t>
            </a:r>
            <a:r>
              <a:rPr lang="en-US" dirty="0">
                <a:solidFill>
                  <a:schemeClr val="accent1">
                    <a:lumMod val="75000"/>
                  </a:schemeClr>
                </a:solidFill>
                <a:latin typeface="Courier" pitchFamily="2" charset="0"/>
              </a:rPr>
              <a:t>0.5</a:t>
            </a:r>
            <a:r>
              <a:rPr lang="en-US" dirty="0">
                <a:latin typeface="Courier" pitchFamily="2" charset="0"/>
              </a:rPr>
              <a:t>, </a:t>
            </a:r>
            <a:r>
              <a:rPr lang="en-US" dirty="0" err="1">
                <a:latin typeface="Courier" pitchFamily="2" charset="0"/>
              </a:rPr>
              <a:t>hjust</a:t>
            </a:r>
            <a:r>
              <a:rPr lang="en-US" dirty="0">
                <a:latin typeface="Courier" pitchFamily="2" charset="0"/>
              </a:rPr>
              <a:t> = </a:t>
            </a:r>
            <a:r>
              <a:rPr lang="en-US" dirty="0">
                <a:solidFill>
                  <a:schemeClr val="accent1">
                    <a:lumMod val="75000"/>
                  </a:schemeClr>
                </a:solidFill>
                <a:latin typeface="Courier" pitchFamily="2" charset="0"/>
              </a:rPr>
              <a:t>1</a:t>
            </a:r>
            <a:r>
              <a:rPr lang="en-US" dirty="0">
                <a:latin typeface="Courier" pitchFamily="2" charset="0"/>
              </a:rPr>
              <a:t>)) + labs(title</a:t>
            </a:r>
            <a:r>
              <a:rPr lang="en-US" dirty="0">
                <a:solidFill>
                  <a:srgbClr val="00B050"/>
                </a:solidFill>
                <a:latin typeface="Courier" pitchFamily="2" charset="0"/>
              </a:rPr>
              <a:t>="Count of Breweries by </a:t>
            </a:r>
            <a:r>
              <a:rPr lang="en-US" dirty="0" err="1">
                <a:solidFill>
                  <a:srgbClr val="00B050"/>
                </a:solidFill>
                <a:latin typeface="Courier" pitchFamily="2" charset="0"/>
              </a:rPr>
              <a:t>State"</a:t>
            </a:r>
            <a:r>
              <a:rPr lang="en-US" dirty="0" err="1">
                <a:latin typeface="Courier" pitchFamily="2" charset="0"/>
              </a:rPr>
              <a:t>,x</a:t>
            </a:r>
            <a:r>
              <a:rPr lang="en-US" dirty="0">
                <a:latin typeface="Courier" pitchFamily="2" charset="0"/>
              </a:rPr>
              <a:t>= </a:t>
            </a:r>
            <a:r>
              <a:rPr lang="en-US" dirty="0">
                <a:solidFill>
                  <a:srgbClr val="00B050"/>
                </a:solidFill>
                <a:latin typeface="Courier" pitchFamily="2" charset="0"/>
              </a:rPr>
              <a:t>"</a:t>
            </a:r>
            <a:r>
              <a:rPr lang="en-US" dirty="0" err="1">
                <a:solidFill>
                  <a:srgbClr val="00B050"/>
                </a:solidFill>
                <a:latin typeface="Courier" pitchFamily="2" charset="0"/>
              </a:rPr>
              <a:t>State"</a:t>
            </a:r>
            <a:r>
              <a:rPr lang="en-US" dirty="0" err="1">
                <a:latin typeface="Courier" pitchFamily="2" charset="0"/>
              </a:rPr>
              <a:t>,y</a:t>
            </a:r>
            <a:r>
              <a:rPr lang="en-US" dirty="0">
                <a:latin typeface="Courier" pitchFamily="2" charset="0"/>
              </a:rPr>
              <a:t>=</a:t>
            </a:r>
            <a:r>
              <a:rPr lang="en-US" dirty="0">
                <a:solidFill>
                  <a:srgbClr val="00B050"/>
                </a:solidFill>
                <a:latin typeface="Courier" pitchFamily="2" charset="0"/>
              </a:rPr>
              <a:t>"Count of States"</a:t>
            </a:r>
            <a:r>
              <a:rPr lang="en-US" dirty="0">
                <a:latin typeface="Courier" pitchFamily="2" charset="0"/>
              </a:rPr>
              <a:t>) + </a:t>
            </a:r>
            <a:r>
              <a:rPr lang="en-US" dirty="0" err="1">
                <a:latin typeface="Courier" pitchFamily="2" charset="0"/>
              </a:rPr>
              <a:t>geom_text</a:t>
            </a:r>
            <a:r>
              <a:rPr lang="en-US" dirty="0">
                <a:latin typeface="Courier" pitchFamily="2" charset="0"/>
              </a:rPr>
              <a:t>(</a:t>
            </a:r>
            <a:r>
              <a:rPr lang="en-US" dirty="0" err="1">
                <a:latin typeface="Courier" pitchFamily="2" charset="0"/>
              </a:rPr>
              <a:t>aes</a:t>
            </a:r>
            <a:r>
              <a:rPr lang="en-US" dirty="0">
                <a:latin typeface="Courier" pitchFamily="2" charset="0"/>
              </a:rPr>
              <a:t>(label=n),</a:t>
            </a:r>
            <a:r>
              <a:rPr lang="en-US" dirty="0" err="1">
                <a:latin typeface="Courier" pitchFamily="2" charset="0"/>
              </a:rPr>
              <a:t>vjust</a:t>
            </a:r>
            <a:r>
              <a:rPr lang="en-US" dirty="0">
                <a:latin typeface="Courier" pitchFamily="2" charset="0"/>
              </a:rPr>
              <a:t>=</a:t>
            </a:r>
            <a:r>
              <a:rPr lang="en-US" dirty="0">
                <a:solidFill>
                  <a:schemeClr val="accent1">
                    <a:lumMod val="75000"/>
                  </a:schemeClr>
                </a:solidFill>
                <a:latin typeface="Courier" pitchFamily="2" charset="0"/>
              </a:rPr>
              <a:t>1.6</a:t>
            </a:r>
            <a:r>
              <a:rPr lang="en-US" dirty="0">
                <a:latin typeface="Courier" pitchFamily="2" charset="0"/>
              </a:rPr>
              <a:t>,size=</a:t>
            </a:r>
            <a:r>
              <a:rPr lang="en-US" dirty="0">
                <a:solidFill>
                  <a:schemeClr val="accent1">
                    <a:lumMod val="75000"/>
                  </a:schemeClr>
                </a:solidFill>
                <a:latin typeface="Courier" pitchFamily="2" charset="0"/>
              </a:rPr>
              <a:t>3.5</a:t>
            </a:r>
            <a:r>
              <a:rPr lang="en-US" dirty="0">
                <a:latin typeface="Courier" pitchFamily="2" charset="0"/>
              </a:rPr>
              <a:t>)</a:t>
            </a:r>
          </a:p>
          <a:p>
            <a:endParaRPr lang="en-US" dirty="0">
              <a:latin typeface="Courier" pitchFamily="2" charset="0"/>
            </a:endParaRPr>
          </a:p>
          <a:p>
            <a:r>
              <a:rPr lang="en-US" dirty="0" err="1">
                <a:latin typeface="Courier" pitchFamily="2" charset="0"/>
              </a:rPr>
              <a:t>ggplot_Breweries_By_State</a:t>
            </a:r>
            <a:endParaRPr lang="en-US" dirty="0">
              <a:latin typeface="Courier" pitchFamily="2" charset="0"/>
            </a:endParaRPr>
          </a:p>
        </p:txBody>
      </p:sp>
      <p:sp>
        <p:nvSpPr>
          <p:cNvPr id="10" name="TextBox 9">
            <a:extLst>
              <a:ext uri="{FF2B5EF4-FFF2-40B4-BE49-F238E27FC236}">
                <a16:creationId xmlns:a16="http://schemas.microsoft.com/office/drawing/2014/main" id="{0EFC4D99-B01E-4F4A-8F56-EE4CF5CC00D0}"/>
              </a:ext>
            </a:extLst>
          </p:cNvPr>
          <p:cNvSpPr txBox="1"/>
          <p:nvPr/>
        </p:nvSpPr>
        <p:spPr>
          <a:xfrm>
            <a:off x="655079" y="1100481"/>
            <a:ext cx="10972800" cy="640080"/>
          </a:xfrm>
          <a:prstGeom prst="rect">
            <a:avLst/>
          </a:prstGeom>
          <a:noFill/>
        </p:spPr>
        <p:txBody>
          <a:bodyPr wrap="square" rtlCol="0">
            <a:spAutoFit/>
          </a:bodyPr>
          <a:lstStyle/>
          <a:p>
            <a:r>
              <a:rPr lang="en-US" dirty="0"/>
              <a:t>The following code uses the count() function to create a data frame of the count of Breweries per state. GGPlot2 is then used to plot the data frame as a bar plot.</a:t>
            </a:r>
          </a:p>
        </p:txBody>
      </p:sp>
    </p:spTree>
    <p:extLst>
      <p:ext uri="{BB962C8B-B14F-4D97-AF65-F5344CB8AC3E}">
        <p14:creationId xmlns:p14="http://schemas.microsoft.com/office/powerpoint/2010/main" val="131579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1 Visualization</a:t>
            </a:r>
          </a:p>
        </p:txBody>
      </p:sp>
      <p:pic>
        <p:nvPicPr>
          <p:cNvPr id="9" name="Picture 8" descr="Chart, histogram&#10;&#10;Description automatically generated">
            <a:extLst>
              <a:ext uri="{FF2B5EF4-FFF2-40B4-BE49-F238E27FC236}">
                <a16:creationId xmlns:a16="http://schemas.microsoft.com/office/drawing/2014/main" id="{4089824B-0985-7849-A8FC-C9045CA0A42E}"/>
              </a:ext>
            </a:extLst>
          </p:cNvPr>
          <p:cNvPicPr>
            <a:picLocks noChangeAspect="1"/>
          </p:cNvPicPr>
          <p:nvPr/>
        </p:nvPicPr>
        <p:blipFill>
          <a:blip r:embed="rId2"/>
          <a:stretch>
            <a:fillRect/>
          </a:stretch>
        </p:blipFill>
        <p:spPr>
          <a:xfrm>
            <a:off x="3339442" y="886676"/>
            <a:ext cx="8852558" cy="4987357"/>
          </a:xfrm>
          <a:prstGeom prst="rect">
            <a:avLst/>
          </a:prstGeom>
          <a:ln>
            <a:solidFill>
              <a:schemeClr val="tx1"/>
            </a:solidFill>
          </a:ln>
        </p:spPr>
      </p:pic>
      <p:sp>
        <p:nvSpPr>
          <p:cNvPr id="10" name="TextBox 9">
            <a:extLst>
              <a:ext uri="{FF2B5EF4-FFF2-40B4-BE49-F238E27FC236}">
                <a16:creationId xmlns:a16="http://schemas.microsoft.com/office/drawing/2014/main" id="{6F65D1FD-E0B0-9D4E-91CE-F86AC2635211}"/>
              </a:ext>
            </a:extLst>
          </p:cNvPr>
          <p:cNvSpPr txBox="1"/>
          <p:nvPr/>
        </p:nvSpPr>
        <p:spPr>
          <a:xfrm>
            <a:off x="206681" y="2551837"/>
            <a:ext cx="2926080" cy="1754326"/>
          </a:xfrm>
          <a:prstGeom prst="rect">
            <a:avLst/>
          </a:prstGeom>
          <a:noFill/>
        </p:spPr>
        <p:txBody>
          <a:bodyPr wrap="square" rtlCol="0">
            <a:spAutoFit/>
          </a:bodyPr>
          <a:lstStyle/>
          <a:p>
            <a:r>
              <a:rPr lang="en-US" dirty="0"/>
              <a:t>From the graph on the right, we can see that Colorado has the most breweries at 47 while DC, West Virginia, and South Dakota all have the least amount at 1.</a:t>
            </a:r>
          </a:p>
        </p:txBody>
      </p:sp>
    </p:spTree>
    <p:extLst>
      <p:ext uri="{BB962C8B-B14F-4D97-AF65-F5344CB8AC3E}">
        <p14:creationId xmlns:p14="http://schemas.microsoft.com/office/powerpoint/2010/main" val="72797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3 Code</a:t>
            </a:r>
          </a:p>
        </p:txBody>
      </p:sp>
      <p:sp>
        <p:nvSpPr>
          <p:cNvPr id="3" name="TextBox 2">
            <a:extLst>
              <a:ext uri="{FF2B5EF4-FFF2-40B4-BE49-F238E27FC236}">
                <a16:creationId xmlns:a16="http://schemas.microsoft.com/office/drawing/2014/main" id="{8B424DB2-5060-FA48-BFAB-EDF42C7AA55C}"/>
              </a:ext>
            </a:extLst>
          </p:cNvPr>
          <p:cNvSpPr txBox="1"/>
          <p:nvPr/>
        </p:nvSpPr>
        <p:spPr>
          <a:xfrm>
            <a:off x="609600" y="1183252"/>
            <a:ext cx="10972800" cy="369332"/>
          </a:xfrm>
          <a:prstGeom prst="rect">
            <a:avLst/>
          </a:prstGeom>
          <a:noFill/>
        </p:spPr>
        <p:txBody>
          <a:bodyPr wrap="none" rtlCol="0">
            <a:spAutoFit/>
          </a:bodyPr>
          <a:lstStyle/>
          <a:p>
            <a:r>
              <a:rPr lang="en-US" dirty="0"/>
              <a:t>The following code uses the </a:t>
            </a:r>
            <a:r>
              <a:rPr lang="en-US" dirty="0" err="1"/>
              <a:t>na.omit</a:t>
            </a:r>
            <a:r>
              <a:rPr lang="en-US" dirty="0"/>
              <a:t> function to remove all NA valued rows from each default dataset</a:t>
            </a:r>
          </a:p>
        </p:txBody>
      </p:sp>
      <p:sp>
        <p:nvSpPr>
          <p:cNvPr id="9" name="TextBox 8">
            <a:extLst>
              <a:ext uri="{FF2B5EF4-FFF2-40B4-BE49-F238E27FC236}">
                <a16:creationId xmlns:a16="http://schemas.microsoft.com/office/drawing/2014/main" id="{861F72B5-AEF1-8947-B0BB-D21318A35ED2}"/>
              </a:ext>
            </a:extLst>
          </p:cNvPr>
          <p:cNvSpPr txBox="1"/>
          <p:nvPr/>
        </p:nvSpPr>
        <p:spPr>
          <a:xfrm>
            <a:off x="381000" y="2782669"/>
            <a:ext cx="11430000" cy="646331"/>
          </a:xfrm>
          <a:prstGeom prst="rect">
            <a:avLst/>
          </a:prstGeom>
          <a:noFill/>
        </p:spPr>
        <p:txBody>
          <a:bodyPr wrap="none" rtlCol="0">
            <a:spAutoFit/>
          </a:bodyPr>
          <a:lstStyle/>
          <a:p>
            <a:r>
              <a:rPr lang="en-US" dirty="0">
                <a:latin typeface="Courier" pitchFamily="2" charset="0"/>
              </a:rPr>
              <a:t>Beers &lt;- </a:t>
            </a:r>
            <a:r>
              <a:rPr lang="en-US" dirty="0" err="1">
                <a:latin typeface="Courier" pitchFamily="2" charset="0"/>
              </a:rPr>
              <a:t>na.omit</a:t>
            </a:r>
            <a:r>
              <a:rPr lang="en-US" dirty="0">
                <a:latin typeface="Courier" pitchFamily="2" charset="0"/>
              </a:rPr>
              <a:t>(Beers)</a:t>
            </a:r>
          </a:p>
          <a:p>
            <a:r>
              <a:rPr lang="en-US" dirty="0">
                <a:latin typeface="Courier" pitchFamily="2" charset="0"/>
              </a:rPr>
              <a:t>Breweries &lt;- </a:t>
            </a:r>
            <a:r>
              <a:rPr lang="en-US" dirty="0" err="1">
                <a:latin typeface="Courier" pitchFamily="2" charset="0"/>
              </a:rPr>
              <a:t>na.omit</a:t>
            </a:r>
            <a:r>
              <a:rPr lang="en-US" dirty="0">
                <a:latin typeface="Courier" pitchFamily="2" charset="0"/>
              </a:rPr>
              <a:t>(Breweries)</a:t>
            </a:r>
          </a:p>
        </p:txBody>
      </p:sp>
    </p:spTree>
    <p:extLst>
      <p:ext uri="{BB962C8B-B14F-4D97-AF65-F5344CB8AC3E}">
        <p14:creationId xmlns:p14="http://schemas.microsoft.com/office/powerpoint/2010/main" val="51109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4 Code</a:t>
            </a:r>
          </a:p>
        </p:txBody>
      </p:sp>
      <p:sp>
        <p:nvSpPr>
          <p:cNvPr id="3" name="TextBox 2">
            <a:extLst>
              <a:ext uri="{FF2B5EF4-FFF2-40B4-BE49-F238E27FC236}">
                <a16:creationId xmlns:a16="http://schemas.microsoft.com/office/drawing/2014/main" id="{6D20376D-3891-AB41-B993-9D70430277B7}"/>
              </a:ext>
            </a:extLst>
          </p:cNvPr>
          <p:cNvSpPr txBox="1"/>
          <p:nvPr/>
        </p:nvSpPr>
        <p:spPr>
          <a:xfrm>
            <a:off x="381000" y="2341440"/>
            <a:ext cx="11430000" cy="3046988"/>
          </a:xfrm>
          <a:prstGeom prst="rect">
            <a:avLst/>
          </a:prstGeom>
          <a:noFill/>
        </p:spPr>
        <p:txBody>
          <a:bodyPr wrap="square" rtlCol="0">
            <a:spAutoFit/>
          </a:bodyPr>
          <a:lstStyle/>
          <a:p>
            <a:r>
              <a:rPr lang="en-US" sz="1600" dirty="0" err="1">
                <a:latin typeface="Courier" pitchFamily="2" charset="0"/>
              </a:rPr>
              <a:t>StateIBUMedian</a:t>
            </a:r>
            <a:r>
              <a:rPr lang="en-US" sz="1600" dirty="0">
                <a:latin typeface="Courier" pitchFamily="2" charset="0"/>
              </a:rPr>
              <a:t> &lt;- </a:t>
            </a:r>
            <a:r>
              <a:rPr lang="en-US" sz="1600" dirty="0" err="1">
                <a:latin typeface="Courier" pitchFamily="2" charset="0"/>
              </a:rPr>
              <a:t>CleanData</a:t>
            </a:r>
            <a:r>
              <a:rPr lang="en-US" sz="1600" dirty="0">
                <a:latin typeface="Courier" pitchFamily="2" charset="0"/>
              </a:rPr>
              <a:t> %&gt;% </a:t>
            </a:r>
            <a:r>
              <a:rPr lang="en-US" sz="1600" dirty="0" err="1">
                <a:latin typeface="Courier" pitchFamily="2" charset="0"/>
              </a:rPr>
              <a:t>group_by</a:t>
            </a:r>
            <a:r>
              <a:rPr lang="en-US" sz="1600" dirty="0">
                <a:latin typeface="Courier" pitchFamily="2" charset="0"/>
              </a:rPr>
              <a:t>(State) %&gt;% </a:t>
            </a:r>
            <a:r>
              <a:rPr lang="en-US" sz="1600" dirty="0" err="1">
                <a:latin typeface="Courier" pitchFamily="2" charset="0"/>
              </a:rPr>
              <a:t>summarise</a:t>
            </a:r>
            <a:r>
              <a:rPr lang="en-US" sz="1600" dirty="0">
                <a:latin typeface="Courier" pitchFamily="2" charset="0"/>
              </a:rPr>
              <a:t>(Median=median(IBU))</a:t>
            </a:r>
          </a:p>
          <a:p>
            <a:r>
              <a:rPr lang="en-US" sz="1600" dirty="0" err="1">
                <a:latin typeface="Courier" pitchFamily="2" charset="0"/>
              </a:rPr>
              <a:t>StateABVMedian</a:t>
            </a:r>
            <a:r>
              <a:rPr lang="en-US" sz="1600" dirty="0">
                <a:latin typeface="Courier" pitchFamily="2" charset="0"/>
              </a:rPr>
              <a:t> &lt;- </a:t>
            </a:r>
            <a:r>
              <a:rPr lang="en-US" sz="1600" dirty="0" err="1">
                <a:latin typeface="Courier" pitchFamily="2" charset="0"/>
              </a:rPr>
              <a:t>CleanData</a:t>
            </a:r>
            <a:r>
              <a:rPr lang="en-US" sz="1600" dirty="0">
                <a:latin typeface="Courier" pitchFamily="2" charset="0"/>
              </a:rPr>
              <a:t> %&gt;% </a:t>
            </a:r>
            <a:r>
              <a:rPr lang="en-US" sz="1600" dirty="0" err="1">
                <a:latin typeface="Courier" pitchFamily="2" charset="0"/>
              </a:rPr>
              <a:t>group_by</a:t>
            </a:r>
            <a:r>
              <a:rPr lang="en-US" sz="1600" dirty="0">
                <a:latin typeface="Courier" pitchFamily="2" charset="0"/>
              </a:rPr>
              <a:t>(State) %&gt;% </a:t>
            </a:r>
            <a:r>
              <a:rPr lang="en-US" sz="1600" dirty="0" err="1">
                <a:latin typeface="Courier" pitchFamily="2" charset="0"/>
              </a:rPr>
              <a:t>summarise</a:t>
            </a:r>
            <a:r>
              <a:rPr lang="en-US" sz="1600" dirty="0">
                <a:latin typeface="Courier" pitchFamily="2" charset="0"/>
              </a:rPr>
              <a:t>(Median=median(ABV))</a:t>
            </a:r>
          </a:p>
          <a:p>
            <a:endParaRPr lang="en-US" sz="1600" dirty="0">
              <a:latin typeface="Courier" pitchFamily="2" charset="0"/>
            </a:endParaRPr>
          </a:p>
          <a:p>
            <a:r>
              <a:rPr lang="en-US" sz="1600" dirty="0" err="1">
                <a:latin typeface="Courier" pitchFamily="2" charset="0"/>
              </a:rPr>
              <a:t>IBUPlot</a:t>
            </a:r>
            <a:r>
              <a:rPr lang="en-US" sz="1600" dirty="0">
                <a:latin typeface="Courier" pitchFamily="2" charset="0"/>
              </a:rPr>
              <a:t> = </a:t>
            </a:r>
            <a:r>
              <a:rPr lang="en-US" sz="1600" dirty="0" err="1">
                <a:latin typeface="Courier" pitchFamily="2" charset="0"/>
              </a:rPr>
              <a:t>ggplot</a:t>
            </a:r>
            <a:r>
              <a:rPr lang="en-US" sz="1600" dirty="0">
                <a:latin typeface="Courier" pitchFamily="2" charset="0"/>
              </a:rPr>
              <a:t>(</a:t>
            </a:r>
            <a:r>
              <a:rPr lang="en-US" sz="1600" dirty="0" err="1">
                <a:latin typeface="Courier" pitchFamily="2" charset="0"/>
              </a:rPr>
              <a:t>StateIBUMedian</a:t>
            </a:r>
            <a:r>
              <a:rPr lang="en-US" sz="1600" dirty="0">
                <a:latin typeface="Courier" pitchFamily="2" charset="0"/>
              </a:rPr>
              <a:t>, </a:t>
            </a:r>
            <a:r>
              <a:rPr lang="en-US" sz="1600" dirty="0" err="1">
                <a:latin typeface="Courier" pitchFamily="2" charset="0"/>
              </a:rPr>
              <a:t>aes</a:t>
            </a:r>
            <a:r>
              <a:rPr lang="en-US" sz="1600" dirty="0">
                <a:latin typeface="Courier" pitchFamily="2" charset="0"/>
              </a:rPr>
              <a:t>(x = State, y = Median, fill = State)) + </a:t>
            </a:r>
            <a:r>
              <a:rPr lang="en-US" sz="1600" dirty="0" err="1">
                <a:latin typeface="Courier" pitchFamily="2" charset="0"/>
              </a:rPr>
              <a:t>geom_bar</a:t>
            </a:r>
            <a:r>
              <a:rPr lang="en-US" sz="1600" dirty="0">
                <a:latin typeface="Courier" pitchFamily="2" charset="0"/>
              </a:rPr>
              <a:t>(stat = </a:t>
            </a:r>
            <a:r>
              <a:rPr lang="en-US" sz="1600" dirty="0">
                <a:solidFill>
                  <a:srgbClr val="00B050"/>
                </a:solidFill>
                <a:latin typeface="Courier" pitchFamily="2" charset="0"/>
              </a:rPr>
              <a:t>"identity"</a:t>
            </a:r>
            <a:r>
              <a:rPr lang="en-US" sz="1600" dirty="0">
                <a:latin typeface="Courier" pitchFamily="2" charset="0"/>
              </a:rPr>
              <a:t>, width = </a:t>
            </a:r>
            <a:r>
              <a:rPr lang="en-US" sz="1600" dirty="0">
                <a:solidFill>
                  <a:schemeClr val="accent1">
                    <a:lumMod val="75000"/>
                  </a:schemeClr>
                </a:solidFill>
                <a:latin typeface="Courier" pitchFamily="2" charset="0"/>
              </a:rPr>
              <a:t>.9</a:t>
            </a:r>
            <a:r>
              <a:rPr lang="en-US" sz="1600" dirty="0">
                <a:latin typeface="Courier" pitchFamily="2" charset="0"/>
              </a:rPr>
              <a:t>) + </a:t>
            </a:r>
            <a:r>
              <a:rPr lang="en-US" sz="1600" dirty="0" err="1">
                <a:latin typeface="Courier" pitchFamily="2" charset="0"/>
              </a:rPr>
              <a:t>ggtitle</a:t>
            </a:r>
            <a:r>
              <a:rPr lang="en-US" sz="1600" dirty="0">
                <a:latin typeface="Courier" pitchFamily="2" charset="0"/>
              </a:rPr>
              <a:t>(</a:t>
            </a:r>
            <a:r>
              <a:rPr lang="en-US" sz="1600" dirty="0">
                <a:solidFill>
                  <a:srgbClr val="00B050"/>
                </a:solidFill>
                <a:latin typeface="Courier" pitchFamily="2" charset="0"/>
              </a:rPr>
              <a:t>"Plot of Median IBU per State"</a:t>
            </a:r>
            <a:r>
              <a:rPr lang="en-US" sz="1600" dirty="0">
                <a:latin typeface="Courier" pitchFamily="2" charset="0"/>
              </a:rPr>
              <a:t>) + </a:t>
            </a:r>
            <a:r>
              <a:rPr lang="en-US" sz="1600" dirty="0" err="1">
                <a:latin typeface="Courier" pitchFamily="2" charset="0"/>
              </a:rPr>
              <a:t>geom_text</a:t>
            </a:r>
            <a:r>
              <a:rPr lang="en-US" sz="1600" dirty="0">
                <a:latin typeface="Courier" pitchFamily="2" charset="0"/>
              </a:rPr>
              <a:t>(</a:t>
            </a:r>
            <a:r>
              <a:rPr lang="en-US" sz="1600" dirty="0" err="1">
                <a:latin typeface="Courier" pitchFamily="2" charset="0"/>
              </a:rPr>
              <a:t>aes</a:t>
            </a:r>
            <a:r>
              <a:rPr lang="en-US" sz="1600" dirty="0">
                <a:latin typeface="Courier" pitchFamily="2" charset="0"/>
              </a:rPr>
              <a:t>(label=Median),</a:t>
            </a:r>
            <a:r>
              <a:rPr lang="en-US" sz="1600" dirty="0" err="1">
                <a:latin typeface="Courier" pitchFamily="2" charset="0"/>
              </a:rPr>
              <a:t>vjust</a:t>
            </a:r>
            <a:r>
              <a:rPr lang="en-US" sz="1600" dirty="0">
                <a:latin typeface="Courier" pitchFamily="2" charset="0"/>
              </a:rPr>
              <a:t>=</a:t>
            </a:r>
            <a:r>
              <a:rPr lang="en-US" sz="1600" dirty="0">
                <a:solidFill>
                  <a:schemeClr val="accent1">
                    <a:lumMod val="75000"/>
                  </a:schemeClr>
                </a:solidFill>
                <a:latin typeface="Courier" pitchFamily="2" charset="0"/>
              </a:rPr>
              <a:t>0.5</a:t>
            </a:r>
            <a:r>
              <a:rPr lang="en-US" sz="1600" dirty="0">
                <a:latin typeface="Courier" pitchFamily="2" charset="0"/>
              </a:rPr>
              <a:t>, </a:t>
            </a:r>
            <a:r>
              <a:rPr lang="en-US" sz="1600" dirty="0" err="1">
                <a:latin typeface="Courier" pitchFamily="2" charset="0"/>
              </a:rPr>
              <a:t>hjust</a:t>
            </a:r>
            <a:r>
              <a:rPr lang="en-US" sz="1600" dirty="0">
                <a:latin typeface="Courier" pitchFamily="2" charset="0"/>
              </a:rPr>
              <a:t>=</a:t>
            </a:r>
            <a:r>
              <a:rPr lang="en-US" sz="1600" dirty="0">
                <a:solidFill>
                  <a:schemeClr val="accent1">
                    <a:lumMod val="75000"/>
                  </a:schemeClr>
                </a:solidFill>
                <a:latin typeface="Courier" pitchFamily="2" charset="0"/>
              </a:rPr>
              <a:t>-.3 </a:t>
            </a:r>
            <a:r>
              <a:rPr lang="en-US" sz="1600" dirty="0">
                <a:latin typeface="Courier" pitchFamily="2" charset="0"/>
              </a:rPr>
              <a:t>,size=</a:t>
            </a:r>
            <a:r>
              <a:rPr lang="en-US" sz="1600" dirty="0">
                <a:solidFill>
                  <a:schemeClr val="accent1">
                    <a:lumMod val="75000"/>
                  </a:schemeClr>
                </a:solidFill>
                <a:latin typeface="Courier" pitchFamily="2" charset="0"/>
              </a:rPr>
              <a:t>3.5</a:t>
            </a:r>
            <a:r>
              <a:rPr lang="en-US" sz="1600" dirty="0">
                <a:latin typeface="Courier" pitchFamily="2" charset="0"/>
              </a:rPr>
              <a:t>) + </a:t>
            </a:r>
            <a:r>
              <a:rPr lang="en-US" sz="1600" dirty="0" err="1">
                <a:latin typeface="Courier" pitchFamily="2" charset="0"/>
              </a:rPr>
              <a:t>coord_flip</a:t>
            </a:r>
            <a:r>
              <a:rPr lang="en-US" sz="1600" dirty="0">
                <a:latin typeface="Courier" pitchFamily="2" charset="0"/>
              </a:rPr>
              <a:t>() </a:t>
            </a:r>
          </a:p>
          <a:p>
            <a:r>
              <a:rPr lang="en-US" sz="1600" dirty="0" err="1">
                <a:latin typeface="Courier" pitchFamily="2" charset="0"/>
              </a:rPr>
              <a:t>IBUPlot</a:t>
            </a:r>
            <a:endParaRPr lang="en-US" sz="1600" dirty="0">
              <a:latin typeface="Courier" pitchFamily="2" charset="0"/>
            </a:endParaRPr>
          </a:p>
          <a:p>
            <a:endParaRPr lang="en-US" sz="1600" dirty="0">
              <a:latin typeface="Courier" pitchFamily="2" charset="0"/>
            </a:endParaRPr>
          </a:p>
          <a:p>
            <a:r>
              <a:rPr lang="en-US" sz="1600" dirty="0" err="1">
                <a:latin typeface="Courier" pitchFamily="2" charset="0"/>
              </a:rPr>
              <a:t>ABVPlot</a:t>
            </a:r>
            <a:r>
              <a:rPr lang="en-US" sz="1600" dirty="0">
                <a:latin typeface="Courier" pitchFamily="2" charset="0"/>
              </a:rPr>
              <a:t> = </a:t>
            </a:r>
            <a:r>
              <a:rPr lang="en-US" sz="1600" dirty="0" err="1">
                <a:latin typeface="Courier" pitchFamily="2" charset="0"/>
              </a:rPr>
              <a:t>ggplot</a:t>
            </a:r>
            <a:r>
              <a:rPr lang="en-US" sz="1600" dirty="0">
                <a:latin typeface="Courier" pitchFamily="2" charset="0"/>
              </a:rPr>
              <a:t>(</a:t>
            </a:r>
            <a:r>
              <a:rPr lang="en-US" sz="1600" dirty="0" err="1">
                <a:latin typeface="Courier" pitchFamily="2" charset="0"/>
              </a:rPr>
              <a:t>StateABVMedian</a:t>
            </a:r>
            <a:r>
              <a:rPr lang="en-US" sz="1600" dirty="0">
                <a:latin typeface="Courier" pitchFamily="2" charset="0"/>
              </a:rPr>
              <a:t>, </a:t>
            </a:r>
            <a:r>
              <a:rPr lang="en-US" sz="1600" dirty="0" err="1">
                <a:latin typeface="Courier" pitchFamily="2" charset="0"/>
              </a:rPr>
              <a:t>aes</a:t>
            </a:r>
            <a:r>
              <a:rPr lang="en-US" sz="1600" dirty="0">
                <a:latin typeface="Courier" pitchFamily="2" charset="0"/>
              </a:rPr>
              <a:t>(x = State, y = Median, fill = State)) + </a:t>
            </a:r>
            <a:r>
              <a:rPr lang="en-US" sz="1600" dirty="0" err="1">
                <a:latin typeface="Courier" pitchFamily="2" charset="0"/>
              </a:rPr>
              <a:t>geom_bar</a:t>
            </a:r>
            <a:r>
              <a:rPr lang="en-US" sz="1600" dirty="0">
                <a:latin typeface="Courier" pitchFamily="2" charset="0"/>
              </a:rPr>
              <a:t>(stat = </a:t>
            </a:r>
            <a:r>
              <a:rPr lang="en-US" sz="1600" dirty="0">
                <a:solidFill>
                  <a:srgbClr val="00B050"/>
                </a:solidFill>
                <a:latin typeface="Courier" pitchFamily="2" charset="0"/>
              </a:rPr>
              <a:t>"identity"</a:t>
            </a:r>
            <a:r>
              <a:rPr lang="en-US" sz="1600" dirty="0">
                <a:latin typeface="Courier" pitchFamily="2" charset="0"/>
              </a:rPr>
              <a:t>) + </a:t>
            </a:r>
            <a:r>
              <a:rPr lang="en-US" sz="1600" dirty="0" err="1">
                <a:latin typeface="Courier" pitchFamily="2" charset="0"/>
              </a:rPr>
              <a:t>coord_flip</a:t>
            </a:r>
            <a:r>
              <a:rPr lang="en-US" sz="1600" dirty="0">
                <a:latin typeface="Courier" pitchFamily="2" charset="0"/>
              </a:rPr>
              <a:t>() + </a:t>
            </a:r>
            <a:r>
              <a:rPr lang="en-US" sz="1600" dirty="0" err="1">
                <a:latin typeface="Courier" pitchFamily="2" charset="0"/>
              </a:rPr>
              <a:t>ggtitle</a:t>
            </a:r>
            <a:r>
              <a:rPr lang="en-US" sz="1600" dirty="0">
                <a:latin typeface="Courier" pitchFamily="2" charset="0"/>
              </a:rPr>
              <a:t>(</a:t>
            </a:r>
            <a:r>
              <a:rPr lang="en-US" sz="1600" dirty="0">
                <a:solidFill>
                  <a:srgbClr val="00B050"/>
                </a:solidFill>
                <a:latin typeface="Courier" pitchFamily="2" charset="0"/>
              </a:rPr>
              <a:t>"Plot of Median ABV per State"</a:t>
            </a:r>
            <a:r>
              <a:rPr lang="en-US" sz="1600" dirty="0">
                <a:latin typeface="Courier" pitchFamily="2" charset="0"/>
              </a:rPr>
              <a:t>) + </a:t>
            </a:r>
            <a:r>
              <a:rPr lang="en-US" sz="1600" dirty="0" err="1">
                <a:latin typeface="Courier" pitchFamily="2" charset="0"/>
              </a:rPr>
              <a:t>geom_text</a:t>
            </a:r>
            <a:r>
              <a:rPr lang="en-US" sz="1600" dirty="0">
                <a:latin typeface="Courier" pitchFamily="2" charset="0"/>
              </a:rPr>
              <a:t>(</a:t>
            </a:r>
            <a:r>
              <a:rPr lang="en-US" sz="1600" dirty="0" err="1">
                <a:latin typeface="Courier" pitchFamily="2" charset="0"/>
              </a:rPr>
              <a:t>aes</a:t>
            </a:r>
            <a:r>
              <a:rPr lang="en-US" sz="1600" dirty="0">
                <a:latin typeface="Courier" pitchFamily="2" charset="0"/>
              </a:rPr>
              <a:t>(label=Median),</a:t>
            </a:r>
            <a:r>
              <a:rPr lang="en-US" sz="1600" dirty="0" err="1">
                <a:latin typeface="Courier" pitchFamily="2" charset="0"/>
              </a:rPr>
              <a:t>vjust</a:t>
            </a:r>
            <a:r>
              <a:rPr lang="en-US" sz="1600" dirty="0">
                <a:latin typeface="Courier" pitchFamily="2" charset="0"/>
              </a:rPr>
              <a:t>=</a:t>
            </a:r>
            <a:r>
              <a:rPr lang="en-US" sz="1600" dirty="0">
                <a:solidFill>
                  <a:schemeClr val="accent1">
                    <a:lumMod val="75000"/>
                  </a:schemeClr>
                </a:solidFill>
                <a:latin typeface="Courier" pitchFamily="2" charset="0"/>
              </a:rPr>
              <a:t>0.5</a:t>
            </a:r>
            <a:r>
              <a:rPr lang="en-US" sz="1600" dirty="0">
                <a:latin typeface="Courier" pitchFamily="2" charset="0"/>
              </a:rPr>
              <a:t>, </a:t>
            </a:r>
            <a:r>
              <a:rPr lang="en-US" sz="1600" dirty="0" err="1">
                <a:latin typeface="Courier" pitchFamily="2" charset="0"/>
              </a:rPr>
              <a:t>hjust</a:t>
            </a:r>
            <a:r>
              <a:rPr lang="en-US" sz="1600" dirty="0">
                <a:latin typeface="Courier" pitchFamily="2" charset="0"/>
              </a:rPr>
              <a:t>=</a:t>
            </a:r>
            <a:r>
              <a:rPr lang="en-US" sz="1600" dirty="0">
                <a:solidFill>
                  <a:schemeClr val="accent1">
                    <a:lumMod val="75000"/>
                  </a:schemeClr>
                </a:solidFill>
                <a:latin typeface="Courier" pitchFamily="2" charset="0"/>
              </a:rPr>
              <a:t>-.2 </a:t>
            </a:r>
            <a:r>
              <a:rPr lang="en-US" sz="1600" dirty="0">
                <a:latin typeface="Courier" pitchFamily="2" charset="0"/>
              </a:rPr>
              <a:t>,size=</a:t>
            </a:r>
            <a:r>
              <a:rPr lang="en-US" sz="1600" dirty="0">
                <a:solidFill>
                  <a:schemeClr val="accent1">
                    <a:lumMod val="75000"/>
                  </a:schemeClr>
                </a:solidFill>
                <a:latin typeface="Courier" pitchFamily="2" charset="0"/>
              </a:rPr>
              <a:t>3.5</a:t>
            </a:r>
            <a:r>
              <a:rPr lang="en-US" sz="1600" dirty="0">
                <a:latin typeface="Courier" pitchFamily="2" charset="0"/>
              </a:rPr>
              <a:t>)</a:t>
            </a:r>
          </a:p>
          <a:p>
            <a:r>
              <a:rPr lang="en-US" sz="1600" dirty="0" err="1">
                <a:latin typeface="Courier" pitchFamily="2" charset="0"/>
              </a:rPr>
              <a:t>ABVPlot</a:t>
            </a:r>
            <a:endParaRPr lang="en-US" sz="1600" dirty="0">
              <a:latin typeface="Courier" pitchFamily="2" charset="0"/>
            </a:endParaRPr>
          </a:p>
        </p:txBody>
      </p:sp>
      <p:sp>
        <p:nvSpPr>
          <p:cNvPr id="9" name="TextBox 8">
            <a:extLst>
              <a:ext uri="{FF2B5EF4-FFF2-40B4-BE49-F238E27FC236}">
                <a16:creationId xmlns:a16="http://schemas.microsoft.com/office/drawing/2014/main" id="{F6B3C38D-A76F-E54B-8844-1C82BAAF466D}"/>
              </a:ext>
            </a:extLst>
          </p:cNvPr>
          <p:cNvSpPr txBox="1"/>
          <p:nvPr/>
        </p:nvSpPr>
        <p:spPr>
          <a:xfrm>
            <a:off x="609600" y="1164187"/>
            <a:ext cx="10972800" cy="646331"/>
          </a:xfrm>
          <a:prstGeom prst="rect">
            <a:avLst/>
          </a:prstGeom>
          <a:noFill/>
        </p:spPr>
        <p:txBody>
          <a:bodyPr wrap="square" rtlCol="0">
            <a:spAutoFit/>
          </a:bodyPr>
          <a:lstStyle/>
          <a:p>
            <a:r>
              <a:rPr lang="en-US" dirty="0"/>
              <a:t>The code below uses the </a:t>
            </a:r>
            <a:r>
              <a:rPr lang="en-US" dirty="0" err="1"/>
              <a:t>summaraise</a:t>
            </a:r>
            <a:r>
              <a:rPr lang="en-US" dirty="0"/>
              <a:t> function in conjunction with the </a:t>
            </a:r>
            <a:r>
              <a:rPr lang="en-US" dirty="0" err="1"/>
              <a:t>group_by</a:t>
            </a:r>
            <a:r>
              <a:rPr lang="en-US" dirty="0"/>
              <a:t> function to calculate the medians. The medians are then plotted to bar plots using GGPlot2.</a:t>
            </a:r>
          </a:p>
        </p:txBody>
      </p:sp>
    </p:spTree>
    <p:extLst>
      <p:ext uri="{BB962C8B-B14F-4D97-AF65-F5344CB8AC3E}">
        <p14:creationId xmlns:p14="http://schemas.microsoft.com/office/powerpoint/2010/main" val="379696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4 Visualization</a:t>
            </a:r>
          </a:p>
        </p:txBody>
      </p:sp>
      <p:pic>
        <p:nvPicPr>
          <p:cNvPr id="9" name="Picture 8" descr="Timeline&#10;&#10;Description automatically generated">
            <a:extLst>
              <a:ext uri="{FF2B5EF4-FFF2-40B4-BE49-F238E27FC236}">
                <a16:creationId xmlns:a16="http://schemas.microsoft.com/office/drawing/2014/main" id="{A2558070-1DB6-E940-9E51-E0CBD6D273EE}"/>
              </a:ext>
            </a:extLst>
          </p:cNvPr>
          <p:cNvPicPr>
            <a:picLocks noChangeAspect="1"/>
          </p:cNvPicPr>
          <p:nvPr/>
        </p:nvPicPr>
        <p:blipFill>
          <a:blip r:embed="rId2"/>
          <a:stretch>
            <a:fillRect/>
          </a:stretch>
        </p:blipFill>
        <p:spPr>
          <a:xfrm>
            <a:off x="0" y="1809920"/>
            <a:ext cx="5725913" cy="4048975"/>
          </a:xfrm>
          <a:prstGeom prst="rect">
            <a:avLst/>
          </a:prstGeom>
        </p:spPr>
      </p:pic>
      <p:pic>
        <p:nvPicPr>
          <p:cNvPr id="11" name="Picture 10" descr="Chart, bar chart&#10;&#10;Description automatically generated">
            <a:extLst>
              <a:ext uri="{FF2B5EF4-FFF2-40B4-BE49-F238E27FC236}">
                <a16:creationId xmlns:a16="http://schemas.microsoft.com/office/drawing/2014/main" id="{951917B3-9BA2-B746-8B9D-07E1A5E1C7E7}"/>
              </a:ext>
            </a:extLst>
          </p:cNvPr>
          <p:cNvPicPr>
            <a:picLocks/>
          </p:cNvPicPr>
          <p:nvPr/>
        </p:nvPicPr>
        <p:blipFill>
          <a:blip r:embed="rId3"/>
          <a:stretch>
            <a:fillRect/>
          </a:stretch>
        </p:blipFill>
        <p:spPr>
          <a:xfrm>
            <a:off x="6096000" y="1808103"/>
            <a:ext cx="5724144" cy="4050792"/>
          </a:xfrm>
          <a:prstGeom prst="rect">
            <a:avLst/>
          </a:prstGeom>
        </p:spPr>
      </p:pic>
      <p:sp>
        <p:nvSpPr>
          <p:cNvPr id="12" name="TextBox 11">
            <a:extLst>
              <a:ext uri="{FF2B5EF4-FFF2-40B4-BE49-F238E27FC236}">
                <a16:creationId xmlns:a16="http://schemas.microsoft.com/office/drawing/2014/main" id="{ECB07C56-7C00-2546-882A-05D54A0EFD8F}"/>
              </a:ext>
            </a:extLst>
          </p:cNvPr>
          <p:cNvSpPr txBox="1"/>
          <p:nvPr/>
        </p:nvSpPr>
        <p:spPr>
          <a:xfrm>
            <a:off x="924560" y="1188720"/>
            <a:ext cx="10972800" cy="369332"/>
          </a:xfrm>
          <a:prstGeom prst="rect">
            <a:avLst/>
          </a:prstGeom>
          <a:noFill/>
        </p:spPr>
        <p:txBody>
          <a:bodyPr wrap="none" rtlCol="0">
            <a:spAutoFit/>
          </a:bodyPr>
          <a:lstStyle/>
          <a:p>
            <a:r>
              <a:rPr lang="en-US" dirty="0"/>
              <a:t>Using the plots below, we can see that Maine holds the brewery with the highest IBU as well as the highest ABV</a:t>
            </a:r>
          </a:p>
        </p:txBody>
      </p:sp>
    </p:spTree>
    <p:extLst>
      <p:ext uri="{BB962C8B-B14F-4D97-AF65-F5344CB8AC3E}">
        <p14:creationId xmlns:p14="http://schemas.microsoft.com/office/powerpoint/2010/main" val="268342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5 Code</a:t>
            </a:r>
          </a:p>
        </p:txBody>
      </p:sp>
      <p:sp>
        <p:nvSpPr>
          <p:cNvPr id="3" name="TextBox 2">
            <a:extLst>
              <a:ext uri="{FF2B5EF4-FFF2-40B4-BE49-F238E27FC236}">
                <a16:creationId xmlns:a16="http://schemas.microsoft.com/office/drawing/2014/main" id="{BE31A428-3D39-7F44-8A57-565C4E7B0889}"/>
              </a:ext>
            </a:extLst>
          </p:cNvPr>
          <p:cNvSpPr txBox="1"/>
          <p:nvPr/>
        </p:nvSpPr>
        <p:spPr>
          <a:xfrm>
            <a:off x="609600" y="1372281"/>
            <a:ext cx="10972800" cy="923330"/>
          </a:xfrm>
          <a:prstGeom prst="rect">
            <a:avLst/>
          </a:prstGeom>
          <a:noFill/>
        </p:spPr>
        <p:txBody>
          <a:bodyPr wrap="square" rtlCol="0">
            <a:spAutoFit/>
          </a:bodyPr>
          <a:lstStyle/>
          <a:p>
            <a:r>
              <a:rPr lang="en-US" dirty="0"/>
              <a:t>The code below uses the </a:t>
            </a:r>
            <a:r>
              <a:rPr lang="en-US" dirty="0" err="1"/>
              <a:t>summarise</a:t>
            </a:r>
            <a:r>
              <a:rPr lang="en-US" dirty="0"/>
              <a:t> function combined with the </a:t>
            </a:r>
            <a:r>
              <a:rPr lang="en-US" dirty="0" err="1"/>
              <a:t>group_by</a:t>
            </a:r>
            <a:r>
              <a:rPr lang="en-US" dirty="0"/>
              <a:t> function to create a </a:t>
            </a:r>
            <a:r>
              <a:rPr lang="en-US" dirty="0" err="1"/>
              <a:t>dataframe</a:t>
            </a:r>
            <a:r>
              <a:rPr lang="en-US" dirty="0"/>
              <a:t> of all max values per state. The </a:t>
            </a:r>
            <a:r>
              <a:rPr lang="en-US" dirty="0" err="1"/>
              <a:t>which.max</a:t>
            </a:r>
            <a:r>
              <a:rPr lang="en-US" dirty="0"/>
              <a:t> function is then used as an index to the row with the max value overall. The final result is then displayed for both IBU and ABV</a:t>
            </a:r>
          </a:p>
        </p:txBody>
      </p:sp>
      <p:sp>
        <p:nvSpPr>
          <p:cNvPr id="9" name="TextBox 8">
            <a:extLst>
              <a:ext uri="{FF2B5EF4-FFF2-40B4-BE49-F238E27FC236}">
                <a16:creationId xmlns:a16="http://schemas.microsoft.com/office/drawing/2014/main" id="{1270C217-40E1-2743-BE8B-74F20A9FF5EC}"/>
              </a:ext>
            </a:extLst>
          </p:cNvPr>
          <p:cNvSpPr txBox="1"/>
          <p:nvPr/>
        </p:nvSpPr>
        <p:spPr>
          <a:xfrm>
            <a:off x="381000" y="3076728"/>
            <a:ext cx="11430000" cy="2031325"/>
          </a:xfrm>
          <a:prstGeom prst="rect">
            <a:avLst/>
          </a:prstGeom>
          <a:noFill/>
        </p:spPr>
        <p:txBody>
          <a:bodyPr wrap="square" rtlCol="0">
            <a:spAutoFit/>
          </a:bodyPr>
          <a:lstStyle/>
          <a:p>
            <a:r>
              <a:rPr lang="en-US" dirty="0">
                <a:solidFill>
                  <a:srgbClr val="00B050"/>
                </a:solidFill>
                <a:latin typeface="Courier" pitchFamily="2" charset="0"/>
              </a:rPr>
              <a:t>#Max IBU</a:t>
            </a:r>
          </a:p>
          <a:p>
            <a:r>
              <a:rPr lang="en-US" dirty="0" err="1">
                <a:latin typeface="Courier" pitchFamily="2" charset="0"/>
              </a:rPr>
              <a:t>StateIBU</a:t>
            </a:r>
            <a:r>
              <a:rPr lang="en-US" dirty="0">
                <a:latin typeface="Courier" pitchFamily="2" charset="0"/>
              </a:rPr>
              <a:t> &lt;- </a:t>
            </a:r>
            <a:r>
              <a:rPr lang="en-US" dirty="0" err="1">
                <a:latin typeface="Courier" pitchFamily="2" charset="0"/>
              </a:rPr>
              <a:t>CleanData</a:t>
            </a:r>
            <a:r>
              <a:rPr lang="en-US" dirty="0">
                <a:latin typeface="Courier" pitchFamily="2" charset="0"/>
              </a:rPr>
              <a:t> %&gt;% </a:t>
            </a:r>
            <a:r>
              <a:rPr lang="en-US" dirty="0" err="1">
                <a:latin typeface="Courier" pitchFamily="2" charset="0"/>
              </a:rPr>
              <a:t>group_by</a:t>
            </a:r>
            <a:r>
              <a:rPr lang="en-US" dirty="0">
                <a:latin typeface="Courier" pitchFamily="2" charset="0"/>
              </a:rPr>
              <a:t>(State) %&gt;% </a:t>
            </a:r>
            <a:r>
              <a:rPr lang="en-US" dirty="0" err="1">
                <a:latin typeface="Courier" pitchFamily="2" charset="0"/>
              </a:rPr>
              <a:t>summarise</a:t>
            </a:r>
            <a:r>
              <a:rPr lang="en-US" dirty="0">
                <a:latin typeface="Courier" pitchFamily="2" charset="0"/>
              </a:rPr>
              <a:t>(</a:t>
            </a:r>
            <a:r>
              <a:rPr lang="en-US" dirty="0" err="1">
                <a:latin typeface="Courier" pitchFamily="2" charset="0"/>
              </a:rPr>
              <a:t>Max_IBU</a:t>
            </a:r>
            <a:r>
              <a:rPr lang="en-US" dirty="0">
                <a:latin typeface="Courier" pitchFamily="2" charset="0"/>
              </a:rPr>
              <a:t> = max(IBU))</a:t>
            </a:r>
          </a:p>
          <a:p>
            <a:r>
              <a:rPr lang="en-US" dirty="0" err="1">
                <a:latin typeface="Courier" pitchFamily="2" charset="0"/>
              </a:rPr>
              <a:t>StateIBU</a:t>
            </a:r>
            <a:r>
              <a:rPr lang="en-US" dirty="0">
                <a:latin typeface="Courier" pitchFamily="2" charset="0"/>
              </a:rPr>
              <a:t>[</a:t>
            </a:r>
            <a:r>
              <a:rPr lang="en-US" dirty="0" err="1">
                <a:latin typeface="Courier" pitchFamily="2" charset="0"/>
              </a:rPr>
              <a:t>which.max</a:t>
            </a:r>
            <a:r>
              <a:rPr lang="en-US" dirty="0">
                <a:latin typeface="Courier" pitchFamily="2" charset="0"/>
              </a:rPr>
              <a:t>(</a:t>
            </a:r>
            <a:r>
              <a:rPr lang="en-US" dirty="0" err="1">
                <a:latin typeface="Courier" pitchFamily="2" charset="0"/>
              </a:rPr>
              <a:t>StateIBU$Max_IBU</a:t>
            </a:r>
            <a:r>
              <a:rPr lang="en-US" dirty="0">
                <a:latin typeface="Courier" pitchFamily="2" charset="0"/>
              </a:rPr>
              <a:t>),]</a:t>
            </a:r>
          </a:p>
          <a:p>
            <a:endParaRPr lang="en-US" dirty="0">
              <a:latin typeface="Courier" pitchFamily="2" charset="0"/>
            </a:endParaRPr>
          </a:p>
          <a:p>
            <a:r>
              <a:rPr lang="en-US" dirty="0">
                <a:solidFill>
                  <a:srgbClr val="00B050"/>
                </a:solidFill>
                <a:latin typeface="Courier" pitchFamily="2" charset="0"/>
              </a:rPr>
              <a:t>#Max ABV</a:t>
            </a:r>
          </a:p>
          <a:p>
            <a:r>
              <a:rPr lang="en-US" dirty="0" err="1">
                <a:latin typeface="Courier" pitchFamily="2" charset="0"/>
              </a:rPr>
              <a:t>StateABV</a:t>
            </a:r>
            <a:r>
              <a:rPr lang="en-US" dirty="0">
                <a:latin typeface="Courier" pitchFamily="2" charset="0"/>
              </a:rPr>
              <a:t> &lt;- </a:t>
            </a:r>
            <a:r>
              <a:rPr lang="en-US" dirty="0" err="1">
                <a:latin typeface="Courier" pitchFamily="2" charset="0"/>
              </a:rPr>
              <a:t>CleanData</a:t>
            </a:r>
            <a:r>
              <a:rPr lang="en-US" dirty="0">
                <a:latin typeface="Courier" pitchFamily="2" charset="0"/>
              </a:rPr>
              <a:t> %&gt;% </a:t>
            </a:r>
            <a:r>
              <a:rPr lang="en-US" dirty="0" err="1">
                <a:latin typeface="Courier" pitchFamily="2" charset="0"/>
              </a:rPr>
              <a:t>group_by</a:t>
            </a:r>
            <a:r>
              <a:rPr lang="en-US" dirty="0">
                <a:latin typeface="Courier" pitchFamily="2" charset="0"/>
              </a:rPr>
              <a:t>(State) %&gt;% </a:t>
            </a:r>
            <a:r>
              <a:rPr lang="en-US" dirty="0" err="1">
                <a:latin typeface="Courier" pitchFamily="2" charset="0"/>
              </a:rPr>
              <a:t>summarise</a:t>
            </a:r>
            <a:r>
              <a:rPr lang="en-US" dirty="0">
                <a:latin typeface="Courier" pitchFamily="2" charset="0"/>
              </a:rPr>
              <a:t>(</a:t>
            </a:r>
            <a:r>
              <a:rPr lang="en-US" dirty="0" err="1">
                <a:latin typeface="Courier" pitchFamily="2" charset="0"/>
              </a:rPr>
              <a:t>Max_ABV</a:t>
            </a:r>
            <a:r>
              <a:rPr lang="en-US" dirty="0">
                <a:latin typeface="Courier" pitchFamily="2" charset="0"/>
              </a:rPr>
              <a:t> = max(ABV))</a:t>
            </a:r>
          </a:p>
          <a:p>
            <a:r>
              <a:rPr lang="en-US" dirty="0" err="1">
                <a:latin typeface="Courier" pitchFamily="2" charset="0"/>
              </a:rPr>
              <a:t>StateABV</a:t>
            </a:r>
            <a:r>
              <a:rPr lang="en-US" dirty="0">
                <a:latin typeface="Courier" pitchFamily="2" charset="0"/>
              </a:rPr>
              <a:t>[</a:t>
            </a:r>
            <a:r>
              <a:rPr lang="en-US" dirty="0" err="1">
                <a:latin typeface="Courier" pitchFamily="2" charset="0"/>
              </a:rPr>
              <a:t>which.max</a:t>
            </a:r>
            <a:r>
              <a:rPr lang="en-US" dirty="0">
                <a:latin typeface="Courier" pitchFamily="2" charset="0"/>
              </a:rPr>
              <a:t>(</a:t>
            </a:r>
            <a:r>
              <a:rPr lang="en-US" dirty="0" err="1">
                <a:latin typeface="Courier" pitchFamily="2" charset="0"/>
              </a:rPr>
              <a:t>StateABV$Max_ABV</a:t>
            </a:r>
            <a:r>
              <a:rPr lang="en-US" dirty="0">
                <a:latin typeface="Courier" pitchFamily="2" charset="0"/>
              </a:rPr>
              <a:t>),]</a:t>
            </a:r>
          </a:p>
        </p:txBody>
      </p:sp>
    </p:spTree>
    <p:extLst>
      <p:ext uri="{BB962C8B-B14F-4D97-AF65-F5344CB8AC3E}">
        <p14:creationId xmlns:p14="http://schemas.microsoft.com/office/powerpoint/2010/main" val="281853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5 Visualization</a:t>
            </a:r>
          </a:p>
        </p:txBody>
      </p:sp>
      <p:sp>
        <p:nvSpPr>
          <p:cNvPr id="3" name="TextBox 2">
            <a:extLst>
              <a:ext uri="{FF2B5EF4-FFF2-40B4-BE49-F238E27FC236}">
                <a16:creationId xmlns:a16="http://schemas.microsoft.com/office/drawing/2014/main" id="{B19CF101-E156-2C4C-B2C6-A1C958DC3D8F}"/>
              </a:ext>
            </a:extLst>
          </p:cNvPr>
          <p:cNvSpPr txBox="1"/>
          <p:nvPr/>
        </p:nvSpPr>
        <p:spPr>
          <a:xfrm>
            <a:off x="650240" y="1706880"/>
            <a:ext cx="10972800" cy="646331"/>
          </a:xfrm>
          <a:prstGeom prst="rect">
            <a:avLst/>
          </a:prstGeom>
          <a:noFill/>
        </p:spPr>
        <p:txBody>
          <a:bodyPr wrap="square" rtlCol="0">
            <a:spAutoFit/>
          </a:bodyPr>
          <a:lstStyle/>
          <a:p>
            <a:r>
              <a:rPr lang="en-US" dirty="0"/>
              <a:t>From the output observed below, we can see that the highest ABV across all states lies in Kentucky at 12.5%, and the highest IBU across all states lies in Oregon at 138 IBU.</a:t>
            </a:r>
          </a:p>
        </p:txBody>
      </p:sp>
      <p:pic>
        <p:nvPicPr>
          <p:cNvPr id="10" name="Picture 9" descr="A picture containing background pattern&#10;&#10;Description automatically generated">
            <a:extLst>
              <a:ext uri="{FF2B5EF4-FFF2-40B4-BE49-F238E27FC236}">
                <a16:creationId xmlns:a16="http://schemas.microsoft.com/office/drawing/2014/main" id="{DB4059D1-F313-D446-99F4-21F87F030C14}"/>
              </a:ext>
            </a:extLst>
          </p:cNvPr>
          <p:cNvPicPr>
            <a:picLocks noChangeAspect="1"/>
          </p:cNvPicPr>
          <p:nvPr/>
        </p:nvPicPr>
        <p:blipFill>
          <a:blip r:embed="rId2"/>
          <a:stretch>
            <a:fillRect/>
          </a:stretch>
        </p:blipFill>
        <p:spPr>
          <a:xfrm>
            <a:off x="193040" y="3192385"/>
            <a:ext cx="5778500" cy="762000"/>
          </a:xfrm>
          <a:prstGeom prst="rect">
            <a:avLst/>
          </a:prstGeom>
          <a:ln>
            <a:solidFill>
              <a:schemeClr val="tx1"/>
            </a:solidFill>
          </a:ln>
        </p:spPr>
      </p:pic>
      <p:pic>
        <p:nvPicPr>
          <p:cNvPr id="12" name="Picture 11" descr="A picture containing background pattern&#10;&#10;Description automatically generated">
            <a:extLst>
              <a:ext uri="{FF2B5EF4-FFF2-40B4-BE49-F238E27FC236}">
                <a16:creationId xmlns:a16="http://schemas.microsoft.com/office/drawing/2014/main" id="{038FB02A-3172-1048-8AEF-D0203C72285B}"/>
              </a:ext>
            </a:extLst>
          </p:cNvPr>
          <p:cNvPicPr>
            <a:picLocks noChangeAspect="1"/>
          </p:cNvPicPr>
          <p:nvPr/>
        </p:nvPicPr>
        <p:blipFill>
          <a:blip r:embed="rId3"/>
          <a:stretch>
            <a:fillRect/>
          </a:stretch>
        </p:blipFill>
        <p:spPr>
          <a:xfrm>
            <a:off x="6220460" y="3192385"/>
            <a:ext cx="5778500" cy="762000"/>
          </a:xfrm>
          <a:prstGeom prst="rect">
            <a:avLst/>
          </a:prstGeom>
          <a:ln>
            <a:solidFill>
              <a:schemeClr val="tx1"/>
            </a:solidFill>
          </a:ln>
        </p:spPr>
      </p:pic>
    </p:spTree>
    <p:extLst>
      <p:ext uri="{BB962C8B-B14F-4D97-AF65-F5344CB8AC3E}">
        <p14:creationId xmlns:p14="http://schemas.microsoft.com/office/powerpoint/2010/main" val="51840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6248B0D-1FB3-8649-8975-35BB2003E7DE}"/>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2F57D40-1A9E-AB40-BC58-68C81B7BE99F}"/>
                </a:ext>
              </a:extLst>
            </p:cNvPr>
            <p:cNvSpPr/>
            <p:nvPr/>
          </p:nvSpPr>
          <p:spPr>
            <a:xfrm>
              <a:off x="0" y="0"/>
              <a:ext cx="12192000" cy="871538"/>
            </a:xfrm>
            <a:prstGeom prst="rect">
              <a:avLst/>
            </a:prstGeom>
            <a:solidFill>
              <a:srgbClr val="C81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1BFD2BB-A46E-054C-9373-E9F74DDF1D43}"/>
                </a:ext>
              </a:extLst>
            </p:cNvPr>
            <p:cNvSpPr/>
            <p:nvPr/>
          </p:nvSpPr>
          <p:spPr>
            <a:xfrm>
              <a:off x="0" y="5889171"/>
              <a:ext cx="12192000" cy="968829"/>
            </a:xfrm>
            <a:prstGeom prst="rect">
              <a:avLst/>
            </a:prstGeom>
            <a:solidFill>
              <a:srgbClr val="B1B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97DFE-9DD6-3440-ADCE-7C8005FF0158}"/>
                </a:ext>
              </a:extLst>
            </p:cNvPr>
            <p:cNvSpPr/>
            <p:nvPr/>
          </p:nvSpPr>
          <p:spPr>
            <a:xfrm>
              <a:off x="0" y="5889171"/>
              <a:ext cx="12192000" cy="348343"/>
            </a:xfrm>
            <a:prstGeom prst="rect">
              <a:avLst/>
            </a:prstGeom>
            <a:solidFill>
              <a:srgbClr val="1329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169F9B-183A-4F41-B6F6-003E4F840C45}"/>
                </a:ext>
              </a:extLst>
            </p:cNvPr>
            <p:cNvSpPr/>
            <p:nvPr/>
          </p:nvSpPr>
          <p:spPr>
            <a:xfrm>
              <a:off x="0" y="6738257"/>
              <a:ext cx="12192000" cy="1197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C9AFF6-2564-7B4D-A6E2-7392870F6A91}"/>
              </a:ext>
            </a:extLst>
          </p:cNvPr>
          <p:cNvSpPr>
            <a:spLocks noGrp="1"/>
          </p:cNvSpPr>
          <p:nvPr>
            <p:ph type="title"/>
          </p:nvPr>
        </p:nvSpPr>
        <p:spPr>
          <a:xfrm>
            <a:off x="0" y="82664"/>
            <a:ext cx="10515600" cy="819150"/>
          </a:xfrm>
        </p:spPr>
        <p:txBody>
          <a:bodyPr/>
          <a:lstStyle/>
          <a:p>
            <a:r>
              <a:rPr lang="en-US" b="1" dirty="0">
                <a:solidFill>
                  <a:schemeClr val="bg1"/>
                </a:solidFill>
                <a:latin typeface="Arial" panose="020B0604020202020204" pitchFamily="34" charset="0"/>
                <a:cs typeface="Arial" panose="020B0604020202020204" pitchFamily="34" charset="0"/>
              </a:rPr>
              <a:t>Question 6 Code</a:t>
            </a:r>
          </a:p>
        </p:txBody>
      </p:sp>
      <p:sp>
        <p:nvSpPr>
          <p:cNvPr id="3" name="TextBox 2">
            <a:extLst>
              <a:ext uri="{FF2B5EF4-FFF2-40B4-BE49-F238E27FC236}">
                <a16:creationId xmlns:a16="http://schemas.microsoft.com/office/drawing/2014/main" id="{EF903817-2195-F249-9030-243AA130E3E9}"/>
              </a:ext>
            </a:extLst>
          </p:cNvPr>
          <p:cNvSpPr txBox="1"/>
          <p:nvPr/>
        </p:nvSpPr>
        <p:spPr>
          <a:xfrm>
            <a:off x="381000" y="2828835"/>
            <a:ext cx="11430000" cy="1200329"/>
          </a:xfrm>
          <a:prstGeom prst="rect">
            <a:avLst/>
          </a:prstGeom>
          <a:noFill/>
        </p:spPr>
        <p:txBody>
          <a:bodyPr wrap="square" rtlCol="0">
            <a:spAutoFit/>
          </a:bodyPr>
          <a:lstStyle/>
          <a:p>
            <a:r>
              <a:rPr lang="en-US" dirty="0">
                <a:latin typeface="Courier" pitchFamily="2" charset="0"/>
              </a:rPr>
              <a:t>summary(</a:t>
            </a:r>
            <a:r>
              <a:rPr lang="en-US" dirty="0" err="1">
                <a:latin typeface="Courier" pitchFamily="2" charset="0"/>
              </a:rPr>
              <a:t>BB_Merged$ABV</a:t>
            </a:r>
            <a:r>
              <a:rPr lang="en-US" dirty="0">
                <a:latin typeface="Courier" pitchFamily="2" charset="0"/>
              </a:rPr>
              <a:t>)</a:t>
            </a:r>
          </a:p>
          <a:p>
            <a:r>
              <a:rPr lang="en-US" dirty="0" err="1">
                <a:latin typeface="Courier" pitchFamily="2" charset="0"/>
              </a:rPr>
              <a:t>ggplot</a:t>
            </a:r>
            <a:r>
              <a:rPr lang="en-US" dirty="0">
                <a:latin typeface="Courier" pitchFamily="2" charset="0"/>
              </a:rPr>
              <a:t>(data=</a:t>
            </a:r>
            <a:r>
              <a:rPr lang="en-US" dirty="0" err="1">
                <a:latin typeface="Courier" pitchFamily="2" charset="0"/>
              </a:rPr>
              <a:t>BB_Merged,aes</a:t>
            </a:r>
            <a:r>
              <a:rPr lang="en-US" dirty="0">
                <a:latin typeface="Courier" pitchFamily="2" charset="0"/>
              </a:rPr>
              <a:t>(x=</a:t>
            </a:r>
            <a:r>
              <a:rPr lang="en-US" dirty="0" err="1">
                <a:latin typeface="Courier" pitchFamily="2" charset="0"/>
              </a:rPr>
              <a:t>ABV,fill</a:t>
            </a:r>
            <a:r>
              <a:rPr lang="en-US" dirty="0">
                <a:latin typeface="Courier" pitchFamily="2" charset="0"/>
              </a:rPr>
              <a:t>=State)) + </a:t>
            </a:r>
            <a:r>
              <a:rPr lang="en-US" dirty="0" err="1">
                <a:latin typeface="Courier" pitchFamily="2" charset="0"/>
              </a:rPr>
              <a:t>geom_histogram</a:t>
            </a:r>
            <a:r>
              <a:rPr lang="en-US" dirty="0">
                <a:latin typeface="Courier" pitchFamily="2" charset="0"/>
              </a:rPr>
              <a:t>(stat=</a:t>
            </a:r>
            <a:r>
              <a:rPr lang="en-US" dirty="0">
                <a:solidFill>
                  <a:srgbClr val="00B050"/>
                </a:solidFill>
                <a:latin typeface="Courier" pitchFamily="2" charset="0"/>
              </a:rPr>
              <a:t>"count"</a:t>
            </a:r>
            <a:r>
              <a:rPr lang="en-US" dirty="0">
                <a:latin typeface="Courier" pitchFamily="2" charset="0"/>
              </a:rPr>
              <a:t>) + </a:t>
            </a:r>
            <a:r>
              <a:rPr lang="en-US" dirty="0" err="1">
                <a:latin typeface="Courier" pitchFamily="2" charset="0"/>
              </a:rPr>
              <a:t>theme_classic</a:t>
            </a:r>
            <a:r>
              <a:rPr lang="en-US" dirty="0">
                <a:latin typeface="Courier" pitchFamily="2" charset="0"/>
              </a:rPr>
              <a:t>() + labs(title=</a:t>
            </a:r>
            <a:r>
              <a:rPr lang="en-US" dirty="0">
                <a:solidFill>
                  <a:srgbClr val="00B050"/>
                </a:solidFill>
                <a:latin typeface="Courier" pitchFamily="2" charset="0"/>
              </a:rPr>
              <a:t>"Distribution of ABV"</a:t>
            </a:r>
            <a:r>
              <a:rPr lang="en-US" dirty="0">
                <a:latin typeface="Courier" pitchFamily="2" charset="0"/>
              </a:rPr>
              <a:t>, x=</a:t>
            </a:r>
            <a:r>
              <a:rPr lang="en-US" dirty="0">
                <a:solidFill>
                  <a:srgbClr val="00B050"/>
                </a:solidFill>
                <a:latin typeface="Courier" pitchFamily="2" charset="0"/>
              </a:rPr>
              <a:t>"ABV"</a:t>
            </a:r>
            <a:r>
              <a:rPr lang="en-US" dirty="0">
                <a:latin typeface="Courier" pitchFamily="2" charset="0"/>
              </a:rPr>
              <a:t>, y=</a:t>
            </a:r>
            <a:r>
              <a:rPr lang="en-US" dirty="0">
                <a:solidFill>
                  <a:srgbClr val="00B050"/>
                </a:solidFill>
                <a:latin typeface="Courier" pitchFamily="2" charset="0"/>
              </a:rPr>
              <a:t>"Count of ABV"</a:t>
            </a:r>
            <a:r>
              <a:rPr lang="en-US" dirty="0">
                <a:latin typeface="Courier" pitchFamily="2" charset="0"/>
              </a:rPr>
              <a:t>)</a:t>
            </a:r>
          </a:p>
          <a:p>
            <a:r>
              <a:rPr lang="en-US" dirty="0">
                <a:latin typeface="Courier" pitchFamily="2" charset="0"/>
              </a:rPr>
              <a:t>boxplot(</a:t>
            </a:r>
            <a:r>
              <a:rPr lang="en-US" dirty="0" err="1">
                <a:latin typeface="Courier" pitchFamily="2" charset="0"/>
              </a:rPr>
              <a:t>BB_Merged$ABV,ylab</a:t>
            </a:r>
            <a:r>
              <a:rPr lang="en-US" dirty="0">
                <a:latin typeface="Courier" pitchFamily="2" charset="0"/>
              </a:rPr>
              <a:t>=</a:t>
            </a:r>
            <a:r>
              <a:rPr lang="en-US" dirty="0">
                <a:solidFill>
                  <a:srgbClr val="00B050"/>
                </a:solidFill>
                <a:latin typeface="Courier" pitchFamily="2" charset="0"/>
              </a:rPr>
              <a:t>"ABV"</a:t>
            </a:r>
            <a:r>
              <a:rPr lang="en-US" dirty="0">
                <a:latin typeface="Courier" pitchFamily="2" charset="0"/>
              </a:rPr>
              <a:t>)</a:t>
            </a:r>
          </a:p>
        </p:txBody>
      </p:sp>
      <p:sp>
        <p:nvSpPr>
          <p:cNvPr id="9" name="TextBox 8">
            <a:extLst>
              <a:ext uri="{FF2B5EF4-FFF2-40B4-BE49-F238E27FC236}">
                <a16:creationId xmlns:a16="http://schemas.microsoft.com/office/drawing/2014/main" id="{52DBF903-1D58-8044-9082-9691DD8CBBB0}"/>
              </a:ext>
            </a:extLst>
          </p:cNvPr>
          <p:cNvSpPr txBox="1"/>
          <p:nvPr/>
        </p:nvSpPr>
        <p:spPr>
          <a:xfrm>
            <a:off x="609600" y="1509758"/>
            <a:ext cx="10972800" cy="646331"/>
          </a:xfrm>
          <a:prstGeom prst="rect">
            <a:avLst/>
          </a:prstGeom>
          <a:noFill/>
        </p:spPr>
        <p:txBody>
          <a:bodyPr wrap="square" rtlCol="0">
            <a:spAutoFit/>
          </a:bodyPr>
          <a:lstStyle/>
          <a:p>
            <a:r>
              <a:rPr lang="en-US" dirty="0"/>
              <a:t>The code below uses the summary function to list out the statistical values. We then use GGPlot2 to plot a histogram of the ABV as well as a box plot of the ABV</a:t>
            </a:r>
          </a:p>
        </p:txBody>
      </p:sp>
    </p:spTree>
    <p:extLst>
      <p:ext uri="{BB962C8B-B14F-4D97-AF65-F5344CB8AC3E}">
        <p14:creationId xmlns:p14="http://schemas.microsoft.com/office/powerpoint/2010/main" val="148882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937</Words>
  <Application>Microsoft Macintosh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vt:lpstr>
      <vt:lpstr>Office Theme</vt:lpstr>
      <vt:lpstr>PowerPoint Presentation</vt:lpstr>
      <vt:lpstr>Question 1 Code</vt:lpstr>
      <vt:lpstr>Question 1 Visualization</vt:lpstr>
      <vt:lpstr>Question 3 Code</vt:lpstr>
      <vt:lpstr>Question 4 Code</vt:lpstr>
      <vt:lpstr>Question 4 Visualization</vt:lpstr>
      <vt:lpstr>Question 5 Code</vt:lpstr>
      <vt:lpstr>Question 5 Visualization</vt:lpstr>
      <vt:lpstr>Question 6 Code</vt:lpstr>
      <vt:lpstr>Question 6 Visualization</vt:lpstr>
      <vt:lpstr>Question 7 Code</vt:lpstr>
      <vt:lpstr>Question 7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Kwong</dc:creator>
  <cp:lastModifiedBy>Chad Kwong</cp:lastModifiedBy>
  <cp:revision>1</cp:revision>
  <dcterms:created xsi:type="dcterms:W3CDTF">2021-10-07T18:23:43Z</dcterms:created>
  <dcterms:modified xsi:type="dcterms:W3CDTF">2021-10-07T20:00:04Z</dcterms:modified>
</cp:coreProperties>
</file>