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12"/>
  </p:notesMasterIdLst>
  <p:sldIdLst>
    <p:sldId id="256" r:id="rId2"/>
    <p:sldId id="257" r:id="rId3"/>
    <p:sldId id="258" r:id="rId4"/>
    <p:sldId id="264" r:id="rId5"/>
    <p:sldId id="259" r:id="rId6"/>
    <p:sldId id="260" r:id="rId7"/>
    <p:sldId id="261"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0E14"/>
    <a:srgbClr val="EF1C24"/>
    <a:srgbClr val="F1B11B"/>
    <a:srgbClr val="FDF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snapToObjects="1">
      <p:cViewPr>
        <p:scale>
          <a:sx n="114" d="100"/>
          <a:sy n="114" d="100"/>
        </p:scale>
        <p:origin x="472" y="384"/>
      </p:cViewPr>
      <p:guideLst/>
    </p:cSldViewPr>
  </p:slideViewPr>
  <p:notesTextViewPr>
    <p:cViewPr>
      <p:scale>
        <a:sx n="1" d="1"/>
        <a:sy n="1" d="1"/>
      </p:scale>
      <p:origin x="0" y="0"/>
    </p:cViewPr>
  </p:notesTextViewPr>
  <p:notesViewPr>
    <p:cSldViewPr snapToGrid="0" snapToObjects="1">
      <p:cViewPr varScale="1">
        <p:scale>
          <a:sx n="93" d="100"/>
          <a:sy n="93" d="100"/>
        </p:scale>
        <p:origin x="378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02AF3-37D0-C441-BA91-B0BF0B65FAE8}" type="datetimeFigureOut">
              <a:rPr lang="en-US" smtClean="0"/>
              <a:t>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61A18-E143-114E-A8E8-1754EFC7D32A}" type="slidenum">
              <a:rPr lang="en-US" smtClean="0"/>
              <a:t>‹#›</a:t>
            </a:fld>
            <a:endParaRPr lang="en-US"/>
          </a:p>
        </p:txBody>
      </p:sp>
    </p:spTree>
    <p:extLst>
      <p:ext uri="{BB962C8B-B14F-4D97-AF65-F5344CB8AC3E}">
        <p14:creationId xmlns:p14="http://schemas.microsoft.com/office/powerpoint/2010/main" val="2119404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video recording is based on a SMU graduate level data science case study, where I have been asked to perform an exploratory data analysis on a data set provided by Frito Lay.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Slide 1: Hello and welcome CEO and CFO of Frito Lay. My name is Chad </a:t>
            </a:r>
            <a:r>
              <a:rPr lang="en-US" sz="1200" kern="1200" dirty="0" err="1">
                <a:solidFill>
                  <a:schemeClr val="tx1"/>
                </a:solidFill>
                <a:effectLst/>
                <a:latin typeface="+mn-lt"/>
                <a:ea typeface="+mn-ea"/>
                <a:cs typeface="+mn-cs"/>
              </a:rPr>
              <a:t>Kwong</a:t>
            </a:r>
            <a:r>
              <a:rPr lang="en-US" sz="1200" kern="1200" dirty="0">
                <a:solidFill>
                  <a:schemeClr val="tx1"/>
                </a:solidFill>
                <a:effectLst/>
                <a:latin typeface="+mn-lt"/>
                <a:ea typeface="+mn-ea"/>
                <a:cs typeface="+mn-cs"/>
              </a:rPr>
              <a:t> and I am here today to present to you the insights discovered through an exploratory data analysis of the employee information data set you have provided to me. By the end of this presentation, you will hopefully have a solid understanding of the variables that can be used to predict Attrition and Monthly income. </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1</a:t>
            </a:fld>
            <a:endParaRPr lang="en-US"/>
          </a:p>
        </p:txBody>
      </p:sp>
    </p:spTree>
    <p:extLst>
      <p:ext uri="{BB962C8B-B14F-4D97-AF65-F5344CB8AC3E}">
        <p14:creationId xmlns:p14="http://schemas.microsoft.com/office/powerpoint/2010/main" val="411656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conclusion to my presentation, I would like you to take the following insights and suggestions to heart: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Insight #1: the top three factors that contribute to attrition are Monthly Income, Total Working Years, and Years at Company, however I would highly suggest a more in-depth investigation involving more variables for the most accurate model to predict attrition.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Insight #2: Monthly Income is dependent on at least the Total Working Years and Years at Company variables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Insight #3: most of the distributions for the variables seemed to be skewed to the right which indicates that for each variable, a larger percentage population contributing to higher attrition rates are on the lower end of each variable. For example attrition responses seemed to be higher for employees that had few to no stock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Thank you for your undivided attention and I would now like to open the room to any questions.</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10</a:t>
            </a:fld>
            <a:endParaRPr lang="en-US"/>
          </a:p>
        </p:txBody>
      </p:sp>
    </p:spTree>
    <p:extLst>
      <p:ext uri="{BB962C8B-B14F-4D97-AF65-F5344CB8AC3E}">
        <p14:creationId xmlns:p14="http://schemas.microsoft.com/office/powerpoint/2010/main" val="227878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agenda for today includes: </a:t>
            </a:r>
          </a:p>
          <a:p>
            <a:r>
              <a:rPr lang="en-US" sz="1200" kern="1200" dirty="0">
                <a:solidFill>
                  <a:schemeClr val="tx1"/>
                </a:solidFill>
                <a:effectLst/>
                <a:latin typeface="+mn-lt"/>
                <a:ea typeface="+mn-ea"/>
                <a:cs typeface="+mn-cs"/>
              </a:rPr>
              <a:t>A walkthrough of the steps taken to select the three leading variables that contribute to Attrition, An in depth analysis of the model chosen to predict attrition based off of the top three classification factors, A breakdown of Attrition related factors that contribute to the prediction of Monthly Income, and Key insights that will help to lower the attrition rate at Frito Lay</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2</a:t>
            </a:fld>
            <a:endParaRPr lang="en-US"/>
          </a:p>
        </p:txBody>
      </p:sp>
    </p:spTree>
    <p:extLst>
      <p:ext uri="{BB962C8B-B14F-4D97-AF65-F5344CB8AC3E}">
        <p14:creationId xmlns:p14="http://schemas.microsoft.com/office/powerpoint/2010/main" val="1424509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investigation into the data set began with plotting the distribution of various variables using histograms. For each histogram, I performed a facet wrap that divided the histograms by the Attrition variable. From my analysis, I chose to initially pursue the Monthly Income, Stock Option Level, and Years At Company variables. As you can see, the Monthly Income variable follows a Right Skewness in its relation to attrition.</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3</a:t>
            </a:fld>
            <a:endParaRPr lang="en-US"/>
          </a:p>
        </p:txBody>
      </p:sp>
    </p:spTree>
    <p:extLst>
      <p:ext uri="{BB962C8B-B14F-4D97-AF65-F5344CB8AC3E}">
        <p14:creationId xmlns:p14="http://schemas.microsoft.com/office/powerpoint/2010/main" val="2541011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also observe right skewness in the Years At Company and Stock Option Level variables, although one could also argue that there is a mild multimodal distribution to the Stock Option Level. These distributions help suggest that there is a relationship between the variables and Attrition, however these variables most likely are more significant at lower levels. Knowing that more evidence is required in the choosing of the variables, I performed a second investigation that is less intuition based.</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4</a:t>
            </a:fld>
            <a:endParaRPr lang="en-US"/>
          </a:p>
        </p:txBody>
      </p:sp>
    </p:spTree>
    <p:extLst>
      <p:ext uri="{BB962C8B-B14F-4D97-AF65-F5344CB8AC3E}">
        <p14:creationId xmlns:p14="http://schemas.microsoft.com/office/powerpoint/2010/main" val="64003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second part of the investigation, I chose to use a Learning Vector Quantization, or LVQ, classification method combined with a normal cross validation to predict the importance of each variable within the data set. The graph on the right displays the rank of importance of each variable within the data set. This graph was obtained by using the Variable Importance function combined with the LVQ model mentioned prior. As we can see, the top three factors contributing to attrition as predicted by this LVQ model are Monthly Income, Total Working Years, and Years at Company in that respective order. Other noteworthy variables include Stock Option Level, Job Level, and Years in Current Role, respectively. An interesting point here is that employee satisfaction, whether that is satisfaction with the job, environment, or general relationship with the manager, does not play a significant role in attrition.</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5</a:t>
            </a:fld>
            <a:endParaRPr lang="en-US"/>
          </a:p>
        </p:txBody>
      </p:sp>
    </p:spTree>
    <p:extLst>
      <p:ext uri="{BB962C8B-B14F-4D97-AF65-F5344CB8AC3E}">
        <p14:creationId xmlns:p14="http://schemas.microsoft.com/office/powerpoint/2010/main" val="355327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Naive Bayes model was chosen as the model to be used when predicting Attrition, and a 70/30 split was performed when separating the data set into a training and test set. Because the positive Attrition rate was so low in this data set, an </a:t>
            </a:r>
            <a:r>
              <a:rPr lang="en-US" sz="1200" kern="1200" dirty="0" err="1">
                <a:solidFill>
                  <a:schemeClr val="tx1"/>
                </a:solidFill>
                <a:effectLst/>
                <a:latin typeface="+mn-lt"/>
                <a:ea typeface="+mn-ea"/>
                <a:cs typeface="+mn-cs"/>
              </a:rPr>
              <a:t>upsampling</a:t>
            </a:r>
            <a:r>
              <a:rPr lang="en-US" sz="1200" kern="1200" dirty="0">
                <a:solidFill>
                  <a:schemeClr val="tx1"/>
                </a:solidFill>
                <a:effectLst/>
                <a:latin typeface="+mn-lt"/>
                <a:ea typeface="+mn-ea"/>
                <a:cs typeface="+mn-cs"/>
              </a:rPr>
              <a:t> was performed on the training data set to simulate more yes responses to Attrition. When creating the model, the accuracy, specificity, and sensitivity seemed to vary greatly with each seed, so the these scores were taken across 50 different seeds to determine the best seed to use with the model. I also chose to compare two different variable sets: the variables predicted by the LVQ model, and the variables chosen by my own intuition. As expected, the model that performed better was the one that use the variables predicted by the LVQ model. </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6</a:t>
            </a:fld>
            <a:endParaRPr lang="en-US"/>
          </a:p>
        </p:txBody>
      </p:sp>
    </p:spTree>
    <p:extLst>
      <p:ext uri="{BB962C8B-B14F-4D97-AF65-F5344CB8AC3E}">
        <p14:creationId xmlns:p14="http://schemas.microsoft.com/office/powerpoint/2010/main" val="230093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all this information in mind, the Naive Bayes model chosen to predict Attrition uses the Monthly Income, Total Years Working, and Years At company variables and a seed value of 20. The predictions made by the model can be observed in the CSV file contained within my GitHub repository. Within that file, you will be able to compare the predicted attrition response to the recorded response. I have also provided the variables used in the model inside the file. On the right you will see the confusion matrix constructed by comparing the predicted attrition responses to the recorded responses. From this matrix we can see an accuracy score of about 75%, a Sensitivity score of about 78%, a Specificity score of about 61%, and a small p-value of 1.2e-5. The low P-value infers that the model performs adequately, but I suspect that higher accuracy scores cannot be obtained from the current data set without the involvement of more variables.</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7</a:t>
            </a:fld>
            <a:endParaRPr lang="en-US"/>
          </a:p>
        </p:txBody>
      </p:sp>
    </p:spTree>
    <p:extLst>
      <p:ext uri="{BB962C8B-B14F-4D97-AF65-F5344CB8AC3E}">
        <p14:creationId xmlns:p14="http://schemas.microsoft.com/office/powerpoint/2010/main" val="4064322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next step in my exploratory data analysis involved investigating the relationship that the selected variables share with Monthly Income. Given that Monthly Income IS one of the selected variables, I chose to limit the relationship down to the remaining variables, Years At Company, and Total Years Working. A simple linear regression method was used to construct the relationship and then a Leave One Out Cross Validation was performed to verify the model. The model constructed, at it’s simplest form, provided an RMSE of about 2742. I suspect that this model is valid considering it’s P-value is low at 2.2e-16.</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8</a:t>
            </a:fld>
            <a:endParaRPr lang="en-US"/>
          </a:p>
        </p:txBody>
      </p:sp>
    </p:spTree>
    <p:extLst>
      <p:ext uri="{BB962C8B-B14F-4D97-AF65-F5344CB8AC3E}">
        <p14:creationId xmlns:p14="http://schemas.microsoft.com/office/powerpoint/2010/main" val="325077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an attempt to visually convey the comparison of my model to the recorded values, constructed a 3d plot of the relationship between the Monthly Income, Years At Company, and Total Working Years. There are two sets of points on the plot: the monthly income as predicted by the linear regression model, and the recorded values of Monthly Income. As you can see on the plots, the predicted values seem to fall under a similar distribution as the recorded values. However, as with the model predicting attrition, I suspect that a more defined relationship can be found with the involvement of more predicting variables.</a:t>
            </a:r>
          </a:p>
          <a:p>
            <a:endParaRPr lang="en-US" dirty="0"/>
          </a:p>
        </p:txBody>
      </p:sp>
      <p:sp>
        <p:nvSpPr>
          <p:cNvPr id="4" name="Slide Number Placeholder 3"/>
          <p:cNvSpPr>
            <a:spLocks noGrp="1"/>
          </p:cNvSpPr>
          <p:nvPr>
            <p:ph type="sldNum" sz="quarter" idx="5"/>
          </p:nvPr>
        </p:nvSpPr>
        <p:spPr/>
        <p:txBody>
          <a:bodyPr/>
          <a:lstStyle/>
          <a:p>
            <a:fld id="{DA061A18-E143-114E-A8E8-1754EFC7D32A}" type="slidenum">
              <a:rPr lang="en-US" smtClean="0"/>
              <a:t>9</a:t>
            </a:fld>
            <a:endParaRPr lang="en-US"/>
          </a:p>
        </p:txBody>
      </p:sp>
    </p:spTree>
    <p:extLst>
      <p:ext uri="{BB962C8B-B14F-4D97-AF65-F5344CB8AC3E}">
        <p14:creationId xmlns:p14="http://schemas.microsoft.com/office/powerpoint/2010/main" val="284679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A8B4D4-127D-EE4E-98FA-F82D9F3D9DD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406541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A8B4D4-127D-EE4E-98FA-F82D9F3D9DD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135990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A8B4D4-127D-EE4E-98FA-F82D9F3D9DD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309852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A8B4D4-127D-EE4E-98FA-F82D9F3D9DD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360893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A8B4D4-127D-EE4E-98FA-F82D9F3D9DD5}"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164583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8B4D4-127D-EE4E-98FA-F82D9F3D9DD5}"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52344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A8B4D4-127D-EE4E-98FA-F82D9F3D9DD5}" type="datetimeFigureOut">
              <a:rPr lang="en-US" smtClean="0"/>
              <a:t>12/2/21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151024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A8B4D4-127D-EE4E-98FA-F82D9F3D9DD5}" type="datetimeFigureOut">
              <a:rPr lang="en-US" smtClean="0"/>
              <a:t>12/2/21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405572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8B4D4-127D-EE4E-98FA-F82D9F3D9DD5}" type="datetimeFigureOut">
              <a:rPr lang="en-US" smtClean="0"/>
              <a:t>12/2/21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37126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8B4D4-127D-EE4E-98FA-F82D9F3D9DD5}"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70457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8B4D4-127D-EE4E-98FA-F82D9F3D9DD5}"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61683-C47B-7244-8AAF-BBB16E726349}" type="slidenum">
              <a:rPr lang="en-US" smtClean="0"/>
              <a:t>‹#›</a:t>
            </a:fld>
            <a:endParaRPr lang="en-US"/>
          </a:p>
        </p:txBody>
      </p:sp>
    </p:spTree>
    <p:extLst>
      <p:ext uri="{BB962C8B-B14F-4D97-AF65-F5344CB8AC3E}">
        <p14:creationId xmlns:p14="http://schemas.microsoft.com/office/powerpoint/2010/main" val="191314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597">
            <a:alpha val="40053"/>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8B4D4-127D-EE4E-98FA-F82D9F3D9DD5}" type="datetimeFigureOut">
              <a:rPr lang="en-US" smtClean="0"/>
              <a:t>12/2/21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61683-C47B-7244-8AAF-BBB16E726349}" type="slidenum">
              <a:rPr lang="en-US" smtClean="0"/>
              <a:t>‹#›</a:t>
            </a:fld>
            <a:endParaRPr lang="en-US"/>
          </a:p>
        </p:txBody>
      </p:sp>
    </p:spTree>
    <p:extLst>
      <p:ext uri="{BB962C8B-B14F-4D97-AF65-F5344CB8AC3E}">
        <p14:creationId xmlns:p14="http://schemas.microsoft.com/office/powerpoint/2010/main" val="284924544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tr.wikipedia.org/wiki/Dosya:Frito_Lay_logo.sv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0A1D919-4E63-B740-90B3-D28EB65859DB}"/>
              </a:ext>
            </a:extLst>
          </p:cNvPr>
          <p:cNvSpPr/>
          <p:nvPr/>
        </p:nvSpPr>
        <p:spPr>
          <a:xfrm>
            <a:off x="0" y="6098110"/>
            <a:ext cx="12192000" cy="7543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A9241C-8C2B-0F41-A116-ED3426E69520}"/>
              </a:ext>
            </a:extLst>
          </p:cNvPr>
          <p:cNvSpPr/>
          <p:nvPr/>
        </p:nvSpPr>
        <p:spPr>
          <a:xfrm>
            <a:off x="0" y="6006669"/>
            <a:ext cx="12192000" cy="91439"/>
          </a:xfrm>
          <a:prstGeom prst="rect">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5ECE19-19FC-3C43-90E4-3E9A6771D790}"/>
              </a:ext>
            </a:extLst>
          </p:cNvPr>
          <p:cNvSpPr/>
          <p:nvPr/>
        </p:nvSpPr>
        <p:spPr>
          <a:xfrm>
            <a:off x="0" y="5508"/>
            <a:ext cx="12192000" cy="4143582"/>
          </a:xfrm>
          <a:prstGeom prst="rect">
            <a:avLst/>
          </a:prstGeom>
          <a:solidFill>
            <a:srgbClr val="EF1C24"/>
          </a:solidFill>
          <a:ln>
            <a:solidFill>
              <a:srgbClr val="AB0E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E72C7-5F76-9243-A8E0-C810CCA83A3A}"/>
              </a:ext>
            </a:extLst>
          </p:cNvPr>
          <p:cNvSpPr>
            <a:spLocks noGrp="1"/>
          </p:cNvSpPr>
          <p:nvPr>
            <p:ph type="ctrTitle"/>
          </p:nvPr>
        </p:nvSpPr>
        <p:spPr>
          <a:xfrm>
            <a:off x="1524000" y="4525457"/>
            <a:ext cx="9144000" cy="852599"/>
          </a:xfrm>
        </p:spPr>
        <p:txBody>
          <a:bodyPr>
            <a:normAutofit fontScale="90000"/>
          </a:bodyPr>
          <a:lstStyle/>
          <a:p>
            <a:r>
              <a:rPr lang="en-US" b="1" dirty="0">
                <a:solidFill>
                  <a:srgbClr val="EF1C24"/>
                </a:solidFill>
                <a:latin typeface="HELVETICA BOLD OBLIQUE" pitchFamily="2" charset="0"/>
                <a:cs typeface="Aharoni" panose="020F0502020204030204" pitchFamily="34" charset="0"/>
              </a:rPr>
              <a:t>Attrition </a:t>
            </a:r>
            <a:r>
              <a:rPr lang="en-US" b="1" dirty="0">
                <a:solidFill>
                  <a:srgbClr val="EF1C24"/>
                </a:solidFill>
                <a:latin typeface="HELVETICA BOLD OBLIQUE" pitchFamily="2" charset="0"/>
                <a:cs typeface="Daytona" panose="020F0502020204030204" pitchFamily="34" charset="0"/>
              </a:rPr>
              <a:t>Analysis</a:t>
            </a:r>
          </a:p>
        </p:txBody>
      </p:sp>
      <p:sp>
        <p:nvSpPr>
          <p:cNvPr id="3" name="Subtitle 2">
            <a:extLst>
              <a:ext uri="{FF2B5EF4-FFF2-40B4-BE49-F238E27FC236}">
                <a16:creationId xmlns:a16="http://schemas.microsoft.com/office/drawing/2014/main" id="{1D007ACD-0309-C346-9464-F0A9BEF3CCDF}"/>
              </a:ext>
            </a:extLst>
          </p:cNvPr>
          <p:cNvSpPr>
            <a:spLocks noGrp="1"/>
          </p:cNvSpPr>
          <p:nvPr>
            <p:ph type="subTitle" idx="1"/>
          </p:nvPr>
        </p:nvSpPr>
        <p:spPr>
          <a:xfrm>
            <a:off x="3686175" y="5570646"/>
            <a:ext cx="4819650" cy="436021"/>
          </a:xfrm>
        </p:spPr>
        <p:txBody>
          <a:bodyPr/>
          <a:lstStyle/>
          <a:p>
            <a:r>
              <a:rPr lang="en-US" dirty="0">
                <a:solidFill>
                  <a:schemeClr val="tx1">
                    <a:lumMod val="75000"/>
                    <a:lumOff val="25000"/>
                  </a:schemeClr>
                </a:solidFill>
              </a:rPr>
              <a:t>Presented by Chad </a:t>
            </a:r>
            <a:r>
              <a:rPr lang="en-US" dirty="0" err="1">
                <a:solidFill>
                  <a:schemeClr val="tx1">
                    <a:lumMod val="75000"/>
                    <a:lumOff val="25000"/>
                  </a:schemeClr>
                </a:solidFill>
              </a:rPr>
              <a:t>Kwong</a:t>
            </a:r>
            <a:endParaRPr lang="en-US" dirty="0">
              <a:solidFill>
                <a:schemeClr val="tx1">
                  <a:lumMod val="75000"/>
                  <a:lumOff val="25000"/>
                </a:schemeClr>
              </a:solidFill>
            </a:endParaRPr>
          </a:p>
        </p:txBody>
      </p:sp>
      <p:pic>
        <p:nvPicPr>
          <p:cNvPr id="5" name="Picture 4" descr="Logo, company name&#10;&#10;Description automatically generated">
            <a:extLst>
              <a:ext uri="{FF2B5EF4-FFF2-40B4-BE49-F238E27FC236}">
                <a16:creationId xmlns:a16="http://schemas.microsoft.com/office/drawing/2014/main" id="{77DC5A3D-6C15-6341-9E60-B45DF4021BD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165600" y="759889"/>
            <a:ext cx="3860800" cy="3048000"/>
          </a:xfrm>
          <a:prstGeom prst="rect">
            <a:avLst/>
          </a:prstGeom>
        </p:spPr>
      </p:pic>
      <p:sp>
        <p:nvSpPr>
          <p:cNvPr id="6" name="TextBox 5">
            <a:extLst>
              <a:ext uri="{FF2B5EF4-FFF2-40B4-BE49-F238E27FC236}">
                <a16:creationId xmlns:a16="http://schemas.microsoft.com/office/drawing/2014/main" id="{E256180E-2E26-6E46-B4DA-77C4F1FAD581}"/>
              </a:ext>
            </a:extLst>
          </p:cNvPr>
          <p:cNvSpPr txBox="1"/>
          <p:nvPr/>
        </p:nvSpPr>
        <p:spPr>
          <a:xfrm>
            <a:off x="9375790" y="6666158"/>
            <a:ext cx="3087340" cy="230832"/>
          </a:xfrm>
          <a:prstGeom prst="rect">
            <a:avLst/>
          </a:prstGeom>
          <a:noFill/>
        </p:spPr>
        <p:txBody>
          <a:bodyPr wrap="square" rtlCol="0">
            <a:spAutoFit/>
          </a:bodyPr>
          <a:lstStyle/>
          <a:p>
            <a:r>
              <a:rPr lang="en-US" sz="900" dirty="0">
                <a:hlinkClick r:id="rId4" tooltip="https://tr.wikipedia.org/wiki/Dosya:Frito_Lay_logo.svg"/>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5" name="Rectangle 14">
            <a:extLst>
              <a:ext uri="{FF2B5EF4-FFF2-40B4-BE49-F238E27FC236}">
                <a16:creationId xmlns:a16="http://schemas.microsoft.com/office/drawing/2014/main" id="{C0FEAF4E-92E1-364C-AAD8-3280B5378D73}"/>
              </a:ext>
            </a:extLst>
          </p:cNvPr>
          <p:cNvSpPr/>
          <p:nvPr/>
        </p:nvSpPr>
        <p:spPr>
          <a:xfrm>
            <a:off x="0" y="4158639"/>
            <a:ext cx="12192000" cy="81891"/>
          </a:xfrm>
          <a:prstGeom prst="rect">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3C920-720F-764E-9058-427E0CC412F8}"/>
              </a:ext>
            </a:extLst>
          </p:cNvPr>
          <p:cNvSpPr>
            <a:spLocks noGrp="1"/>
          </p:cNvSpPr>
          <p:nvPr>
            <p:ph idx="1"/>
          </p:nvPr>
        </p:nvSpPr>
        <p:spPr/>
        <p:txBody>
          <a:bodyPr/>
          <a:lstStyle/>
          <a:p>
            <a:r>
              <a:rPr lang="en-US" dirty="0"/>
              <a:t>The </a:t>
            </a:r>
            <a:r>
              <a:rPr lang="en-US" b="1" dirty="0"/>
              <a:t>three</a:t>
            </a:r>
            <a:r>
              <a:rPr lang="en-US" dirty="0"/>
              <a:t> leading factors that contribute to attrition are </a:t>
            </a:r>
            <a:r>
              <a:rPr lang="en-US" b="1" dirty="0"/>
              <a:t>Monthly</a:t>
            </a:r>
            <a:r>
              <a:rPr lang="en-US" dirty="0"/>
              <a:t> </a:t>
            </a:r>
            <a:r>
              <a:rPr lang="en-US" b="1" dirty="0"/>
              <a:t>Income</a:t>
            </a:r>
            <a:r>
              <a:rPr lang="en-US" dirty="0"/>
              <a:t>, </a:t>
            </a:r>
            <a:r>
              <a:rPr lang="en-US" b="1" dirty="0"/>
              <a:t>Total</a:t>
            </a:r>
            <a:r>
              <a:rPr lang="en-US" dirty="0"/>
              <a:t> </a:t>
            </a:r>
            <a:r>
              <a:rPr lang="en-US" b="1" dirty="0"/>
              <a:t>Years</a:t>
            </a:r>
            <a:r>
              <a:rPr lang="en-US" dirty="0"/>
              <a:t> </a:t>
            </a:r>
            <a:r>
              <a:rPr lang="en-US" b="1" dirty="0"/>
              <a:t>Working</a:t>
            </a:r>
            <a:r>
              <a:rPr lang="en-US" dirty="0"/>
              <a:t>, and </a:t>
            </a:r>
            <a:r>
              <a:rPr lang="en-US" b="1" dirty="0"/>
              <a:t>Years</a:t>
            </a:r>
            <a:r>
              <a:rPr lang="en-US" dirty="0"/>
              <a:t> </a:t>
            </a:r>
            <a:r>
              <a:rPr lang="en-US" b="1" dirty="0"/>
              <a:t>at</a:t>
            </a:r>
            <a:r>
              <a:rPr lang="en-US" dirty="0"/>
              <a:t> </a:t>
            </a:r>
            <a:r>
              <a:rPr lang="en-US" b="1" dirty="0"/>
              <a:t>Company</a:t>
            </a:r>
          </a:p>
          <a:p>
            <a:r>
              <a:rPr lang="en-US" b="1" dirty="0"/>
              <a:t>Monthly</a:t>
            </a:r>
            <a:r>
              <a:rPr lang="en-US" dirty="0"/>
              <a:t> </a:t>
            </a:r>
            <a:r>
              <a:rPr lang="en-US" b="1" dirty="0"/>
              <a:t>Income</a:t>
            </a:r>
            <a:r>
              <a:rPr lang="en-US" dirty="0"/>
              <a:t> is dependent on at least the </a:t>
            </a:r>
            <a:r>
              <a:rPr lang="en-US" b="1" dirty="0"/>
              <a:t>Years</a:t>
            </a:r>
            <a:r>
              <a:rPr lang="en-US" dirty="0"/>
              <a:t> </a:t>
            </a:r>
            <a:r>
              <a:rPr lang="en-US" b="1" dirty="0"/>
              <a:t>at</a:t>
            </a:r>
            <a:r>
              <a:rPr lang="en-US" dirty="0"/>
              <a:t> </a:t>
            </a:r>
            <a:r>
              <a:rPr lang="en-US" b="1" dirty="0"/>
              <a:t>Company</a:t>
            </a:r>
            <a:r>
              <a:rPr lang="en-US" dirty="0"/>
              <a:t> and </a:t>
            </a:r>
            <a:r>
              <a:rPr lang="en-US" b="1" dirty="0"/>
              <a:t>Total</a:t>
            </a:r>
            <a:r>
              <a:rPr lang="en-US" dirty="0"/>
              <a:t> </a:t>
            </a:r>
            <a:r>
              <a:rPr lang="en-US" b="1" dirty="0"/>
              <a:t>Years</a:t>
            </a:r>
            <a:r>
              <a:rPr lang="en-US" dirty="0"/>
              <a:t> </a:t>
            </a:r>
            <a:r>
              <a:rPr lang="en-US" b="1" dirty="0"/>
              <a:t>Working </a:t>
            </a:r>
            <a:r>
              <a:rPr lang="en-US" dirty="0"/>
              <a:t>variables</a:t>
            </a:r>
            <a:endParaRPr lang="en-US" b="1" dirty="0"/>
          </a:p>
          <a:p>
            <a:endParaRPr lang="en-US" dirty="0"/>
          </a:p>
          <a:p>
            <a:endParaRPr lang="en-US" dirty="0"/>
          </a:p>
          <a:p>
            <a:endParaRPr lang="en-US" b="1" dirty="0"/>
          </a:p>
        </p:txBody>
      </p:sp>
      <p:grpSp>
        <p:nvGrpSpPr>
          <p:cNvPr id="4" name="Group 3">
            <a:extLst>
              <a:ext uri="{FF2B5EF4-FFF2-40B4-BE49-F238E27FC236}">
                <a16:creationId xmlns:a16="http://schemas.microsoft.com/office/drawing/2014/main" id="{C83F941F-CE1D-E447-975F-E828A505F7BF}"/>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2B975E37-7A96-7541-A0B7-82689DC7D15A}"/>
                </a:ext>
              </a:extLst>
            </p:cNvPr>
            <p:cNvSpPr/>
            <p:nvPr/>
          </p:nvSpPr>
          <p:spPr>
            <a:xfrm>
              <a:off x="0" y="6476427"/>
              <a:ext cx="12192000" cy="379462"/>
            </a:xfrm>
            <a:prstGeom prst="rect">
              <a:avLst/>
            </a:prstGeom>
            <a:solidFill>
              <a:srgbClr val="AB0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ingle Corner Rectangle 5">
              <a:extLst>
                <a:ext uri="{FF2B5EF4-FFF2-40B4-BE49-F238E27FC236}">
                  <a16:creationId xmlns:a16="http://schemas.microsoft.com/office/drawing/2014/main" id="{437A28A5-BA6E-EB42-B9D2-8B6AB6C611CC}"/>
                </a:ext>
              </a:extLst>
            </p:cNvPr>
            <p:cNvSpPr/>
            <p:nvPr/>
          </p:nvSpPr>
          <p:spPr>
            <a:xfrm>
              <a:off x="0" y="6627168"/>
              <a:ext cx="12192000" cy="230832"/>
            </a:xfrm>
            <a:prstGeom prst="round1Rect">
              <a:avLst>
                <a:gd name="adj" fmla="val 50000"/>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F133D8B-9DF4-2947-8ED0-602C124AF7F1}"/>
                </a:ext>
              </a:extLst>
            </p:cNvPr>
            <p:cNvSpPr/>
            <p:nvPr/>
          </p:nvSpPr>
          <p:spPr>
            <a:xfrm>
              <a:off x="0" y="0"/>
              <a:ext cx="12192000" cy="230832"/>
            </a:xfrm>
            <a:prstGeom prst="rect">
              <a:avLst/>
            </a:prstGeom>
            <a:solidFill>
              <a:srgbClr val="EF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0E360224-9DEC-4042-A7A6-B4378BA5AF24}"/>
              </a:ext>
            </a:extLst>
          </p:cNvPr>
          <p:cNvSpPr txBox="1">
            <a:spLocks/>
          </p:cNvSpPr>
          <p:nvPr/>
        </p:nvSpPr>
        <p:spPr>
          <a:xfrm>
            <a:off x="0" y="230831"/>
            <a:ext cx="10515600" cy="6947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u="sng" dirty="0">
                <a:latin typeface="HELVETICA LIGHT OBLIQUE" panose="020B0403020202020204" pitchFamily="34" charset="0"/>
              </a:rPr>
              <a:t>Final Insights and Suggestions</a:t>
            </a:r>
          </a:p>
        </p:txBody>
      </p:sp>
    </p:spTree>
    <p:extLst>
      <p:ext uri="{BB962C8B-B14F-4D97-AF65-F5344CB8AC3E}">
        <p14:creationId xmlns:p14="http://schemas.microsoft.com/office/powerpoint/2010/main" val="365477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0BD1-5D93-9642-B0FC-ABFE86925E83}"/>
              </a:ext>
            </a:extLst>
          </p:cNvPr>
          <p:cNvSpPr>
            <a:spLocks noGrp="1"/>
          </p:cNvSpPr>
          <p:nvPr>
            <p:ph type="title"/>
          </p:nvPr>
        </p:nvSpPr>
        <p:spPr>
          <a:xfrm>
            <a:off x="0" y="175914"/>
            <a:ext cx="11353800" cy="697865"/>
          </a:xfrm>
        </p:spPr>
        <p:txBody>
          <a:bodyPr>
            <a:normAutofit fontScale="90000"/>
          </a:bodyPr>
          <a:lstStyle/>
          <a:p>
            <a:r>
              <a:rPr lang="en-US" b="1" i="1" u="sng" dirty="0">
                <a:latin typeface="HELVETICA LIGHT OBLIQUE" panose="020B0403020202020204" pitchFamily="34" charset="0"/>
              </a:rPr>
              <a:t>Agenda</a:t>
            </a:r>
          </a:p>
        </p:txBody>
      </p:sp>
      <p:grpSp>
        <p:nvGrpSpPr>
          <p:cNvPr id="4" name="Group 3">
            <a:extLst>
              <a:ext uri="{FF2B5EF4-FFF2-40B4-BE49-F238E27FC236}">
                <a16:creationId xmlns:a16="http://schemas.microsoft.com/office/drawing/2014/main" id="{4AD26CA7-F693-5343-A701-EB42568AF175}"/>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465B1614-6151-8940-AF64-8B160A57C712}"/>
                </a:ext>
              </a:extLst>
            </p:cNvPr>
            <p:cNvSpPr/>
            <p:nvPr/>
          </p:nvSpPr>
          <p:spPr>
            <a:xfrm>
              <a:off x="0" y="6476427"/>
              <a:ext cx="12192000" cy="379462"/>
            </a:xfrm>
            <a:prstGeom prst="rect">
              <a:avLst/>
            </a:prstGeom>
            <a:solidFill>
              <a:srgbClr val="AB0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ingle Corner Rectangle 5">
              <a:extLst>
                <a:ext uri="{FF2B5EF4-FFF2-40B4-BE49-F238E27FC236}">
                  <a16:creationId xmlns:a16="http://schemas.microsoft.com/office/drawing/2014/main" id="{63749831-DAEB-CB46-8473-A0A8A286F66F}"/>
                </a:ext>
              </a:extLst>
            </p:cNvPr>
            <p:cNvSpPr/>
            <p:nvPr/>
          </p:nvSpPr>
          <p:spPr>
            <a:xfrm>
              <a:off x="0" y="6627168"/>
              <a:ext cx="12192000" cy="230832"/>
            </a:xfrm>
            <a:prstGeom prst="round1Rect">
              <a:avLst>
                <a:gd name="adj" fmla="val 50000"/>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B2A874-C987-8849-A49D-F8BFE2455344}"/>
                </a:ext>
              </a:extLst>
            </p:cNvPr>
            <p:cNvSpPr/>
            <p:nvPr/>
          </p:nvSpPr>
          <p:spPr>
            <a:xfrm>
              <a:off x="0" y="0"/>
              <a:ext cx="12192000" cy="230832"/>
            </a:xfrm>
            <a:prstGeom prst="rect">
              <a:avLst/>
            </a:prstGeom>
            <a:solidFill>
              <a:srgbClr val="EF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4FB34AD-73B7-5F43-82BE-949614996F3D}"/>
              </a:ext>
            </a:extLst>
          </p:cNvPr>
          <p:cNvGrpSpPr/>
          <p:nvPr/>
        </p:nvGrpSpPr>
        <p:grpSpPr>
          <a:xfrm>
            <a:off x="632616" y="2074651"/>
            <a:ext cx="2101719" cy="2324176"/>
            <a:chOff x="667414" y="1855964"/>
            <a:chExt cx="2101719" cy="2324176"/>
          </a:xfrm>
          <a:solidFill>
            <a:srgbClr val="AB0E14"/>
          </a:solidFill>
        </p:grpSpPr>
        <p:pic>
          <p:nvPicPr>
            <p:cNvPr id="11" name="Graphic 10" descr="Badge Question Mark with solid fill">
              <a:extLst>
                <a:ext uri="{FF2B5EF4-FFF2-40B4-BE49-F238E27FC236}">
                  <a16:creationId xmlns:a16="http://schemas.microsoft.com/office/drawing/2014/main" id="{102BADA7-F645-DB4B-BB81-1F9474D7D0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7887" y="1855964"/>
              <a:ext cx="1380775" cy="1380775"/>
            </a:xfrm>
            <a:prstGeom prst="rect">
              <a:avLst/>
            </a:prstGeom>
          </p:spPr>
        </p:pic>
        <p:sp>
          <p:nvSpPr>
            <p:cNvPr id="16" name="TextBox 15">
              <a:extLst>
                <a:ext uri="{FF2B5EF4-FFF2-40B4-BE49-F238E27FC236}">
                  <a16:creationId xmlns:a16="http://schemas.microsoft.com/office/drawing/2014/main" id="{C01B26A3-9589-FE47-BE02-E2E29250B536}"/>
                </a:ext>
              </a:extLst>
            </p:cNvPr>
            <p:cNvSpPr txBox="1"/>
            <p:nvPr/>
          </p:nvSpPr>
          <p:spPr>
            <a:xfrm>
              <a:off x="667414" y="3533809"/>
              <a:ext cx="2101719" cy="646331"/>
            </a:xfrm>
            <a:prstGeom prst="rect">
              <a:avLst/>
            </a:prstGeom>
            <a:noFill/>
          </p:spPr>
          <p:txBody>
            <a:bodyPr wrap="square" rtlCol="0">
              <a:spAutoFit/>
            </a:bodyPr>
            <a:lstStyle/>
            <a:p>
              <a:pPr algn="ctr"/>
              <a:r>
                <a:rPr lang="en-US" dirty="0"/>
                <a:t>Investigation Into Leading Variables</a:t>
              </a:r>
            </a:p>
          </p:txBody>
        </p:sp>
      </p:grpSp>
      <p:grpSp>
        <p:nvGrpSpPr>
          <p:cNvPr id="23" name="Group 22">
            <a:extLst>
              <a:ext uri="{FF2B5EF4-FFF2-40B4-BE49-F238E27FC236}">
                <a16:creationId xmlns:a16="http://schemas.microsoft.com/office/drawing/2014/main" id="{E5908C49-C8FA-DB4F-8E8B-B48B94B8FE50}"/>
              </a:ext>
            </a:extLst>
          </p:cNvPr>
          <p:cNvGrpSpPr/>
          <p:nvPr/>
        </p:nvGrpSpPr>
        <p:grpSpPr>
          <a:xfrm>
            <a:off x="3496782" y="2082468"/>
            <a:ext cx="2186664" cy="2324174"/>
            <a:chOff x="3668179" y="1855965"/>
            <a:chExt cx="2186664" cy="2324174"/>
          </a:xfrm>
        </p:grpSpPr>
        <p:pic>
          <p:nvPicPr>
            <p:cNvPr id="13" name="Graphic 12" descr="Blockchain with solid fill">
              <a:extLst>
                <a:ext uri="{FF2B5EF4-FFF2-40B4-BE49-F238E27FC236}">
                  <a16:creationId xmlns:a16="http://schemas.microsoft.com/office/drawing/2014/main" id="{3A8A8467-0662-0449-AC4F-4F944F0ADC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71124" y="1855965"/>
              <a:ext cx="1380774" cy="1380774"/>
            </a:xfrm>
            <a:prstGeom prst="rect">
              <a:avLst/>
            </a:prstGeom>
          </p:spPr>
        </p:pic>
        <p:sp>
          <p:nvSpPr>
            <p:cNvPr id="17" name="TextBox 16">
              <a:extLst>
                <a:ext uri="{FF2B5EF4-FFF2-40B4-BE49-F238E27FC236}">
                  <a16:creationId xmlns:a16="http://schemas.microsoft.com/office/drawing/2014/main" id="{4E13FF45-649D-9E43-A305-D67B9338413B}"/>
                </a:ext>
              </a:extLst>
            </p:cNvPr>
            <p:cNvSpPr txBox="1"/>
            <p:nvPr/>
          </p:nvSpPr>
          <p:spPr>
            <a:xfrm>
              <a:off x="3668179" y="3533808"/>
              <a:ext cx="2186664" cy="646331"/>
            </a:xfrm>
            <a:prstGeom prst="rect">
              <a:avLst/>
            </a:prstGeom>
            <a:noFill/>
          </p:spPr>
          <p:txBody>
            <a:bodyPr wrap="square" rtlCol="0">
              <a:spAutoFit/>
            </a:bodyPr>
            <a:lstStyle/>
            <a:p>
              <a:pPr algn="ctr"/>
              <a:r>
                <a:rPr lang="en-US" dirty="0"/>
                <a:t>Attrition Prediction Model</a:t>
              </a:r>
            </a:p>
          </p:txBody>
        </p:sp>
      </p:grpSp>
      <p:grpSp>
        <p:nvGrpSpPr>
          <p:cNvPr id="24" name="Group 23">
            <a:extLst>
              <a:ext uri="{FF2B5EF4-FFF2-40B4-BE49-F238E27FC236}">
                <a16:creationId xmlns:a16="http://schemas.microsoft.com/office/drawing/2014/main" id="{5B1B97AB-C8D7-B34C-BBDD-CD2B7B347347}"/>
              </a:ext>
            </a:extLst>
          </p:cNvPr>
          <p:cNvGrpSpPr/>
          <p:nvPr/>
        </p:nvGrpSpPr>
        <p:grpSpPr>
          <a:xfrm>
            <a:off x="6445893" y="2073441"/>
            <a:ext cx="2309155" cy="2325386"/>
            <a:chOff x="6426702" y="1855966"/>
            <a:chExt cx="2309155" cy="2325386"/>
          </a:xfrm>
        </p:grpSpPr>
        <p:pic>
          <p:nvPicPr>
            <p:cNvPr id="15" name="Graphic 14" descr="Scatterplot outline">
              <a:extLst>
                <a:ext uri="{FF2B5EF4-FFF2-40B4-BE49-F238E27FC236}">
                  <a16:creationId xmlns:a16="http://schemas.microsoft.com/office/drawing/2014/main" id="{FF76DB81-276C-E843-AE82-A96CBE2499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90894" y="1855966"/>
              <a:ext cx="1380773" cy="1380773"/>
            </a:xfrm>
            <a:prstGeom prst="rect">
              <a:avLst/>
            </a:prstGeom>
          </p:spPr>
        </p:pic>
        <p:sp>
          <p:nvSpPr>
            <p:cNvPr id="18" name="TextBox 17">
              <a:extLst>
                <a:ext uri="{FF2B5EF4-FFF2-40B4-BE49-F238E27FC236}">
                  <a16:creationId xmlns:a16="http://schemas.microsoft.com/office/drawing/2014/main" id="{6253F728-8CFC-8943-8193-B5DB7E8AC6F3}"/>
                </a:ext>
              </a:extLst>
            </p:cNvPr>
            <p:cNvSpPr txBox="1"/>
            <p:nvPr/>
          </p:nvSpPr>
          <p:spPr>
            <a:xfrm>
              <a:off x="6426702" y="3535021"/>
              <a:ext cx="2309155" cy="646331"/>
            </a:xfrm>
            <a:prstGeom prst="rect">
              <a:avLst/>
            </a:prstGeom>
            <a:noFill/>
          </p:spPr>
          <p:txBody>
            <a:bodyPr wrap="square" rtlCol="0">
              <a:spAutoFit/>
            </a:bodyPr>
            <a:lstStyle/>
            <a:p>
              <a:pPr algn="ctr"/>
              <a:r>
                <a:rPr lang="en-US" dirty="0"/>
                <a:t>Monthly Income Prediction</a:t>
              </a:r>
            </a:p>
          </p:txBody>
        </p:sp>
      </p:grpSp>
      <p:grpSp>
        <p:nvGrpSpPr>
          <p:cNvPr id="25" name="Group 24">
            <a:extLst>
              <a:ext uri="{FF2B5EF4-FFF2-40B4-BE49-F238E27FC236}">
                <a16:creationId xmlns:a16="http://schemas.microsoft.com/office/drawing/2014/main" id="{F527235F-3EDB-5240-B5ED-BE2CC1920556}"/>
              </a:ext>
            </a:extLst>
          </p:cNvPr>
          <p:cNvGrpSpPr/>
          <p:nvPr/>
        </p:nvGrpSpPr>
        <p:grpSpPr>
          <a:xfrm>
            <a:off x="9058426" y="2074655"/>
            <a:ext cx="2500958" cy="2324172"/>
            <a:chOff x="8952319" y="1855966"/>
            <a:chExt cx="2500958" cy="2324172"/>
          </a:xfrm>
        </p:grpSpPr>
        <p:pic>
          <p:nvPicPr>
            <p:cNvPr id="9" name="Graphic 8" descr="Coins outline">
              <a:extLst>
                <a:ext uri="{FF2B5EF4-FFF2-40B4-BE49-F238E27FC236}">
                  <a16:creationId xmlns:a16="http://schemas.microsoft.com/office/drawing/2014/main" id="{AB891150-E5FF-B94A-AFD1-CDC32767E8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12412" y="1855966"/>
              <a:ext cx="1380773" cy="1380773"/>
            </a:xfrm>
            <a:prstGeom prst="rect">
              <a:avLst/>
            </a:prstGeom>
          </p:spPr>
        </p:pic>
        <p:sp>
          <p:nvSpPr>
            <p:cNvPr id="19" name="TextBox 18">
              <a:extLst>
                <a:ext uri="{FF2B5EF4-FFF2-40B4-BE49-F238E27FC236}">
                  <a16:creationId xmlns:a16="http://schemas.microsoft.com/office/drawing/2014/main" id="{FDCCE9D1-B12F-F146-BDCD-64CE8E32C215}"/>
                </a:ext>
              </a:extLst>
            </p:cNvPr>
            <p:cNvSpPr txBox="1"/>
            <p:nvPr/>
          </p:nvSpPr>
          <p:spPr>
            <a:xfrm>
              <a:off x="8952319" y="3533807"/>
              <a:ext cx="2500958" cy="646331"/>
            </a:xfrm>
            <a:prstGeom prst="rect">
              <a:avLst/>
            </a:prstGeom>
            <a:noFill/>
          </p:spPr>
          <p:txBody>
            <a:bodyPr wrap="square" rtlCol="0">
              <a:spAutoFit/>
            </a:bodyPr>
            <a:lstStyle/>
            <a:p>
              <a:pPr algn="ctr"/>
              <a:r>
                <a:rPr lang="en-US" dirty="0"/>
                <a:t>Final Insights and Suggestions</a:t>
              </a:r>
            </a:p>
          </p:txBody>
        </p:sp>
      </p:grpSp>
    </p:spTree>
    <p:extLst>
      <p:ext uri="{BB962C8B-B14F-4D97-AF65-F5344CB8AC3E}">
        <p14:creationId xmlns:p14="http://schemas.microsoft.com/office/powerpoint/2010/main" val="46550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B778-0D5C-C344-9F9F-BF4E61A7F190}"/>
              </a:ext>
            </a:extLst>
          </p:cNvPr>
          <p:cNvSpPr>
            <a:spLocks noGrp="1"/>
          </p:cNvSpPr>
          <p:nvPr>
            <p:ph type="title"/>
          </p:nvPr>
        </p:nvSpPr>
        <p:spPr>
          <a:xfrm>
            <a:off x="0" y="230833"/>
            <a:ext cx="6724185" cy="610356"/>
          </a:xfrm>
        </p:spPr>
        <p:txBody>
          <a:bodyPr>
            <a:normAutofit fontScale="90000"/>
          </a:bodyPr>
          <a:lstStyle/>
          <a:p>
            <a:r>
              <a:rPr lang="en-US" b="1" i="1" u="sng" dirty="0">
                <a:latin typeface="HELVETICA LIGHT OBLIQUE" panose="020B0403020202020204" pitchFamily="34" charset="0"/>
              </a:rPr>
              <a:t>Initial Variable Investigation</a:t>
            </a:r>
          </a:p>
        </p:txBody>
      </p:sp>
      <p:grpSp>
        <p:nvGrpSpPr>
          <p:cNvPr id="4" name="Group 3">
            <a:extLst>
              <a:ext uri="{FF2B5EF4-FFF2-40B4-BE49-F238E27FC236}">
                <a16:creationId xmlns:a16="http://schemas.microsoft.com/office/drawing/2014/main" id="{9BAE7CE4-A492-084B-B76D-E6177D98C180}"/>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FA2B9040-1AEA-2840-BBDC-5A65328391FC}"/>
                </a:ext>
              </a:extLst>
            </p:cNvPr>
            <p:cNvSpPr/>
            <p:nvPr/>
          </p:nvSpPr>
          <p:spPr>
            <a:xfrm>
              <a:off x="0" y="6476427"/>
              <a:ext cx="12192000" cy="379462"/>
            </a:xfrm>
            <a:prstGeom prst="rect">
              <a:avLst/>
            </a:prstGeom>
            <a:solidFill>
              <a:srgbClr val="AB0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ingle Corner Rectangle 5">
              <a:extLst>
                <a:ext uri="{FF2B5EF4-FFF2-40B4-BE49-F238E27FC236}">
                  <a16:creationId xmlns:a16="http://schemas.microsoft.com/office/drawing/2014/main" id="{8624D2BA-FE57-364E-A066-34B3882DB5DA}"/>
                </a:ext>
              </a:extLst>
            </p:cNvPr>
            <p:cNvSpPr/>
            <p:nvPr/>
          </p:nvSpPr>
          <p:spPr>
            <a:xfrm>
              <a:off x="0" y="6627168"/>
              <a:ext cx="12192000" cy="230832"/>
            </a:xfrm>
            <a:prstGeom prst="round1Rect">
              <a:avLst>
                <a:gd name="adj" fmla="val 50000"/>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281911-B4FC-DB40-96BB-EA8BE57F54B3}"/>
                </a:ext>
              </a:extLst>
            </p:cNvPr>
            <p:cNvSpPr/>
            <p:nvPr/>
          </p:nvSpPr>
          <p:spPr>
            <a:xfrm>
              <a:off x="0" y="0"/>
              <a:ext cx="12192000" cy="230832"/>
            </a:xfrm>
            <a:prstGeom prst="rect">
              <a:avLst/>
            </a:prstGeom>
            <a:solidFill>
              <a:srgbClr val="EF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bar chart&#10;&#10;Description automatically generated">
            <a:extLst>
              <a:ext uri="{FF2B5EF4-FFF2-40B4-BE49-F238E27FC236}">
                <a16:creationId xmlns:a16="http://schemas.microsoft.com/office/drawing/2014/main" id="{2C55D677-8EC3-204E-AAE5-1AAA8FEF0DC2}"/>
              </a:ext>
            </a:extLst>
          </p:cNvPr>
          <p:cNvPicPr>
            <a:picLocks noChangeAspect="1"/>
          </p:cNvPicPr>
          <p:nvPr/>
        </p:nvPicPr>
        <p:blipFill>
          <a:blip r:embed="rId3"/>
          <a:stretch>
            <a:fillRect/>
          </a:stretch>
        </p:blipFill>
        <p:spPr>
          <a:xfrm>
            <a:off x="6288430" y="1183120"/>
            <a:ext cx="5432385" cy="4491758"/>
          </a:xfrm>
          <a:prstGeom prst="rect">
            <a:avLst/>
          </a:prstGeom>
        </p:spPr>
      </p:pic>
      <p:sp>
        <p:nvSpPr>
          <p:cNvPr id="13" name="Content Placeholder 12">
            <a:extLst>
              <a:ext uri="{FF2B5EF4-FFF2-40B4-BE49-F238E27FC236}">
                <a16:creationId xmlns:a16="http://schemas.microsoft.com/office/drawing/2014/main" id="{476AA8A0-18DC-7D4B-9740-67E78BF625C1}"/>
              </a:ext>
            </a:extLst>
          </p:cNvPr>
          <p:cNvSpPr>
            <a:spLocks noGrp="1"/>
          </p:cNvSpPr>
          <p:nvPr>
            <p:ph idx="1"/>
          </p:nvPr>
        </p:nvSpPr>
        <p:spPr>
          <a:xfrm>
            <a:off x="471185" y="1911387"/>
            <a:ext cx="4762370" cy="3035225"/>
          </a:xfrm>
        </p:spPr>
        <p:txBody>
          <a:bodyPr>
            <a:normAutofit fontScale="92500"/>
          </a:bodyPr>
          <a:lstStyle/>
          <a:p>
            <a:r>
              <a:rPr lang="en-US" dirty="0"/>
              <a:t>Analyzed distribution of several variables </a:t>
            </a:r>
          </a:p>
          <a:p>
            <a:r>
              <a:rPr lang="en-US" dirty="0"/>
              <a:t>Initial choosing based off direct observation and intuition.</a:t>
            </a:r>
          </a:p>
          <a:p>
            <a:r>
              <a:rPr lang="en-US" b="1" dirty="0"/>
              <a:t>Monthly</a:t>
            </a:r>
            <a:r>
              <a:rPr lang="en-US" dirty="0"/>
              <a:t> </a:t>
            </a:r>
            <a:r>
              <a:rPr lang="en-US" b="1" dirty="0"/>
              <a:t>Income</a:t>
            </a:r>
            <a:r>
              <a:rPr lang="en-US" dirty="0"/>
              <a:t>, </a:t>
            </a:r>
            <a:r>
              <a:rPr lang="en-US" b="1" dirty="0"/>
              <a:t>Stock</a:t>
            </a:r>
            <a:r>
              <a:rPr lang="en-US" dirty="0"/>
              <a:t> </a:t>
            </a:r>
            <a:r>
              <a:rPr lang="en-US" b="1" dirty="0"/>
              <a:t>Option</a:t>
            </a:r>
            <a:r>
              <a:rPr lang="en-US" dirty="0"/>
              <a:t> </a:t>
            </a:r>
            <a:r>
              <a:rPr lang="en-US" b="1" dirty="0"/>
              <a:t>Level</a:t>
            </a:r>
            <a:r>
              <a:rPr lang="en-US" dirty="0"/>
              <a:t>, </a:t>
            </a:r>
            <a:r>
              <a:rPr lang="en-US" b="1" dirty="0"/>
              <a:t>Years</a:t>
            </a:r>
            <a:r>
              <a:rPr lang="en-US" dirty="0"/>
              <a:t> </a:t>
            </a:r>
            <a:r>
              <a:rPr lang="en-US" b="1" dirty="0"/>
              <a:t>At</a:t>
            </a:r>
            <a:r>
              <a:rPr lang="en-US" dirty="0"/>
              <a:t> </a:t>
            </a:r>
            <a:r>
              <a:rPr lang="en-US" b="1" dirty="0"/>
              <a:t>Company</a:t>
            </a:r>
          </a:p>
        </p:txBody>
      </p:sp>
    </p:spTree>
    <p:extLst>
      <p:ext uri="{BB962C8B-B14F-4D97-AF65-F5344CB8AC3E}">
        <p14:creationId xmlns:p14="http://schemas.microsoft.com/office/powerpoint/2010/main" val="100702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B778-0D5C-C344-9F9F-BF4E61A7F190}"/>
              </a:ext>
            </a:extLst>
          </p:cNvPr>
          <p:cNvSpPr>
            <a:spLocks noGrp="1"/>
          </p:cNvSpPr>
          <p:nvPr>
            <p:ph type="title"/>
          </p:nvPr>
        </p:nvSpPr>
        <p:spPr>
          <a:xfrm>
            <a:off x="-1" y="250247"/>
            <a:ext cx="9835377" cy="570993"/>
          </a:xfrm>
        </p:spPr>
        <p:txBody>
          <a:bodyPr>
            <a:normAutofit fontScale="90000"/>
          </a:bodyPr>
          <a:lstStyle/>
          <a:p>
            <a:r>
              <a:rPr lang="en-US" b="1" i="1" u="sng" dirty="0">
                <a:latin typeface="HELVETICA LIGHT OBLIQUE" panose="020B0403020202020204" pitchFamily="34" charset="0"/>
              </a:rPr>
              <a:t>Initial Variable Investigation </a:t>
            </a:r>
            <a:r>
              <a:rPr lang="en-US" sz="3100" b="1" i="1" u="sng" dirty="0">
                <a:latin typeface="HELVETICA LIGHT OBLIQUE" panose="020B0403020202020204" pitchFamily="34" charset="0"/>
              </a:rPr>
              <a:t>(Continued)</a:t>
            </a:r>
          </a:p>
        </p:txBody>
      </p:sp>
      <p:grpSp>
        <p:nvGrpSpPr>
          <p:cNvPr id="4" name="Group 3">
            <a:extLst>
              <a:ext uri="{FF2B5EF4-FFF2-40B4-BE49-F238E27FC236}">
                <a16:creationId xmlns:a16="http://schemas.microsoft.com/office/drawing/2014/main" id="{9BAE7CE4-A492-084B-B76D-E6177D98C180}"/>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FA2B9040-1AEA-2840-BBDC-5A65328391FC}"/>
                </a:ext>
              </a:extLst>
            </p:cNvPr>
            <p:cNvSpPr/>
            <p:nvPr/>
          </p:nvSpPr>
          <p:spPr>
            <a:xfrm>
              <a:off x="0" y="6476427"/>
              <a:ext cx="12192000" cy="379462"/>
            </a:xfrm>
            <a:prstGeom prst="rect">
              <a:avLst/>
            </a:prstGeom>
            <a:solidFill>
              <a:srgbClr val="AB0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ingle Corner Rectangle 5">
              <a:extLst>
                <a:ext uri="{FF2B5EF4-FFF2-40B4-BE49-F238E27FC236}">
                  <a16:creationId xmlns:a16="http://schemas.microsoft.com/office/drawing/2014/main" id="{8624D2BA-FE57-364E-A066-34B3882DB5DA}"/>
                </a:ext>
              </a:extLst>
            </p:cNvPr>
            <p:cNvSpPr/>
            <p:nvPr/>
          </p:nvSpPr>
          <p:spPr>
            <a:xfrm>
              <a:off x="0" y="6627168"/>
              <a:ext cx="12192000" cy="230832"/>
            </a:xfrm>
            <a:prstGeom prst="round1Rect">
              <a:avLst>
                <a:gd name="adj" fmla="val 50000"/>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281911-B4FC-DB40-96BB-EA8BE57F54B3}"/>
                </a:ext>
              </a:extLst>
            </p:cNvPr>
            <p:cNvSpPr/>
            <p:nvPr/>
          </p:nvSpPr>
          <p:spPr>
            <a:xfrm>
              <a:off x="0" y="0"/>
              <a:ext cx="12192000" cy="230832"/>
            </a:xfrm>
            <a:prstGeom prst="rect">
              <a:avLst/>
            </a:prstGeom>
            <a:solidFill>
              <a:srgbClr val="EF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8" descr="Chart, bar chart&#10;&#10;Description automatically generated">
            <a:extLst>
              <a:ext uri="{FF2B5EF4-FFF2-40B4-BE49-F238E27FC236}">
                <a16:creationId xmlns:a16="http://schemas.microsoft.com/office/drawing/2014/main" id="{F23FD55F-F701-C845-90DB-2F0599DEAED8}"/>
              </a:ext>
            </a:extLst>
          </p:cNvPr>
          <p:cNvPicPr>
            <a:picLocks noChangeAspect="1"/>
          </p:cNvPicPr>
          <p:nvPr/>
        </p:nvPicPr>
        <p:blipFill>
          <a:blip r:embed="rId3"/>
          <a:stretch>
            <a:fillRect/>
          </a:stretch>
        </p:blipFill>
        <p:spPr>
          <a:xfrm>
            <a:off x="5222565" y="1644598"/>
            <a:ext cx="6651601" cy="4119512"/>
          </a:xfrm>
          <a:prstGeom prst="rect">
            <a:avLst/>
          </a:prstGeom>
        </p:spPr>
      </p:pic>
      <p:pic>
        <p:nvPicPr>
          <p:cNvPr id="13" name="Picture 12" descr="Chart, bar chart&#10;&#10;Description automatically generated">
            <a:extLst>
              <a:ext uri="{FF2B5EF4-FFF2-40B4-BE49-F238E27FC236}">
                <a16:creationId xmlns:a16="http://schemas.microsoft.com/office/drawing/2014/main" id="{5AD952AA-295A-DF48-B7E6-565F69D7DEAC}"/>
              </a:ext>
            </a:extLst>
          </p:cNvPr>
          <p:cNvPicPr>
            <a:picLocks noChangeAspect="1"/>
          </p:cNvPicPr>
          <p:nvPr/>
        </p:nvPicPr>
        <p:blipFill>
          <a:blip r:embed="rId4"/>
          <a:stretch>
            <a:fillRect/>
          </a:stretch>
        </p:blipFill>
        <p:spPr>
          <a:xfrm>
            <a:off x="206322" y="1644598"/>
            <a:ext cx="4802889" cy="4119512"/>
          </a:xfrm>
          <a:prstGeom prst="rect">
            <a:avLst/>
          </a:prstGeom>
        </p:spPr>
      </p:pic>
    </p:spTree>
    <p:extLst>
      <p:ext uri="{BB962C8B-B14F-4D97-AF65-F5344CB8AC3E}">
        <p14:creationId xmlns:p14="http://schemas.microsoft.com/office/powerpoint/2010/main" val="398508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7E4F-1E00-3649-8925-21E4BFFEBCDA}"/>
              </a:ext>
            </a:extLst>
          </p:cNvPr>
          <p:cNvSpPr>
            <a:spLocks noGrp="1"/>
          </p:cNvSpPr>
          <p:nvPr>
            <p:ph type="title"/>
          </p:nvPr>
        </p:nvSpPr>
        <p:spPr>
          <a:xfrm>
            <a:off x="0" y="230832"/>
            <a:ext cx="10515600" cy="634495"/>
          </a:xfrm>
        </p:spPr>
        <p:txBody>
          <a:bodyPr>
            <a:normAutofit fontScale="90000"/>
          </a:bodyPr>
          <a:lstStyle/>
          <a:p>
            <a:r>
              <a:rPr lang="en-US" b="1" i="1" u="sng" dirty="0">
                <a:latin typeface="HELVETICA LIGHT OBLIQUE" panose="020B0403020202020204" pitchFamily="34" charset="0"/>
              </a:rPr>
              <a:t>Investigation Verification</a:t>
            </a:r>
          </a:p>
        </p:txBody>
      </p:sp>
      <p:pic>
        <p:nvPicPr>
          <p:cNvPr id="9" name="Content Placeholder 8" descr="Chart&#10;&#10;Description automatically generated">
            <a:extLst>
              <a:ext uri="{FF2B5EF4-FFF2-40B4-BE49-F238E27FC236}">
                <a16:creationId xmlns:a16="http://schemas.microsoft.com/office/drawing/2014/main" id="{81F3AF69-CF0A-4847-AA9F-5A506DEBEA15}"/>
              </a:ext>
            </a:extLst>
          </p:cNvPr>
          <p:cNvPicPr>
            <a:picLocks noGrp="1" noChangeAspect="1"/>
          </p:cNvPicPr>
          <p:nvPr>
            <p:ph idx="1"/>
          </p:nvPr>
        </p:nvPicPr>
        <p:blipFill>
          <a:blip r:embed="rId3"/>
          <a:stretch>
            <a:fillRect/>
          </a:stretch>
        </p:blipFill>
        <p:spPr>
          <a:xfrm>
            <a:off x="5102443" y="1359921"/>
            <a:ext cx="6978957" cy="4351338"/>
          </a:xfrm>
          <a:ln>
            <a:solidFill>
              <a:schemeClr val="tx1"/>
            </a:solidFill>
          </a:ln>
        </p:spPr>
      </p:pic>
      <p:grpSp>
        <p:nvGrpSpPr>
          <p:cNvPr id="4" name="Group 3">
            <a:extLst>
              <a:ext uri="{FF2B5EF4-FFF2-40B4-BE49-F238E27FC236}">
                <a16:creationId xmlns:a16="http://schemas.microsoft.com/office/drawing/2014/main" id="{1DC8B1AC-2247-E443-9E33-A15A002C952C}"/>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FC49F001-8A69-7340-9228-FB6600436A07}"/>
                </a:ext>
              </a:extLst>
            </p:cNvPr>
            <p:cNvSpPr/>
            <p:nvPr/>
          </p:nvSpPr>
          <p:spPr>
            <a:xfrm>
              <a:off x="0" y="6476427"/>
              <a:ext cx="12192000" cy="379462"/>
            </a:xfrm>
            <a:prstGeom prst="rect">
              <a:avLst/>
            </a:prstGeom>
            <a:solidFill>
              <a:srgbClr val="AB0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ingle Corner Rectangle 5">
              <a:extLst>
                <a:ext uri="{FF2B5EF4-FFF2-40B4-BE49-F238E27FC236}">
                  <a16:creationId xmlns:a16="http://schemas.microsoft.com/office/drawing/2014/main" id="{5695CC82-F326-E246-90BD-F906EAC9D9C4}"/>
                </a:ext>
              </a:extLst>
            </p:cNvPr>
            <p:cNvSpPr/>
            <p:nvPr/>
          </p:nvSpPr>
          <p:spPr>
            <a:xfrm>
              <a:off x="0" y="6627168"/>
              <a:ext cx="12192000" cy="230832"/>
            </a:xfrm>
            <a:prstGeom prst="round1Rect">
              <a:avLst>
                <a:gd name="adj" fmla="val 50000"/>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4AA04E-AE10-E04F-AB6B-A67CC9CD21F4}"/>
                </a:ext>
              </a:extLst>
            </p:cNvPr>
            <p:cNvSpPr/>
            <p:nvPr/>
          </p:nvSpPr>
          <p:spPr>
            <a:xfrm>
              <a:off x="0" y="0"/>
              <a:ext cx="12192000" cy="230832"/>
            </a:xfrm>
            <a:prstGeom prst="rect">
              <a:avLst/>
            </a:prstGeom>
            <a:solidFill>
              <a:srgbClr val="EF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D92C124-4543-804B-B45B-065EB26AD5C5}"/>
              </a:ext>
            </a:extLst>
          </p:cNvPr>
          <p:cNvSpPr txBox="1"/>
          <p:nvPr/>
        </p:nvSpPr>
        <p:spPr>
          <a:xfrm>
            <a:off x="366241" y="1796653"/>
            <a:ext cx="4446270"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Learning Vector Quantization (LVQ)</a:t>
            </a:r>
            <a:r>
              <a:rPr lang="en-US" sz="2000" dirty="0"/>
              <a:t> and </a:t>
            </a:r>
            <a:r>
              <a:rPr lang="en-US" sz="2000" b="1" dirty="0"/>
              <a:t>Cross</a:t>
            </a:r>
            <a:r>
              <a:rPr lang="en-US" sz="2000" dirty="0"/>
              <a:t> </a:t>
            </a:r>
            <a:r>
              <a:rPr lang="en-US" sz="2000" b="1" dirty="0"/>
              <a:t>Validation </a:t>
            </a:r>
            <a:r>
              <a:rPr lang="en-US" sz="2000" dirty="0"/>
              <a:t>used for </a:t>
            </a:r>
            <a:r>
              <a:rPr lang="en-US" sz="2000" b="1" dirty="0"/>
              <a:t>Variable</a:t>
            </a:r>
            <a:r>
              <a:rPr lang="en-US" sz="2000" dirty="0"/>
              <a:t> </a:t>
            </a:r>
            <a:r>
              <a:rPr lang="en-US" sz="2000" b="1" dirty="0"/>
              <a:t>Importance</a:t>
            </a:r>
            <a:r>
              <a:rPr lang="en-US" sz="2000" dirty="0"/>
              <a:t> </a:t>
            </a:r>
            <a:r>
              <a:rPr lang="en-US" sz="2000" b="1" dirty="0"/>
              <a:t>Measurement</a:t>
            </a:r>
          </a:p>
          <a:p>
            <a:endParaRPr lang="en-US" sz="2000" b="1" dirty="0"/>
          </a:p>
          <a:p>
            <a:pPr marL="285750" indent="-285750">
              <a:buFont typeface="Arial" panose="020B0604020202020204" pitchFamily="34" charset="0"/>
              <a:buChar char="•"/>
            </a:pPr>
            <a:r>
              <a:rPr lang="en-US" sz="2000" dirty="0"/>
              <a:t>The </a:t>
            </a:r>
            <a:r>
              <a:rPr lang="en-US" sz="2000" b="1" dirty="0"/>
              <a:t>top three contributing variables</a:t>
            </a:r>
            <a:r>
              <a:rPr lang="en-US" sz="2000" dirty="0"/>
              <a:t> are </a:t>
            </a:r>
            <a:r>
              <a:rPr lang="en-US" sz="2000" b="1" dirty="0"/>
              <a:t>Monthly Income</a:t>
            </a:r>
            <a:r>
              <a:rPr lang="en-US" sz="2000" dirty="0"/>
              <a:t>, </a:t>
            </a:r>
            <a:r>
              <a:rPr lang="en-US" sz="2000" b="1" dirty="0"/>
              <a:t>Total Working Years</a:t>
            </a:r>
            <a:r>
              <a:rPr lang="en-US" sz="2000" dirty="0"/>
              <a:t>, and </a:t>
            </a:r>
            <a:r>
              <a:rPr lang="en-US" sz="2000" b="1" dirty="0"/>
              <a:t>Years at Company</a:t>
            </a:r>
          </a:p>
          <a:p>
            <a:endParaRPr lang="en-US" sz="2000" b="1" dirty="0"/>
          </a:p>
          <a:p>
            <a:pPr marL="285750" indent="-285750">
              <a:buFont typeface="Arial" panose="020B0604020202020204" pitchFamily="34" charset="0"/>
              <a:buChar char="•"/>
            </a:pPr>
            <a:r>
              <a:rPr lang="en-US" sz="2000" dirty="0"/>
              <a:t>Other noticeable variables include </a:t>
            </a:r>
            <a:r>
              <a:rPr lang="en-US" sz="2000" b="1" dirty="0"/>
              <a:t>Stock Option Level</a:t>
            </a:r>
            <a:r>
              <a:rPr lang="en-US" sz="2000" dirty="0"/>
              <a:t>, </a:t>
            </a:r>
            <a:r>
              <a:rPr lang="en-US" sz="2000" b="1" dirty="0"/>
              <a:t>Job Level</a:t>
            </a:r>
            <a:r>
              <a:rPr lang="en-US" sz="2000" dirty="0"/>
              <a:t>, and </a:t>
            </a:r>
            <a:r>
              <a:rPr lang="en-US" sz="2000" b="1" dirty="0"/>
              <a:t>Years In Current Role</a:t>
            </a:r>
          </a:p>
        </p:txBody>
      </p:sp>
    </p:spTree>
    <p:extLst>
      <p:ext uri="{BB962C8B-B14F-4D97-AF65-F5344CB8AC3E}">
        <p14:creationId xmlns:p14="http://schemas.microsoft.com/office/powerpoint/2010/main" val="48717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3E77-F6C3-964C-B939-60ED51F2AA20}"/>
              </a:ext>
            </a:extLst>
          </p:cNvPr>
          <p:cNvSpPr>
            <a:spLocks noGrp="1"/>
          </p:cNvSpPr>
          <p:nvPr>
            <p:ph type="title"/>
          </p:nvPr>
        </p:nvSpPr>
        <p:spPr>
          <a:xfrm>
            <a:off x="0" y="230832"/>
            <a:ext cx="10515600" cy="590260"/>
          </a:xfrm>
        </p:spPr>
        <p:txBody>
          <a:bodyPr>
            <a:normAutofit fontScale="90000"/>
          </a:bodyPr>
          <a:lstStyle/>
          <a:p>
            <a:r>
              <a:rPr lang="en-US" b="1" i="1" u="sng" dirty="0">
                <a:latin typeface="HELVETICA LIGHT OBLIQUE" panose="020B0403020202020204" pitchFamily="34" charset="0"/>
              </a:rPr>
              <a:t>Creating a Model</a:t>
            </a:r>
          </a:p>
        </p:txBody>
      </p:sp>
      <p:pic>
        <p:nvPicPr>
          <p:cNvPr id="11" name="Content Placeholder 10" descr="Chart, line chart, histogram&#10;&#10;Description automatically generated">
            <a:extLst>
              <a:ext uri="{FF2B5EF4-FFF2-40B4-BE49-F238E27FC236}">
                <a16:creationId xmlns:a16="http://schemas.microsoft.com/office/drawing/2014/main" id="{1732C607-0FF2-3045-86FF-A88AEDE59841}"/>
              </a:ext>
            </a:extLst>
          </p:cNvPr>
          <p:cNvPicPr>
            <a:picLocks noGrp="1" noChangeAspect="1"/>
          </p:cNvPicPr>
          <p:nvPr>
            <p:ph idx="1"/>
          </p:nvPr>
        </p:nvPicPr>
        <p:blipFill>
          <a:blip r:embed="rId3"/>
          <a:stretch>
            <a:fillRect/>
          </a:stretch>
        </p:blipFill>
        <p:spPr>
          <a:xfrm>
            <a:off x="5497551" y="306202"/>
            <a:ext cx="6144082" cy="3802207"/>
          </a:xfrm>
          <a:ln>
            <a:solidFill>
              <a:schemeClr val="tx1"/>
            </a:solidFill>
          </a:ln>
        </p:spPr>
      </p:pic>
      <p:grpSp>
        <p:nvGrpSpPr>
          <p:cNvPr id="6" name="Group 5">
            <a:extLst>
              <a:ext uri="{FF2B5EF4-FFF2-40B4-BE49-F238E27FC236}">
                <a16:creationId xmlns:a16="http://schemas.microsoft.com/office/drawing/2014/main" id="{AF624C56-C36A-DA43-875A-E2144DCAB127}"/>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50288534-4F7F-3643-9D34-FD787DE76CA3}"/>
                </a:ext>
              </a:extLst>
            </p:cNvPr>
            <p:cNvSpPr/>
            <p:nvPr/>
          </p:nvSpPr>
          <p:spPr>
            <a:xfrm>
              <a:off x="0" y="6476427"/>
              <a:ext cx="12192000" cy="379462"/>
            </a:xfrm>
            <a:prstGeom prst="rect">
              <a:avLst/>
            </a:prstGeom>
            <a:solidFill>
              <a:srgbClr val="AB0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ingle Corner Rectangle 7">
              <a:extLst>
                <a:ext uri="{FF2B5EF4-FFF2-40B4-BE49-F238E27FC236}">
                  <a16:creationId xmlns:a16="http://schemas.microsoft.com/office/drawing/2014/main" id="{4F5533BA-D626-3C4E-8B92-AC01C46F2031}"/>
                </a:ext>
              </a:extLst>
            </p:cNvPr>
            <p:cNvSpPr/>
            <p:nvPr/>
          </p:nvSpPr>
          <p:spPr>
            <a:xfrm>
              <a:off x="0" y="6627168"/>
              <a:ext cx="12192000" cy="230832"/>
            </a:xfrm>
            <a:prstGeom prst="round1Rect">
              <a:avLst>
                <a:gd name="adj" fmla="val 50000"/>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E45CE0-1629-2543-8EC3-BF23CEE0512F}"/>
                </a:ext>
              </a:extLst>
            </p:cNvPr>
            <p:cNvSpPr/>
            <p:nvPr/>
          </p:nvSpPr>
          <p:spPr>
            <a:xfrm>
              <a:off x="0" y="0"/>
              <a:ext cx="12192000" cy="230832"/>
            </a:xfrm>
            <a:prstGeom prst="rect">
              <a:avLst/>
            </a:prstGeom>
            <a:solidFill>
              <a:srgbClr val="EF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4521ECE6-3B01-6642-A57D-C25B22DC6DD1}"/>
              </a:ext>
            </a:extLst>
          </p:cNvPr>
          <p:cNvSpPr txBox="1"/>
          <p:nvPr/>
        </p:nvSpPr>
        <p:spPr>
          <a:xfrm>
            <a:off x="406784" y="1382286"/>
            <a:ext cx="4851016"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Naïve Bayes Model</a:t>
            </a:r>
          </a:p>
          <a:p>
            <a:endParaRPr lang="en-US" sz="2000" b="1" dirty="0"/>
          </a:p>
          <a:p>
            <a:pPr marL="285750" indent="-285750">
              <a:buFont typeface="Arial" panose="020B0604020202020204" pitchFamily="34" charset="0"/>
              <a:buChar char="•"/>
            </a:pPr>
            <a:r>
              <a:rPr lang="en-US" sz="2000" b="1" dirty="0"/>
              <a:t>Two</a:t>
            </a:r>
            <a:r>
              <a:rPr lang="en-US" sz="2000" dirty="0"/>
              <a:t> sets of </a:t>
            </a:r>
            <a:r>
              <a:rPr lang="en-US" sz="2000" b="1" dirty="0"/>
              <a:t>variables</a:t>
            </a:r>
            <a:r>
              <a:rPr lang="en-US" sz="2000" dirty="0"/>
              <a:t> used for comparison</a:t>
            </a:r>
            <a:endParaRPr lang="en-US" sz="2000" b="1" dirty="0"/>
          </a:p>
          <a:p>
            <a:pPr marL="742950" lvl="1" indent="-285750">
              <a:buFont typeface="Arial" panose="020B0604020202020204" pitchFamily="34" charset="0"/>
              <a:buChar char="•"/>
            </a:pPr>
            <a:r>
              <a:rPr lang="en-US" sz="2000" b="1" dirty="0"/>
              <a:t>LVQ</a:t>
            </a:r>
            <a:r>
              <a:rPr lang="en-US" sz="2000" dirty="0"/>
              <a:t> Suggested Variables</a:t>
            </a:r>
          </a:p>
          <a:p>
            <a:pPr marL="742950" lvl="1" indent="-285750">
              <a:buFont typeface="Arial" panose="020B0604020202020204" pitchFamily="34" charset="0"/>
              <a:buChar char="•"/>
            </a:pPr>
            <a:r>
              <a:rPr lang="en-US" sz="2000" b="1" dirty="0"/>
              <a:t>Intuition Based </a:t>
            </a:r>
            <a:r>
              <a:rPr lang="en-US" sz="2000" dirty="0"/>
              <a:t>Variables</a:t>
            </a:r>
            <a:endParaRPr lang="en-US" sz="2000" b="1" dirty="0"/>
          </a:p>
          <a:p>
            <a:pPr lvl="1"/>
            <a:endParaRPr lang="en-US" sz="2000" b="1" dirty="0"/>
          </a:p>
          <a:p>
            <a:pPr marL="285750" indent="-285750">
              <a:buFont typeface="Arial" panose="020B0604020202020204" pitchFamily="34" charset="0"/>
              <a:buChar char="•"/>
            </a:pPr>
            <a:r>
              <a:rPr lang="en-US" sz="2000" dirty="0"/>
              <a:t>Comparison of Models</a:t>
            </a:r>
          </a:p>
          <a:p>
            <a:pPr marL="742950" lvl="1" indent="-285750">
              <a:buFont typeface="Arial" panose="020B0604020202020204" pitchFamily="34" charset="0"/>
              <a:buChar char="•"/>
            </a:pPr>
            <a:r>
              <a:rPr lang="en-US" sz="2000" dirty="0"/>
              <a:t>Focus on </a:t>
            </a:r>
            <a:r>
              <a:rPr lang="en-US" sz="2000" b="1" dirty="0"/>
              <a:t>Accuracy</a:t>
            </a:r>
            <a:r>
              <a:rPr lang="en-US" sz="2000" dirty="0"/>
              <a:t>, </a:t>
            </a:r>
            <a:r>
              <a:rPr lang="en-US" sz="2000" b="1" dirty="0"/>
              <a:t>Sensitivity</a:t>
            </a:r>
            <a:r>
              <a:rPr lang="en-US" sz="2000" dirty="0"/>
              <a:t>, and </a:t>
            </a:r>
            <a:r>
              <a:rPr lang="en-US" sz="2000" b="1" dirty="0"/>
              <a:t>Specificity</a:t>
            </a:r>
          </a:p>
          <a:p>
            <a:pPr lvl="1"/>
            <a:endParaRPr lang="en-US" sz="2000" b="1" dirty="0"/>
          </a:p>
          <a:p>
            <a:pPr marL="285750" indent="-285750">
              <a:buFont typeface="Arial" panose="020B0604020202020204" pitchFamily="34" charset="0"/>
              <a:buChar char="•"/>
            </a:pPr>
            <a:r>
              <a:rPr lang="en-US" sz="2000" b="1" dirty="0"/>
              <a:t>50</a:t>
            </a:r>
            <a:r>
              <a:rPr lang="en-US" sz="2000" dirty="0"/>
              <a:t> seeds tested for each model</a:t>
            </a:r>
          </a:p>
          <a:p>
            <a:endParaRPr lang="en-US" sz="2000" dirty="0"/>
          </a:p>
          <a:p>
            <a:pPr marL="285750" indent="-285750">
              <a:buFont typeface="Arial" panose="020B0604020202020204" pitchFamily="34" charset="0"/>
              <a:buChar char="•"/>
            </a:pPr>
            <a:r>
              <a:rPr lang="en-US" sz="2000" b="1" dirty="0"/>
              <a:t>LVQ</a:t>
            </a:r>
            <a:r>
              <a:rPr lang="en-US" sz="2000" dirty="0"/>
              <a:t> Suggested Variables Superior</a:t>
            </a:r>
          </a:p>
        </p:txBody>
      </p:sp>
      <p:grpSp>
        <p:nvGrpSpPr>
          <p:cNvPr id="19" name="Group 18">
            <a:extLst>
              <a:ext uri="{FF2B5EF4-FFF2-40B4-BE49-F238E27FC236}">
                <a16:creationId xmlns:a16="http://schemas.microsoft.com/office/drawing/2014/main" id="{8815F426-4700-6746-9F45-87466EAA7E1F}"/>
              </a:ext>
            </a:extLst>
          </p:cNvPr>
          <p:cNvGrpSpPr/>
          <p:nvPr/>
        </p:nvGrpSpPr>
        <p:grpSpPr>
          <a:xfrm>
            <a:off x="5497551" y="4254499"/>
            <a:ext cx="6144083" cy="948384"/>
            <a:chOff x="93872" y="5324635"/>
            <a:chExt cx="6449587" cy="930924"/>
          </a:xfrm>
        </p:grpSpPr>
        <p:pic>
          <p:nvPicPr>
            <p:cNvPr id="14" name="Picture 13">
              <a:extLst>
                <a:ext uri="{FF2B5EF4-FFF2-40B4-BE49-F238E27FC236}">
                  <a16:creationId xmlns:a16="http://schemas.microsoft.com/office/drawing/2014/main" id="{812CEB0B-C55F-1F4C-95F1-B77E311289C0}"/>
                </a:ext>
              </a:extLst>
            </p:cNvPr>
            <p:cNvPicPr>
              <a:picLocks noChangeAspect="1"/>
            </p:cNvPicPr>
            <p:nvPr/>
          </p:nvPicPr>
          <p:blipFill>
            <a:blip r:embed="rId4"/>
            <a:stretch>
              <a:fillRect/>
            </a:stretch>
          </p:blipFill>
          <p:spPr>
            <a:xfrm>
              <a:off x="93872" y="5624513"/>
              <a:ext cx="6449587" cy="631046"/>
            </a:xfrm>
            <a:prstGeom prst="rect">
              <a:avLst/>
            </a:prstGeom>
            <a:ln>
              <a:solidFill>
                <a:schemeClr val="tx1"/>
              </a:solidFill>
            </a:ln>
          </p:spPr>
        </p:pic>
        <p:sp>
          <p:nvSpPr>
            <p:cNvPr id="17" name="TextBox 16">
              <a:extLst>
                <a:ext uri="{FF2B5EF4-FFF2-40B4-BE49-F238E27FC236}">
                  <a16:creationId xmlns:a16="http://schemas.microsoft.com/office/drawing/2014/main" id="{27F9C492-C64E-CD40-90F3-9C5CB2485089}"/>
                </a:ext>
              </a:extLst>
            </p:cNvPr>
            <p:cNvSpPr txBox="1"/>
            <p:nvPr/>
          </p:nvSpPr>
          <p:spPr>
            <a:xfrm>
              <a:off x="2378503" y="5324635"/>
              <a:ext cx="1907830" cy="369332"/>
            </a:xfrm>
            <a:prstGeom prst="rect">
              <a:avLst/>
            </a:prstGeom>
            <a:noFill/>
            <a:ln>
              <a:noFill/>
            </a:ln>
          </p:spPr>
          <p:txBody>
            <a:bodyPr wrap="none" rtlCol="0">
              <a:spAutoFit/>
            </a:bodyPr>
            <a:lstStyle/>
            <a:p>
              <a:r>
                <a:rPr lang="en-US" b="1" dirty="0"/>
                <a:t>LVQ Based Model </a:t>
              </a:r>
            </a:p>
          </p:txBody>
        </p:sp>
      </p:grpSp>
      <p:grpSp>
        <p:nvGrpSpPr>
          <p:cNvPr id="20" name="Group 19">
            <a:extLst>
              <a:ext uri="{FF2B5EF4-FFF2-40B4-BE49-F238E27FC236}">
                <a16:creationId xmlns:a16="http://schemas.microsoft.com/office/drawing/2014/main" id="{DB0CB402-F382-B24B-AB58-7EC309F57846}"/>
              </a:ext>
            </a:extLst>
          </p:cNvPr>
          <p:cNvGrpSpPr/>
          <p:nvPr/>
        </p:nvGrpSpPr>
        <p:grpSpPr>
          <a:xfrm>
            <a:off x="5497551" y="5263415"/>
            <a:ext cx="6144082" cy="1137642"/>
            <a:chOff x="5257800" y="4430607"/>
            <a:chExt cx="6447231" cy="1029319"/>
          </a:xfrm>
        </p:grpSpPr>
        <p:pic>
          <p:nvPicPr>
            <p:cNvPr id="16" name="Picture 15">
              <a:extLst>
                <a:ext uri="{FF2B5EF4-FFF2-40B4-BE49-F238E27FC236}">
                  <a16:creationId xmlns:a16="http://schemas.microsoft.com/office/drawing/2014/main" id="{EA9A62DF-31F7-2441-9CF6-E231DA7FD4C7}"/>
                </a:ext>
              </a:extLst>
            </p:cNvPr>
            <p:cNvPicPr>
              <a:picLocks noChangeAspect="1"/>
            </p:cNvPicPr>
            <p:nvPr/>
          </p:nvPicPr>
          <p:blipFill>
            <a:blip r:embed="rId5"/>
            <a:stretch>
              <a:fillRect/>
            </a:stretch>
          </p:blipFill>
          <p:spPr>
            <a:xfrm>
              <a:off x="5257800" y="4750601"/>
              <a:ext cx="6447231" cy="709325"/>
            </a:xfrm>
            <a:prstGeom prst="rect">
              <a:avLst/>
            </a:prstGeom>
            <a:ln>
              <a:solidFill>
                <a:schemeClr val="tx1"/>
              </a:solidFill>
            </a:ln>
          </p:spPr>
        </p:pic>
        <p:sp>
          <p:nvSpPr>
            <p:cNvPr id="18" name="TextBox 17">
              <a:extLst>
                <a:ext uri="{FF2B5EF4-FFF2-40B4-BE49-F238E27FC236}">
                  <a16:creationId xmlns:a16="http://schemas.microsoft.com/office/drawing/2014/main" id="{41E61AEC-66A8-7F4D-8977-00FC51DCB908}"/>
                </a:ext>
              </a:extLst>
            </p:cNvPr>
            <p:cNvSpPr txBox="1"/>
            <p:nvPr/>
          </p:nvSpPr>
          <p:spPr>
            <a:xfrm>
              <a:off x="7663178" y="4430607"/>
              <a:ext cx="1636474" cy="369332"/>
            </a:xfrm>
            <a:prstGeom prst="rect">
              <a:avLst/>
            </a:prstGeom>
            <a:noFill/>
          </p:spPr>
          <p:txBody>
            <a:bodyPr wrap="none" rtlCol="0">
              <a:spAutoFit/>
            </a:bodyPr>
            <a:lstStyle/>
            <a:p>
              <a:r>
                <a:rPr lang="en-US" b="1" dirty="0"/>
                <a:t>Intuition Based</a:t>
              </a:r>
            </a:p>
          </p:txBody>
        </p:sp>
      </p:grpSp>
    </p:spTree>
    <p:extLst>
      <p:ext uri="{BB962C8B-B14F-4D97-AF65-F5344CB8AC3E}">
        <p14:creationId xmlns:p14="http://schemas.microsoft.com/office/powerpoint/2010/main" val="124151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52F0-BDE3-6241-9735-8AC371936A24}"/>
              </a:ext>
            </a:extLst>
          </p:cNvPr>
          <p:cNvSpPr>
            <a:spLocks noGrp="1"/>
          </p:cNvSpPr>
          <p:nvPr>
            <p:ph type="title"/>
          </p:nvPr>
        </p:nvSpPr>
        <p:spPr>
          <a:xfrm>
            <a:off x="0" y="230832"/>
            <a:ext cx="10515600" cy="671938"/>
          </a:xfrm>
        </p:spPr>
        <p:txBody>
          <a:bodyPr>
            <a:normAutofit fontScale="90000"/>
          </a:bodyPr>
          <a:lstStyle/>
          <a:p>
            <a:r>
              <a:rPr lang="en-US" b="1" i="1" u="sng" dirty="0">
                <a:latin typeface="HELVETICA LIGHT OBLIQUE" panose="020B0403020202020204" pitchFamily="34" charset="0"/>
              </a:rPr>
              <a:t>Application of Model</a:t>
            </a:r>
          </a:p>
        </p:txBody>
      </p:sp>
      <p:grpSp>
        <p:nvGrpSpPr>
          <p:cNvPr id="4" name="Group 3">
            <a:extLst>
              <a:ext uri="{FF2B5EF4-FFF2-40B4-BE49-F238E27FC236}">
                <a16:creationId xmlns:a16="http://schemas.microsoft.com/office/drawing/2014/main" id="{E230C900-DA46-5841-8121-1429AFD5A70F}"/>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53A29D6D-64C6-234E-8D2E-EE1749CC7833}"/>
                </a:ext>
              </a:extLst>
            </p:cNvPr>
            <p:cNvSpPr/>
            <p:nvPr/>
          </p:nvSpPr>
          <p:spPr>
            <a:xfrm>
              <a:off x="0" y="6476427"/>
              <a:ext cx="12192000" cy="379462"/>
            </a:xfrm>
            <a:prstGeom prst="rect">
              <a:avLst/>
            </a:prstGeom>
            <a:solidFill>
              <a:srgbClr val="AB0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ingle Corner Rectangle 5">
              <a:extLst>
                <a:ext uri="{FF2B5EF4-FFF2-40B4-BE49-F238E27FC236}">
                  <a16:creationId xmlns:a16="http://schemas.microsoft.com/office/drawing/2014/main" id="{CCA5D2EC-EEAA-764A-8B48-69081CAFF5C3}"/>
                </a:ext>
              </a:extLst>
            </p:cNvPr>
            <p:cNvSpPr/>
            <p:nvPr/>
          </p:nvSpPr>
          <p:spPr>
            <a:xfrm>
              <a:off x="0" y="6627168"/>
              <a:ext cx="12192000" cy="230832"/>
            </a:xfrm>
            <a:prstGeom prst="round1Rect">
              <a:avLst>
                <a:gd name="adj" fmla="val 50000"/>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1F3959-23D0-A245-A62C-B6F343279C3B}"/>
                </a:ext>
              </a:extLst>
            </p:cNvPr>
            <p:cNvSpPr/>
            <p:nvPr/>
          </p:nvSpPr>
          <p:spPr>
            <a:xfrm>
              <a:off x="0" y="0"/>
              <a:ext cx="12192000" cy="230832"/>
            </a:xfrm>
            <a:prstGeom prst="rect">
              <a:avLst/>
            </a:prstGeom>
            <a:solidFill>
              <a:srgbClr val="EF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A screenshot of a computer&#10;&#10;Description automatically generated with low confidence">
            <a:extLst>
              <a:ext uri="{FF2B5EF4-FFF2-40B4-BE49-F238E27FC236}">
                <a16:creationId xmlns:a16="http://schemas.microsoft.com/office/drawing/2014/main" id="{C0A3AC92-F2E9-D346-BD24-B8015C5F104A}"/>
              </a:ext>
            </a:extLst>
          </p:cNvPr>
          <p:cNvPicPr>
            <a:picLocks noChangeAspect="1"/>
          </p:cNvPicPr>
          <p:nvPr/>
        </p:nvPicPr>
        <p:blipFill>
          <a:blip r:embed="rId3"/>
          <a:stretch>
            <a:fillRect/>
          </a:stretch>
        </p:blipFill>
        <p:spPr>
          <a:xfrm>
            <a:off x="6746488" y="928339"/>
            <a:ext cx="3769112" cy="5001322"/>
          </a:xfrm>
          <a:prstGeom prst="rect">
            <a:avLst/>
          </a:prstGeom>
          <a:ln>
            <a:solidFill>
              <a:schemeClr val="tx1"/>
            </a:solidFill>
          </a:ln>
        </p:spPr>
      </p:pic>
      <p:sp>
        <p:nvSpPr>
          <p:cNvPr id="12" name="TextBox 11">
            <a:extLst>
              <a:ext uri="{FF2B5EF4-FFF2-40B4-BE49-F238E27FC236}">
                <a16:creationId xmlns:a16="http://schemas.microsoft.com/office/drawing/2014/main" id="{633E0126-33D5-CD44-9DB1-8A8102953BB7}"/>
              </a:ext>
            </a:extLst>
          </p:cNvPr>
          <p:cNvSpPr txBox="1"/>
          <p:nvPr/>
        </p:nvSpPr>
        <p:spPr>
          <a:xfrm>
            <a:off x="401444" y="1884556"/>
            <a:ext cx="492883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Variables used: </a:t>
            </a:r>
            <a:r>
              <a:rPr lang="en-US" sz="2000" b="1" dirty="0"/>
              <a:t>Monthly</a:t>
            </a:r>
            <a:r>
              <a:rPr lang="en-US" sz="2000" dirty="0"/>
              <a:t> </a:t>
            </a:r>
            <a:r>
              <a:rPr lang="en-US" sz="2000" b="1" dirty="0"/>
              <a:t>Income</a:t>
            </a:r>
            <a:r>
              <a:rPr lang="en-US" sz="2000" dirty="0"/>
              <a:t>, </a:t>
            </a:r>
            <a:r>
              <a:rPr lang="en-US" sz="2000" b="1" dirty="0"/>
              <a:t>Total</a:t>
            </a:r>
            <a:r>
              <a:rPr lang="en-US" sz="2000" dirty="0"/>
              <a:t> </a:t>
            </a:r>
            <a:r>
              <a:rPr lang="en-US" sz="2000" b="1" dirty="0"/>
              <a:t>Working</a:t>
            </a:r>
            <a:r>
              <a:rPr lang="en-US" sz="2000" dirty="0"/>
              <a:t> </a:t>
            </a:r>
            <a:r>
              <a:rPr lang="en-US" sz="2000" b="1" dirty="0"/>
              <a:t>Years</a:t>
            </a:r>
            <a:r>
              <a:rPr lang="en-US" sz="2000" dirty="0"/>
              <a:t>, </a:t>
            </a:r>
            <a:r>
              <a:rPr lang="en-US" sz="2000" b="1" dirty="0"/>
              <a:t>Years</a:t>
            </a:r>
            <a:r>
              <a:rPr lang="en-US" sz="2000" dirty="0"/>
              <a:t> </a:t>
            </a:r>
            <a:r>
              <a:rPr lang="en-US" sz="2000" b="1" dirty="0"/>
              <a:t>at</a:t>
            </a:r>
            <a:r>
              <a:rPr lang="en-US" sz="2000" dirty="0"/>
              <a:t> </a:t>
            </a:r>
            <a:r>
              <a:rPr lang="en-US" sz="2000" b="1" dirty="0"/>
              <a:t>Company</a:t>
            </a:r>
          </a:p>
          <a:p>
            <a:endParaRPr lang="en-US" sz="2000" b="1" dirty="0"/>
          </a:p>
          <a:p>
            <a:pPr marL="285750" indent="-285750">
              <a:buFont typeface="Arial" panose="020B0604020202020204" pitchFamily="34" charset="0"/>
              <a:buChar char="•"/>
            </a:pPr>
            <a:r>
              <a:rPr lang="en-US" sz="2000" dirty="0"/>
              <a:t>Attrition Predictions Exported to </a:t>
            </a:r>
            <a:r>
              <a:rPr lang="en-US" sz="2000" b="1" dirty="0"/>
              <a:t>CSV</a:t>
            </a:r>
            <a:r>
              <a:rPr lang="en-US" sz="2000" dirty="0"/>
              <a:t> File</a:t>
            </a:r>
          </a:p>
          <a:p>
            <a:endParaRPr lang="en-US" sz="2000" dirty="0"/>
          </a:p>
          <a:p>
            <a:pPr marL="285750" indent="-285750">
              <a:buFont typeface="Arial" panose="020B0604020202020204" pitchFamily="34" charset="0"/>
              <a:buChar char="•"/>
            </a:pPr>
            <a:r>
              <a:rPr lang="en-US" sz="2000" dirty="0"/>
              <a:t>P-value: </a:t>
            </a:r>
            <a:r>
              <a:rPr lang="en-US" sz="2000" b="1" dirty="0"/>
              <a:t>1.213e-5</a:t>
            </a:r>
          </a:p>
          <a:p>
            <a:pPr marL="285750" indent="-285750">
              <a:buFont typeface="Arial" panose="020B0604020202020204" pitchFamily="34" charset="0"/>
              <a:buChar char="•"/>
            </a:pPr>
            <a:r>
              <a:rPr lang="en-US" sz="2000" dirty="0"/>
              <a:t>Seed Value: </a:t>
            </a:r>
            <a:r>
              <a:rPr lang="en-US" sz="2000" b="1" dirty="0"/>
              <a:t>20</a:t>
            </a:r>
          </a:p>
          <a:p>
            <a:endParaRPr lang="en-US" sz="2000" b="1" dirty="0"/>
          </a:p>
          <a:p>
            <a:pPr marL="285750" indent="-285750">
              <a:buFont typeface="Arial" panose="020B0604020202020204" pitchFamily="34" charset="0"/>
              <a:buChar char="•"/>
            </a:pPr>
            <a:r>
              <a:rPr lang="en-US" sz="2000" dirty="0"/>
              <a:t>Accuracy Score: </a:t>
            </a:r>
            <a:r>
              <a:rPr lang="en-US" sz="2000" b="1" u="sng" dirty="0"/>
              <a:t>0.7548</a:t>
            </a:r>
          </a:p>
          <a:p>
            <a:pPr marL="285750" indent="-285750">
              <a:buFont typeface="Arial" panose="020B0604020202020204" pitchFamily="34" charset="0"/>
              <a:buChar char="•"/>
            </a:pPr>
            <a:r>
              <a:rPr lang="en-US" sz="2000" dirty="0"/>
              <a:t>Sensitivity Score: </a:t>
            </a:r>
            <a:r>
              <a:rPr lang="en-US" sz="2000" b="1" u="sng" dirty="0"/>
              <a:t>0.7778</a:t>
            </a:r>
          </a:p>
          <a:p>
            <a:pPr marL="285750" indent="-285750">
              <a:buFont typeface="Arial" panose="020B0604020202020204" pitchFamily="34" charset="0"/>
              <a:buChar char="•"/>
            </a:pPr>
            <a:r>
              <a:rPr lang="en-US" sz="2000" dirty="0"/>
              <a:t>Specificity Score: </a:t>
            </a:r>
            <a:r>
              <a:rPr lang="en-US" sz="2000" b="1" u="sng" dirty="0"/>
              <a:t>0.6111</a:t>
            </a:r>
          </a:p>
        </p:txBody>
      </p:sp>
    </p:spTree>
    <p:extLst>
      <p:ext uri="{BB962C8B-B14F-4D97-AF65-F5344CB8AC3E}">
        <p14:creationId xmlns:p14="http://schemas.microsoft.com/office/powerpoint/2010/main" val="219355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533A-BE90-424B-80F6-B8D4A97EBA1C}"/>
              </a:ext>
            </a:extLst>
          </p:cNvPr>
          <p:cNvSpPr>
            <a:spLocks noGrp="1"/>
          </p:cNvSpPr>
          <p:nvPr>
            <p:ph type="title"/>
          </p:nvPr>
        </p:nvSpPr>
        <p:spPr>
          <a:xfrm>
            <a:off x="0" y="230832"/>
            <a:ext cx="10515600" cy="683568"/>
          </a:xfrm>
        </p:spPr>
        <p:txBody>
          <a:bodyPr>
            <a:normAutofit fontScale="90000"/>
          </a:bodyPr>
          <a:lstStyle/>
          <a:p>
            <a:r>
              <a:rPr lang="en-US" b="1" i="1" u="sng" dirty="0">
                <a:latin typeface="HELVETICA LIGHT OBLIQUE" panose="020B0403020202020204" pitchFamily="34" charset="0"/>
              </a:rPr>
              <a:t>Predicting Monthly Income</a:t>
            </a:r>
          </a:p>
        </p:txBody>
      </p:sp>
      <p:grpSp>
        <p:nvGrpSpPr>
          <p:cNvPr id="4" name="Group 3">
            <a:extLst>
              <a:ext uri="{FF2B5EF4-FFF2-40B4-BE49-F238E27FC236}">
                <a16:creationId xmlns:a16="http://schemas.microsoft.com/office/drawing/2014/main" id="{C1058818-3E6C-B549-B80A-AEACC6F35BB3}"/>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6F6D3C3B-DB37-6A48-8445-E1405E636DBD}"/>
                </a:ext>
              </a:extLst>
            </p:cNvPr>
            <p:cNvSpPr/>
            <p:nvPr/>
          </p:nvSpPr>
          <p:spPr>
            <a:xfrm>
              <a:off x="0" y="6476427"/>
              <a:ext cx="12192000" cy="379462"/>
            </a:xfrm>
            <a:prstGeom prst="rect">
              <a:avLst/>
            </a:prstGeom>
            <a:solidFill>
              <a:srgbClr val="AB0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ingle Corner Rectangle 5">
              <a:extLst>
                <a:ext uri="{FF2B5EF4-FFF2-40B4-BE49-F238E27FC236}">
                  <a16:creationId xmlns:a16="http://schemas.microsoft.com/office/drawing/2014/main" id="{53DF0372-569B-C644-88D1-9F88AAEA48E9}"/>
                </a:ext>
              </a:extLst>
            </p:cNvPr>
            <p:cNvSpPr/>
            <p:nvPr/>
          </p:nvSpPr>
          <p:spPr>
            <a:xfrm>
              <a:off x="0" y="6627168"/>
              <a:ext cx="12192000" cy="230832"/>
            </a:xfrm>
            <a:prstGeom prst="round1Rect">
              <a:avLst>
                <a:gd name="adj" fmla="val 50000"/>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ADF374-FF4A-C34C-B028-D5676A8FDA9B}"/>
                </a:ext>
              </a:extLst>
            </p:cNvPr>
            <p:cNvSpPr/>
            <p:nvPr/>
          </p:nvSpPr>
          <p:spPr>
            <a:xfrm>
              <a:off x="0" y="0"/>
              <a:ext cx="12192000" cy="230832"/>
            </a:xfrm>
            <a:prstGeom prst="rect">
              <a:avLst/>
            </a:prstGeom>
            <a:solidFill>
              <a:srgbClr val="EF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12">
            <a:extLst>
              <a:ext uri="{FF2B5EF4-FFF2-40B4-BE49-F238E27FC236}">
                <a16:creationId xmlns:a16="http://schemas.microsoft.com/office/drawing/2014/main" id="{47C2C021-0CAF-914D-8507-45707B99F42A}"/>
              </a:ext>
            </a:extLst>
          </p:cNvPr>
          <p:cNvSpPr>
            <a:spLocks noGrp="1"/>
          </p:cNvSpPr>
          <p:nvPr>
            <p:ph idx="1"/>
          </p:nvPr>
        </p:nvSpPr>
        <p:spPr>
          <a:xfrm>
            <a:off x="293649" y="1783305"/>
            <a:ext cx="4964151" cy="4351338"/>
          </a:xfrm>
        </p:spPr>
        <p:txBody>
          <a:bodyPr/>
          <a:lstStyle/>
          <a:p>
            <a:r>
              <a:rPr lang="en-US" b="1" dirty="0"/>
              <a:t>Linear</a:t>
            </a:r>
            <a:r>
              <a:rPr lang="en-US" dirty="0"/>
              <a:t> </a:t>
            </a:r>
            <a:r>
              <a:rPr lang="en-US" b="1" dirty="0"/>
              <a:t>Regression</a:t>
            </a:r>
            <a:r>
              <a:rPr lang="en-US" dirty="0"/>
              <a:t> Model using the </a:t>
            </a:r>
            <a:r>
              <a:rPr lang="en-US" b="1" dirty="0"/>
              <a:t>Years</a:t>
            </a:r>
            <a:r>
              <a:rPr lang="en-US" dirty="0"/>
              <a:t> </a:t>
            </a:r>
            <a:r>
              <a:rPr lang="en-US" b="1" dirty="0"/>
              <a:t>at</a:t>
            </a:r>
            <a:r>
              <a:rPr lang="en-US" dirty="0"/>
              <a:t> </a:t>
            </a:r>
            <a:r>
              <a:rPr lang="en-US" b="1" dirty="0"/>
              <a:t>Company</a:t>
            </a:r>
            <a:r>
              <a:rPr lang="en-US" dirty="0"/>
              <a:t> and </a:t>
            </a:r>
            <a:r>
              <a:rPr lang="en-US" b="1" dirty="0"/>
              <a:t>Total</a:t>
            </a:r>
            <a:r>
              <a:rPr lang="en-US" dirty="0"/>
              <a:t> </a:t>
            </a:r>
            <a:r>
              <a:rPr lang="en-US" b="1" dirty="0"/>
              <a:t>Years</a:t>
            </a:r>
            <a:r>
              <a:rPr lang="en-US" dirty="0"/>
              <a:t> </a:t>
            </a:r>
            <a:r>
              <a:rPr lang="en-US" b="1" dirty="0"/>
              <a:t>Working</a:t>
            </a:r>
            <a:r>
              <a:rPr lang="en-US" dirty="0"/>
              <a:t> variables</a:t>
            </a:r>
          </a:p>
          <a:p>
            <a:r>
              <a:rPr lang="en-US" b="1" dirty="0"/>
              <a:t>Leave</a:t>
            </a:r>
            <a:r>
              <a:rPr lang="en-US" dirty="0"/>
              <a:t> </a:t>
            </a:r>
            <a:r>
              <a:rPr lang="en-US" b="1" dirty="0"/>
              <a:t>One</a:t>
            </a:r>
            <a:r>
              <a:rPr lang="en-US" dirty="0"/>
              <a:t> </a:t>
            </a:r>
            <a:r>
              <a:rPr lang="en-US" b="1" dirty="0"/>
              <a:t>Out</a:t>
            </a:r>
            <a:r>
              <a:rPr lang="en-US" dirty="0"/>
              <a:t> </a:t>
            </a:r>
            <a:r>
              <a:rPr lang="en-US" b="1" dirty="0"/>
              <a:t>Cross</a:t>
            </a:r>
            <a:r>
              <a:rPr lang="en-US" dirty="0"/>
              <a:t> </a:t>
            </a:r>
            <a:r>
              <a:rPr lang="en-US" b="1" dirty="0"/>
              <a:t>Validation</a:t>
            </a:r>
          </a:p>
          <a:p>
            <a:r>
              <a:rPr lang="en-US" b="1" dirty="0"/>
              <a:t>P-value</a:t>
            </a:r>
            <a:r>
              <a:rPr lang="en-US" dirty="0"/>
              <a:t> of </a:t>
            </a:r>
            <a:r>
              <a:rPr lang="en-US" b="1" dirty="0"/>
              <a:t>2.2e-16</a:t>
            </a:r>
          </a:p>
          <a:p>
            <a:r>
              <a:rPr lang="en-US" b="1" dirty="0"/>
              <a:t>RMSE</a:t>
            </a:r>
            <a:r>
              <a:rPr lang="en-US" dirty="0"/>
              <a:t> of </a:t>
            </a:r>
            <a:r>
              <a:rPr lang="en-US" b="1" u="sng" dirty="0"/>
              <a:t>2742.508</a:t>
            </a:r>
          </a:p>
          <a:p>
            <a:endParaRPr lang="en-US" dirty="0"/>
          </a:p>
        </p:txBody>
      </p:sp>
      <p:pic>
        <p:nvPicPr>
          <p:cNvPr id="15" name="Picture 14" descr="Text, letter&#10;&#10;Description automatically generated">
            <a:extLst>
              <a:ext uri="{FF2B5EF4-FFF2-40B4-BE49-F238E27FC236}">
                <a16:creationId xmlns:a16="http://schemas.microsoft.com/office/drawing/2014/main" id="{98885E41-2F56-544A-8E14-14C7BACE7A26}"/>
              </a:ext>
            </a:extLst>
          </p:cNvPr>
          <p:cNvPicPr>
            <a:picLocks noChangeAspect="1"/>
          </p:cNvPicPr>
          <p:nvPr/>
        </p:nvPicPr>
        <p:blipFill>
          <a:blip r:embed="rId3"/>
          <a:stretch>
            <a:fillRect/>
          </a:stretch>
        </p:blipFill>
        <p:spPr>
          <a:xfrm>
            <a:off x="5802351" y="1385959"/>
            <a:ext cx="6096000" cy="4406900"/>
          </a:xfrm>
          <a:prstGeom prst="rect">
            <a:avLst/>
          </a:prstGeom>
          <a:ln>
            <a:solidFill>
              <a:schemeClr val="tx1"/>
            </a:solidFill>
          </a:ln>
        </p:spPr>
      </p:pic>
    </p:spTree>
    <p:extLst>
      <p:ext uri="{BB962C8B-B14F-4D97-AF65-F5344CB8AC3E}">
        <p14:creationId xmlns:p14="http://schemas.microsoft.com/office/powerpoint/2010/main" val="35290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B659C48B-AD87-AC45-A007-C893B742DCC3}"/>
              </a:ext>
            </a:extLst>
          </p:cNvPr>
          <p:cNvPicPr>
            <a:picLocks noGrp="1" noChangeAspect="1"/>
          </p:cNvPicPr>
          <p:nvPr>
            <p:ph idx="1"/>
          </p:nvPr>
        </p:nvPicPr>
        <p:blipFill>
          <a:blip r:embed="rId3"/>
          <a:stretch>
            <a:fillRect/>
          </a:stretch>
        </p:blipFill>
        <p:spPr>
          <a:xfrm>
            <a:off x="838200" y="1690688"/>
            <a:ext cx="4689604" cy="4351338"/>
          </a:xfrm>
          <a:ln>
            <a:solidFill>
              <a:schemeClr val="tx1"/>
            </a:solidFill>
          </a:ln>
        </p:spPr>
      </p:pic>
      <p:grpSp>
        <p:nvGrpSpPr>
          <p:cNvPr id="4" name="Group 3">
            <a:extLst>
              <a:ext uri="{FF2B5EF4-FFF2-40B4-BE49-F238E27FC236}">
                <a16:creationId xmlns:a16="http://schemas.microsoft.com/office/drawing/2014/main" id="{C1058818-3E6C-B549-B80A-AEACC6F35BB3}"/>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6F6D3C3B-DB37-6A48-8445-E1405E636DBD}"/>
                </a:ext>
              </a:extLst>
            </p:cNvPr>
            <p:cNvSpPr/>
            <p:nvPr/>
          </p:nvSpPr>
          <p:spPr>
            <a:xfrm>
              <a:off x="0" y="6476427"/>
              <a:ext cx="12192000" cy="379462"/>
            </a:xfrm>
            <a:prstGeom prst="rect">
              <a:avLst/>
            </a:prstGeom>
            <a:solidFill>
              <a:srgbClr val="AB0E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ingle Corner Rectangle 5">
              <a:extLst>
                <a:ext uri="{FF2B5EF4-FFF2-40B4-BE49-F238E27FC236}">
                  <a16:creationId xmlns:a16="http://schemas.microsoft.com/office/drawing/2014/main" id="{53DF0372-569B-C644-88D1-9F88AAEA48E9}"/>
                </a:ext>
              </a:extLst>
            </p:cNvPr>
            <p:cNvSpPr/>
            <p:nvPr/>
          </p:nvSpPr>
          <p:spPr>
            <a:xfrm>
              <a:off x="0" y="6627168"/>
              <a:ext cx="12192000" cy="230832"/>
            </a:xfrm>
            <a:prstGeom prst="round1Rect">
              <a:avLst>
                <a:gd name="adj" fmla="val 50000"/>
              </a:avLst>
            </a:prstGeom>
            <a:solidFill>
              <a:srgbClr val="F1B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ADF374-FF4A-C34C-B028-D5676A8FDA9B}"/>
                </a:ext>
              </a:extLst>
            </p:cNvPr>
            <p:cNvSpPr/>
            <p:nvPr/>
          </p:nvSpPr>
          <p:spPr>
            <a:xfrm>
              <a:off x="0" y="0"/>
              <a:ext cx="12192000" cy="230832"/>
            </a:xfrm>
            <a:prstGeom prst="rect">
              <a:avLst/>
            </a:prstGeom>
            <a:solidFill>
              <a:srgbClr val="EF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scatter chart&#10;&#10;Description automatically generated">
            <a:extLst>
              <a:ext uri="{FF2B5EF4-FFF2-40B4-BE49-F238E27FC236}">
                <a16:creationId xmlns:a16="http://schemas.microsoft.com/office/drawing/2014/main" id="{678D9F3A-E4E6-484D-A02D-C60A3184F53E}"/>
              </a:ext>
            </a:extLst>
          </p:cNvPr>
          <p:cNvPicPr>
            <a:picLocks noChangeAspect="1"/>
          </p:cNvPicPr>
          <p:nvPr/>
        </p:nvPicPr>
        <p:blipFill>
          <a:blip r:embed="rId4"/>
          <a:stretch>
            <a:fillRect/>
          </a:stretch>
        </p:blipFill>
        <p:spPr>
          <a:xfrm>
            <a:off x="6625988" y="1690688"/>
            <a:ext cx="4727812" cy="4351338"/>
          </a:xfrm>
          <a:prstGeom prst="rect">
            <a:avLst/>
          </a:prstGeom>
          <a:ln>
            <a:solidFill>
              <a:schemeClr val="tx1"/>
            </a:solidFill>
          </a:ln>
        </p:spPr>
      </p:pic>
      <p:sp>
        <p:nvSpPr>
          <p:cNvPr id="13" name="Title 1">
            <a:extLst>
              <a:ext uri="{FF2B5EF4-FFF2-40B4-BE49-F238E27FC236}">
                <a16:creationId xmlns:a16="http://schemas.microsoft.com/office/drawing/2014/main" id="{49AA659C-7875-4443-9FC3-D6BB7B37F1C6}"/>
              </a:ext>
            </a:extLst>
          </p:cNvPr>
          <p:cNvSpPr txBox="1">
            <a:spLocks/>
          </p:cNvSpPr>
          <p:nvPr/>
        </p:nvSpPr>
        <p:spPr>
          <a:xfrm>
            <a:off x="0" y="230832"/>
            <a:ext cx="10515600" cy="68356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100" b="1" i="1" u="sng" dirty="0">
                <a:latin typeface="HELVETICA LIGHT OBLIQUE" panose="020B0403020202020204" pitchFamily="34" charset="0"/>
              </a:rPr>
              <a:t>Predicting Monthly Income </a:t>
            </a:r>
            <a:r>
              <a:rPr lang="en-US" sz="2900" b="1" i="1" u="sng" dirty="0">
                <a:latin typeface="HELVETICA LIGHT OBLIQUE" panose="020B0403020202020204" pitchFamily="34" charset="0"/>
              </a:rPr>
              <a:t>(Continued)</a:t>
            </a:r>
          </a:p>
        </p:txBody>
      </p:sp>
    </p:spTree>
    <p:extLst>
      <p:ext uri="{BB962C8B-B14F-4D97-AF65-F5344CB8AC3E}">
        <p14:creationId xmlns:p14="http://schemas.microsoft.com/office/powerpoint/2010/main" val="38021073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2881</TotalTime>
  <Words>1514</Words>
  <Application>Microsoft Macintosh PowerPoint</Application>
  <PresentationFormat>Widescreen</PresentationFormat>
  <Paragraphs>85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BOLD OBLIQUE</vt:lpstr>
      <vt:lpstr>HELVETICA LIGHT OBLIQUE</vt:lpstr>
      <vt:lpstr>Office Theme</vt:lpstr>
      <vt:lpstr>Attrition Analysis</vt:lpstr>
      <vt:lpstr>Agenda</vt:lpstr>
      <vt:lpstr>Initial Variable Investigation</vt:lpstr>
      <vt:lpstr>Initial Variable Investigation (Continued)</vt:lpstr>
      <vt:lpstr>Investigation Verification</vt:lpstr>
      <vt:lpstr>Creating a Model</vt:lpstr>
      <vt:lpstr>Application of Model</vt:lpstr>
      <vt:lpstr>Predicting Monthly Income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Analysis</dc:title>
  <dc:creator>Chad Kwong</dc:creator>
  <cp:lastModifiedBy>Chad Kwong</cp:lastModifiedBy>
  <cp:revision>2</cp:revision>
  <dcterms:created xsi:type="dcterms:W3CDTF">2021-12-02T19:00:44Z</dcterms:created>
  <dcterms:modified xsi:type="dcterms:W3CDTF">2021-12-04T19:02:03Z</dcterms:modified>
</cp:coreProperties>
</file>