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verage"/>
      <p:regular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79998cc3e_9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79998cc3e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79998cc3e_1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79998cc3e_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9998cc3e_1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9998cc3e_1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79998cc3e_1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79998cc3e_1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79998cc3e_1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79998cc3e_1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79998cc3e_1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79998cc3e_1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79998cc3e_1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79998cc3e_1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9998cc3e_1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9998cc3e_1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9998cc3e_15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79998cc3e_15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2b33d73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62b33d7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79998cc3e_24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b79998cc3e_24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79998cc3e_2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b79998cc3e_2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79998cc3e_24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b79998cc3e_2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79998cc3e_2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79998cc3e_2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79998cc3e_24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b79998cc3e_24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62b33d73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62b33d7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79998cc3e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79998cc3e_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79998cc3e_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79998cc3e_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79998cc3e_9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b79998cc3e_9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79998cc3e_3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b79998cc3e_3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654f99cac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654f99c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79998cc3e_3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b79998cc3e_3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668275ec8_3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668275ec8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668275ec8_1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668275ec8_1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668275ec8_1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668275ec8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654f99cac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654f99c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79998cc3e_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79998cc3e_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54f99c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54f99c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79998cc3e_2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79998cc3e_2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668275ec8_1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668275ec8_1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9998cc3e_1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b79998cc3e_1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79998cc3e_1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b79998cc3e_11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co2.earth/co2-datasets" TargetMode="External"/><Relationship Id="rId4" Type="http://schemas.openxmlformats.org/officeDocument/2006/relationships/hyperlink" Target="https://www.worldometers.info/world-population/world-population-by-year/" TargetMode="External"/><Relationship Id="rId5" Type="http://schemas.openxmlformats.org/officeDocument/2006/relationships/hyperlink" Target="https://data.worldbank.org/indicator/SP.DYN.LE00.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www.kaggle.com/berkeleyearth/climate-change-earth-surface-temperature-data?select=GlobalTemperatures.csv" TargetMode="External"/><Relationship Id="rId4" Type="http://schemas.openxmlformats.org/officeDocument/2006/relationships/hyperlink" Target="https://www.esrl.noaa.gov/gmd/ccgg/trends/gl_dat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00733" y="199875"/>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latin typeface="Average"/>
                <a:ea typeface="Average"/>
                <a:cs typeface="Average"/>
                <a:sym typeface="Average"/>
              </a:rPr>
              <a:t>Climate Change</a:t>
            </a:r>
            <a:endParaRPr b="1" sz="3800">
              <a:latin typeface="Average"/>
              <a:ea typeface="Average"/>
              <a:cs typeface="Average"/>
              <a:sym typeface="Average"/>
            </a:endParaRPr>
          </a:p>
          <a:p>
            <a:pPr indent="0" lvl="0" marL="0" rtl="0" algn="ctr">
              <a:spcBef>
                <a:spcPts val="0"/>
              </a:spcBef>
              <a:spcAft>
                <a:spcPts val="0"/>
              </a:spcAft>
              <a:buNone/>
            </a:pPr>
            <a:r>
              <a:t/>
            </a:r>
            <a:endParaRPr sz="2400">
              <a:latin typeface="Average"/>
              <a:ea typeface="Average"/>
              <a:cs typeface="Average"/>
              <a:sym typeface="Average"/>
            </a:endParaRPr>
          </a:p>
          <a:p>
            <a:pPr indent="0" lvl="0" marL="0" rtl="0" algn="ctr">
              <a:spcBef>
                <a:spcPts val="0"/>
              </a:spcBef>
              <a:spcAft>
                <a:spcPts val="0"/>
              </a:spcAft>
              <a:buNone/>
            </a:pPr>
            <a:r>
              <a:rPr b="1" lang="en" sz="2400">
                <a:latin typeface="Average"/>
                <a:ea typeface="Average"/>
                <a:cs typeface="Average"/>
                <a:sym typeface="Average"/>
              </a:rPr>
              <a:t>What are the effects of global temperature rises on a population?</a:t>
            </a:r>
            <a:endParaRPr b="1" sz="2400">
              <a:latin typeface="Average"/>
              <a:ea typeface="Average"/>
              <a:cs typeface="Average"/>
              <a:sym typeface="Average"/>
            </a:endParaRPr>
          </a:p>
        </p:txBody>
      </p:sp>
      <p:sp>
        <p:nvSpPr>
          <p:cNvPr id="55" name="Google Shape;55;p13"/>
          <p:cNvSpPr txBox="1"/>
          <p:nvPr>
            <p:ph idx="1" type="subTitle"/>
          </p:nvPr>
        </p:nvSpPr>
        <p:spPr>
          <a:xfrm>
            <a:off x="671250" y="3980551"/>
            <a:ext cx="78015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None/>
            </a:pPr>
            <a:r>
              <a:rPr lang="en" sz="7107">
                <a:solidFill>
                  <a:srgbClr val="FFFFFF"/>
                </a:solidFill>
                <a:latin typeface="Average"/>
                <a:ea typeface="Average"/>
                <a:cs typeface="Average"/>
                <a:sym typeface="Average"/>
              </a:rPr>
              <a:t>Anne Wieggers, Heesu Ha, Oscar Hui, Zheng Qi &amp; Chad Molenaar</a:t>
            </a:r>
            <a:endParaRPr sz="7107">
              <a:solidFill>
                <a:srgbClr val="FFFFFF"/>
              </a:solidFill>
              <a:latin typeface="Average"/>
              <a:ea typeface="Average"/>
              <a:cs typeface="Average"/>
              <a:sym typeface="Average"/>
            </a:endParaRPr>
          </a:p>
          <a:p>
            <a:pPr indent="0" lvl="0" marL="0" rtl="0" algn="ctr">
              <a:spcBef>
                <a:spcPts val="0"/>
              </a:spcBef>
              <a:spcAft>
                <a:spcPts val="0"/>
              </a:spcAft>
              <a:buNone/>
            </a:pPr>
            <a:r>
              <a:rPr lang="en" sz="7107">
                <a:solidFill>
                  <a:srgbClr val="FFFFFF"/>
                </a:solidFill>
                <a:latin typeface="Average"/>
                <a:ea typeface="Average"/>
                <a:cs typeface="Average"/>
                <a:sym typeface="Average"/>
              </a:rPr>
              <a:t>21 January 2021</a:t>
            </a:r>
            <a:endParaRPr sz="7107">
              <a:solidFill>
                <a:srgbClr val="FFFFFF"/>
              </a:solidFill>
              <a:latin typeface="Average"/>
              <a:ea typeface="Average"/>
              <a:cs typeface="Average"/>
              <a:sym typeface="Average"/>
            </a:endParaRPr>
          </a:p>
          <a:p>
            <a:pPr indent="0" lvl="0" marL="0" rtl="0" algn="ctr">
              <a:lnSpc>
                <a:spcPct val="115000"/>
              </a:lnSpc>
              <a:spcBef>
                <a:spcPts val="0"/>
              </a:spcBef>
              <a:spcAft>
                <a:spcPts val="0"/>
              </a:spcAft>
              <a:buNone/>
            </a:pPr>
            <a:r>
              <a:t/>
            </a:r>
            <a:endParaRPr>
              <a:solidFill>
                <a:srgbClr val="FFFFFF"/>
              </a:solidFill>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101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Is there relationship between a Region’s average temperature and its CO2 level?</a:t>
            </a:r>
            <a:endParaRPr/>
          </a:p>
        </p:txBody>
      </p:sp>
      <p:sp>
        <p:nvSpPr>
          <p:cNvPr id="117" name="Google Shape;117;p22"/>
          <p:cNvSpPr txBox="1"/>
          <p:nvPr>
            <p:ph idx="1" type="body"/>
          </p:nvPr>
        </p:nvSpPr>
        <p:spPr>
          <a:xfrm>
            <a:off x="311700" y="1544400"/>
            <a:ext cx="8520600" cy="3024600"/>
          </a:xfrm>
          <a:prstGeom prst="rect">
            <a:avLst/>
          </a:prstGeom>
        </p:spPr>
        <p:txBody>
          <a:bodyPr anchorCtr="0" anchor="t" bIns="91425" lIns="91425" spcFirstLastPara="1" rIns="91425" wrap="square" tIns="91425">
            <a:normAutofit/>
          </a:bodyPr>
          <a:lstStyle/>
          <a:p>
            <a:pPr indent="0" lvl="0" marL="228600" rtl="0" algn="just">
              <a:spcBef>
                <a:spcPts val="0"/>
              </a:spcBef>
              <a:spcAft>
                <a:spcPts val="0"/>
              </a:spcAft>
              <a:buNone/>
            </a:pPr>
            <a:r>
              <a:rPr b="1" lang="en">
                <a:solidFill>
                  <a:srgbClr val="FFFFFF"/>
                </a:solidFill>
                <a:highlight>
                  <a:schemeClr val="accent3"/>
                </a:highlight>
              </a:rPr>
              <a:t>Hypothesis:</a:t>
            </a:r>
            <a:endParaRPr b="1">
              <a:solidFill>
                <a:srgbClr val="FFFFFF"/>
              </a:solidFill>
              <a:highlight>
                <a:schemeClr val="accent3"/>
              </a:highlight>
            </a:endParaRPr>
          </a:p>
          <a:p>
            <a:pPr indent="0" lvl="0" marL="228600" rtl="0" algn="just">
              <a:spcBef>
                <a:spcPts val="0"/>
              </a:spcBef>
              <a:spcAft>
                <a:spcPts val="0"/>
              </a:spcAft>
              <a:buNone/>
            </a:pPr>
            <a:r>
              <a:t/>
            </a:r>
            <a:endParaRPr>
              <a:solidFill>
                <a:srgbClr val="FFFFFF"/>
              </a:solidFill>
              <a:highlight>
                <a:schemeClr val="accent3"/>
              </a:highlight>
            </a:endParaRPr>
          </a:p>
          <a:p>
            <a:pPr indent="-342900" lvl="0" marL="228600" rtl="0" algn="just">
              <a:spcBef>
                <a:spcPts val="0"/>
              </a:spcBef>
              <a:spcAft>
                <a:spcPts val="0"/>
              </a:spcAft>
              <a:buClr>
                <a:srgbClr val="FFFFFF"/>
              </a:buClr>
              <a:buSzPts val="1800"/>
              <a:buChar char="●"/>
            </a:pPr>
            <a:r>
              <a:rPr lang="en" sz="1800">
                <a:solidFill>
                  <a:srgbClr val="FFFFFF"/>
                </a:solidFill>
                <a:highlight>
                  <a:schemeClr val="accent3"/>
                </a:highlight>
              </a:rPr>
              <a:t>There is a positive correlation between </a:t>
            </a:r>
            <a:r>
              <a:rPr lang="en">
                <a:solidFill>
                  <a:srgbClr val="FFFFFF"/>
                </a:solidFill>
                <a:highlight>
                  <a:schemeClr val="accent3"/>
                </a:highlight>
              </a:rPr>
              <a:t>a Region’s average</a:t>
            </a:r>
            <a:r>
              <a:rPr lang="en" sz="1800">
                <a:solidFill>
                  <a:srgbClr val="FFFFFF"/>
                </a:solidFill>
                <a:highlight>
                  <a:schemeClr val="accent3"/>
                </a:highlight>
              </a:rPr>
              <a:t> temperature and </a:t>
            </a:r>
            <a:r>
              <a:rPr lang="en">
                <a:solidFill>
                  <a:srgbClr val="FFFFFF"/>
                </a:solidFill>
                <a:highlight>
                  <a:schemeClr val="accent3"/>
                </a:highlight>
              </a:rPr>
              <a:t>its</a:t>
            </a:r>
            <a:r>
              <a:rPr lang="en" sz="1800">
                <a:solidFill>
                  <a:srgbClr val="FFFFFF"/>
                </a:solidFill>
                <a:highlight>
                  <a:schemeClr val="accent3"/>
                </a:highlight>
              </a:rPr>
              <a:t> CO2 levels.</a:t>
            </a:r>
            <a:endParaRPr sz="1800">
              <a:solidFill>
                <a:srgbClr val="FFFFFF"/>
              </a:solidFill>
              <a:highlight>
                <a:schemeClr val="accent3"/>
              </a:highlight>
            </a:endParaRPr>
          </a:p>
          <a:p>
            <a:pPr indent="0" lvl="0" marL="0" rtl="0" algn="just">
              <a:spcBef>
                <a:spcPts val="0"/>
              </a:spcBef>
              <a:spcAft>
                <a:spcPts val="0"/>
              </a:spcAft>
              <a:buNone/>
            </a:pPr>
            <a:r>
              <a:t/>
            </a:r>
            <a:endParaRPr>
              <a:solidFill>
                <a:srgbClr val="FFFFFF"/>
              </a:solidFill>
              <a:highlight>
                <a:schemeClr val="accent3"/>
              </a:highlight>
            </a:endParaRPr>
          </a:p>
          <a:p>
            <a:pPr indent="0" lvl="0" marL="228600" rtl="0" algn="just">
              <a:spcBef>
                <a:spcPts val="0"/>
              </a:spcBef>
              <a:spcAft>
                <a:spcPts val="0"/>
              </a:spcAft>
              <a:buNone/>
            </a:pPr>
            <a:r>
              <a:rPr b="1" lang="en">
                <a:solidFill>
                  <a:srgbClr val="FFFFFF"/>
                </a:solidFill>
                <a:highlight>
                  <a:schemeClr val="accent3"/>
                </a:highlight>
              </a:rPr>
              <a:t>Null Hypothesis: </a:t>
            </a:r>
            <a:endParaRPr b="1">
              <a:solidFill>
                <a:srgbClr val="FFFFFF"/>
              </a:solidFill>
              <a:highlight>
                <a:schemeClr val="accent3"/>
              </a:highlight>
            </a:endParaRPr>
          </a:p>
          <a:p>
            <a:pPr indent="0" lvl="0" marL="228600" rtl="0" algn="just">
              <a:spcBef>
                <a:spcPts val="0"/>
              </a:spcBef>
              <a:spcAft>
                <a:spcPts val="0"/>
              </a:spcAft>
              <a:buNone/>
            </a:pPr>
            <a:r>
              <a:t/>
            </a:r>
            <a:endParaRPr b="1">
              <a:solidFill>
                <a:srgbClr val="FFFFFF"/>
              </a:solidFill>
              <a:highlight>
                <a:schemeClr val="accent3"/>
              </a:highlight>
            </a:endParaRPr>
          </a:p>
          <a:p>
            <a:pPr indent="-342900" lvl="0" marL="228600" rtl="0" algn="just">
              <a:spcBef>
                <a:spcPts val="0"/>
              </a:spcBef>
              <a:spcAft>
                <a:spcPts val="0"/>
              </a:spcAft>
              <a:buClr>
                <a:srgbClr val="FFFFFF"/>
              </a:buClr>
              <a:buSzPts val="1800"/>
              <a:buChar char="●"/>
            </a:pPr>
            <a:r>
              <a:rPr lang="en">
                <a:solidFill>
                  <a:srgbClr val="FFFFFF"/>
                </a:solidFill>
                <a:highlight>
                  <a:schemeClr val="accent3"/>
                </a:highlight>
              </a:rPr>
              <a:t>There is no correlation that can be explained without additional information as it depends upon variables outside of the scope.</a:t>
            </a:r>
            <a:endParaRPr>
              <a:solidFill>
                <a:srgbClr val="FFFFFF"/>
              </a:solidFill>
              <a:highlight>
                <a:schemeClr val="accent3"/>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East Asia Pacific</a:t>
            </a:r>
            <a:endParaRPr/>
          </a:p>
        </p:txBody>
      </p:sp>
      <p:sp>
        <p:nvSpPr>
          <p:cNvPr id="123" name="Google Shape;123;p23"/>
          <p:cNvSpPr txBox="1"/>
          <p:nvPr>
            <p:ph idx="2" type="body"/>
          </p:nvPr>
        </p:nvSpPr>
        <p:spPr>
          <a:xfrm>
            <a:off x="4832400" y="1017725"/>
            <a:ext cx="39999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700">
                <a:solidFill>
                  <a:schemeClr val="dk1"/>
                </a:solidFill>
              </a:rPr>
              <a:t>Trend Analysis</a:t>
            </a:r>
            <a:endParaRPr b="1"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In the EAP region, with dips and peaks, temperature and CO2 emissions tend to have increased over the years.</a:t>
            </a:r>
            <a:br>
              <a:rPr lang="en" sz="1700">
                <a:solidFill>
                  <a:schemeClr val="dk1"/>
                </a:solidFill>
              </a:rPr>
            </a:b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Temperature increases when CO2 emissions increase. This is as expected, as it will take time for a change in CO2 emissions to show its effects in change in temperature.</a:t>
            </a:r>
            <a:endParaRPr>
              <a:solidFill>
                <a:schemeClr val="dk1"/>
              </a:solidFill>
            </a:endParaRPr>
          </a:p>
        </p:txBody>
      </p:sp>
      <p:pic>
        <p:nvPicPr>
          <p:cNvPr id="124" name="Google Shape;124;p23"/>
          <p:cNvPicPr preferRelativeResize="0"/>
          <p:nvPr/>
        </p:nvPicPr>
        <p:blipFill>
          <a:blip r:embed="rId3">
            <a:alphaModFix/>
          </a:blip>
          <a:stretch>
            <a:fillRect/>
          </a:stretch>
        </p:blipFill>
        <p:spPr>
          <a:xfrm>
            <a:off x="400125" y="1556850"/>
            <a:ext cx="3911475" cy="260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Europe and Central Asia</a:t>
            </a:r>
            <a:endParaRPr/>
          </a:p>
        </p:txBody>
      </p:sp>
      <p:sp>
        <p:nvSpPr>
          <p:cNvPr id="130" name="Google Shape;130;p24"/>
          <p:cNvSpPr txBox="1"/>
          <p:nvPr>
            <p:ph idx="2" type="body"/>
          </p:nvPr>
        </p:nvSpPr>
        <p:spPr>
          <a:xfrm>
            <a:off x="4832400" y="796200"/>
            <a:ext cx="3999900" cy="3779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In the ECA region, both temperature and CO2 emissions have decreased over the years.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17500" lvl="0" marL="457200" rtl="0" algn="l">
              <a:lnSpc>
                <a:spcPct val="115000"/>
              </a:lnSpc>
              <a:spcBef>
                <a:spcPts val="0"/>
              </a:spcBef>
              <a:spcAft>
                <a:spcPts val="0"/>
              </a:spcAft>
              <a:buClr>
                <a:srgbClr val="CACACA"/>
              </a:buClr>
              <a:buSzPts val="1400"/>
              <a:buChar char="●"/>
            </a:pPr>
            <a:r>
              <a:rPr lang="en" sz="1700">
                <a:solidFill>
                  <a:schemeClr val="dk1"/>
                </a:solidFill>
              </a:rPr>
              <a:t>Temperature increases/decreases when CO2 emissions increase/decrease. This is as expected, as it will take time for a change in CO2 emissions to show its effects in change in temperature</a:t>
            </a:r>
            <a:r>
              <a:rPr lang="en" sz="1600">
                <a:solidFill>
                  <a:srgbClr val="CACACA"/>
                </a:solidFill>
              </a:rPr>
              <a:t>.</a:t>
            </a:r>
            <a:endParaRPr sz="1600">
              <a:solidFill>
                <a:srgbClr val="CACACA"/>
              </a:solidFill>
            </a:endParaRPr>
          </a:p>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311700" y="1524962"/>
            <a:ext cx="3999900" cy="26714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Latin America and Caribbean</a:t>
            </a:r>
            <a:endParaRPr/>
          </a:p>
        </p:txBody>
      </p:sp>
      <p:sp>
        <p:nvSpPr>
          <p:cNvPr id="137" name="Google Shape;137;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17500" lvl="0" marL="457200" rtl="0" algn="l">
              <a:lnSpc>
                <a:spcPct val="115000"/>
              </a:lnSpc>
              <a:spcBef>
                <a:spcPts val="0"/>
              </a:spcBef>
              <a:spcAft>
                <a:spcPts val="0"/>
              </a:spcAft>
              <a:buClr>
                <a:schemeClr val="dk1"/>
              </a:buClr>
              <a:buSzPts val="1400"/>
              <a:buChar char="●"/>
            </a:pPr>
            <a:r>
              <a:rPr lang="en" sz="1600">
                <a:solidFill>
                  <a:schemeClr val="dk1"/>
                </a:solidFill>
              </a:rPr>
              <a:t>In the LAC region, temperature has increased over the years whereas CO2 emissions have decreased.</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600">
                <a:solidFill>
                  <a:schemeClr val="dk1"/>
                </a:solidFill>
              </a:rPr>
              <a:t>There does not seem to be a relationship between these two variables.</a:t>
            </a:r>
            <a:endParaRPr sz="1600">
              <a:solidFill>
                <a:schemeClr val="dk1"/>
              </a:solidFill>
            </a:endParaRPr>
          </a:p>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11707" y="1529857"/>
            <a:ext cx="3999900" cy="26616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Middle East and North Africa</a:t>
            </a:r>
            <a:endParaRPr/>
          </a:p>
        </p:txBody>
      </p:sp>
      <p:sp>
        <p:nvSpPr>
          <p:cNvPr id="144" name="Google Shape;144;p26"/>
          <p:cNvSpPr txBox="1"/>
          <p:nvPr>
            <p:ph idx="2" type="body"/>
          </p:nvPr>
        </p:nvSpPr>
        <p:spPr>
          <a:xfrm>
            <a:off x="4832400" y="101772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1700">
              <a:solidFill>
                <a:schemeClr val="dk1"/>
              </a:solidFill>
            </a:endParaRPr>
          </a:p>
          <a:p>
            <a:pPr indent="-328453" lvl="0" marL="457200" rtl="0" algn="l">
              <a:lnSpc>
                <a:spcPct val="115000"/>
              </a:lnSpc>
              <a:spcBef>
                <a:spcPts val="0"/>
              </a:spcBef>
              <a:spcAft>
                <a:spcPts val="0"/>
              </a:spcAft>
              <a:buClr>
                <a:schemeClr val="dk1"/>
              </a:buClr>
              <a:buSzPct val="100000"/>
              <a:buChar char="●"/>
            </a:pPr>
            <a:r>
              <a:rPr lang="en" sz="1700">
                <a:solidFill>
                  <a:schemeClr val="dk1"/>
                </a:solidFill>
              </a:rPr>
              <a:t>In the MENA region, both temperature and CO2 levels have increased over the years.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28453" lvl="0" marL="457200" rtl="0" algn="l">
              <a:spcBef>
                <a:spcPts val="0"/>
              </a:spcBef>
              <a:spcAft>
                <a:spcPts val="0"/>
              </a:spcAft>
              <a:buClr>
                <a:schemeClr val="dk1"/>
              </a:buClr>
              <a:buSzPct val="100000"/>
              <a:buChar char="●"/>
            </a:pPr>
            <a:r>
              <a:rPr lang="en" sz="1700">
                <a:solidFill>
                  <a:schemeClr val="dk1"/>
                </a:solidFill>
              </a:rPr>
              <a:t>Temperature increases when CO2 emissions increase. This is as expected, as it will take time for a change in CO2 emissions to show its effects in change in temperature.</a:t>
            </a:r>
            <a:endParaRPr sz="1700">
              <a:solidFill>
                <a:schemeClr val="dk1"/>
              </a:solidFill>
            </a:endParaRPr>
          </a:p>
          <a:p>
            <a:pPr indent="0" lvl="0" marL="0" rtl="0" algn="l">
              <a:spcBef>
                <a:spcPts val="120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311707" y="1532300"/>
            <a:ext cx="3999900" cy="2656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North America</a:t>
            </a:r>
            <a:endParaRPr/>
          </a:p>
        </p:txBody>
      </p:sp>
      <p:sp>
        <p:nvSpPr>
          <p:cNvPr id="151" name="Google Shape;151;p27"/>
          <p:cNvSpPr txBox="1"/>
          <p:nvPr>
            <p:ph idx="2" type="body"/>
          </p:nvPr>
        </p:nvSpPr>
        <p:spPr>
          <a:xfrm>
            <a:off x="4832400" y="445025"/>
            <a:ext cx="3999900" cy="4123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In the NA region, there is no clear upward or downward trend in increase in temperature and CO2 emissions.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17500" lvl="0" marL="457200" rtl="0" algn="l">
              <a:lnSpc>
                <a:spcPct val="115000"/>
              </a:lnSpc>
              <a:spcBef>
                <a:spcPts val="0"/>
              </a:spcBef>
              <a:spcAft>
                <a:spcPts val="0"/>
              </a:spcAft>
              <a:buClr>
                <a:srgbClr val="CACACA"/>
              </a:buClr>
              <a:buSzPts val="1400"/>
              <a:buChar char="●"/>
            </a:pPr>
            <a:r>
              <a:rPr lang="en" sz="1700">
                <a:solidFill>
                  <a:schemeClr val="dk1"/>
                </a:solidFill>
              </a:rPr>
              <a:t>Increase in CO2 emissions seems to be followed by increase in temperature. This is as expected. From 2000 onwards, temperature has increased whereas CO2 emissions have</a:t>
            </a:r>
            <a:r>
              <a:rPr lang="en" sz="1600">
                <a:solidFill>
                  <a:schemeClr val="dk1"/>
                </a:solidFill>
              </a:rPr>
              <a:t> decreased.</a:t>
            </a:r>
            <a:endParaRPr>
              <a:solidFill>
                <a:schemeClr val="dk1"/>
              </a:solidFill>
            </a:endParaRPr>
          </a:p>
        </p:txBody>
      </p:sp>
      <p:pic>
        <p:nvPicPr>
          <p:cNvPr id="152" name="Google Shape;152;p27"/>
          <p:cNvPicPr preferRelativeResize="0"/>
          <p:nvPr/>
        </p:nvPicPr>
        <p:blipFill>
          <a:blip r:embed="rId3">
            <a:alphaModFix/>
          </a:blip>
          <a:stretch>
            <a:fillRect/>
          </a:stretch>
        </p:blipFill>
        <p:spPr>
          <a:xfrm>
            <a:off x="311699" y="1524924"/>
            <a:ext cx="3999900" cy="26715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South Asia</a:t>
            </a:r>
            <a:endParaRPr/>
          </a:p>
        </p:txBody>
      </p:sp>
      <p:sp>
        <p:nvSpPr>
          <p:cNvPr id="158" name="Google Shape;158;p28"/>
          <p:cNvSpPr txBox="1"/>
          <p:nvPr>
            <p:ph idx="2" type="body"/>
          </p:nvPr>
        </p:nvSpPr>
        <p:spPr>
          <a:xfrm>
            <a:off x="4832400" y="1017725"/>
            <a:ext cx="39999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In the SA region, both CO2 emissions and temperature have increased over the years.</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The increase in temperature has had dips and peaks but trending upwards, simultaneously with increase in CO2 emissions.</a:t>
            </a:r>
            <a:endParaRPr sz="1700">
              <a:solidFill>
                <a:schemeClr val="dk1"/>
              </a:solidFill>
            </a:endParaRPr>
          </a:p>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311700" y="1516713"/>
            <a:ext cx="3999900" cy="26879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Sub Saharan Africa</a:t>
            </a:r>
            <a:endParaRPr/>
          </a:p>
        </p:txBody>
      </p:sp>
      <p:sp>
        <p:nvSpPr>
          <p:cNvPr id="165" name="Google Shape;165;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100">
                <a:solidFill>
                  <a:srgbClr val="FFFFFF"/>
                </a:solidFill>
              </a:rPr>
              <a:t>Trend Analysis</a:t>
            </a:r>
            <a:endParaRPr b="1" sz="2100">
              <a:solidFill>
                <a:srgbClr val="FFFFFF"/>
              </a:solidFill>
            </a:endParaRPr>
          </a:p>
          <a:p>
            <a:pPr indent="0" lvl="0" marL="0" rtl="0" algn="l">
              <a:lnSpc>
                <a:spcPct val="115000"/>
              </a:lnSpc>
              <a:spcBef>
                <a:spcPts val="0"/>
              </a:spcBef>
              <a:spcAft>
                <a:spcPts val="0"/>
              </a:spcAft>
              <a:buNone/>
            </a:pPr>
            <a:r>
              <a:t/>
            </a:r>
            <a:endParaRPr b="1" sz="2100">
              <a:solidFill>
                <a:srgbClr val="FFFFFF"/>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Both CO2 emissions and temperature have increased over the years.</a:t>
            </a:r>
            <a:endParaRPr sz="17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rPr>
              <a:t>Increase in CO2 emissions seem to result in high peaks of increase in temperature.</a:t>
            </a:r>
            <a:endParaRPr sz="1700">
              <a:solidFill>
                <a:schemeClr val="dk1"/>
              </a:solidFill>
            </a:endParaRPr>
          </a:p>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311701" y="1537550"/>
            <a:ext cx="3999900" cy="26462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Findings</a:t>
            </a:r>
            <a:endParaRPr/>
          </a:p>
        </p:txBody>
      </p:sp>
      <p:sp>
        <p:nvSpPr>
          <p:cNvPr id="172" name="Google Shape;172;p30"/>
          <p:cNvSpPr txBox="1"/>
          <p:nvPr>
            <p:ph idx="2" type="body"/>
          </p:nvPr>
        </p:nvSpPr>
        <p:spPr>
          <a:xfrm>
            <a:off x="357000" y="1275275"/>
            <a:ext cx="3999900" cy="3416400"/>
          </a:xfrm>
          <a:prstGeom prst="rect">
            <a:avLst/>
          </a:prstGeom>
        </p:spPr>
        <p:txBody>
          <a:bodyPr anchorCtr="0" anchor="t" bIns="91425" lIns="91425" spcFirstLastPara="1" rIns="91425" wrap="square" tIns="91425">
            <a:normAutofit fontScale="77500" lnSpcReduction="20000"/>
          </a:bodyPr>
          <a:lstStyle/>
          <a:p>
            <a:pPr indent="-334406" lvl="0" marL="457200" rtl="0" algn="l">
              <a:lnSpc>
                <a:spcPct val="115000"/>
              </a:lnSpc>
              <a:spcBef>
                <a:spcPts val="0"/>
              </a:spcBef>
              <a:spcAft>
                <a:spcPts val="0"/>
              </a:spcAft>
              <a:buClr>
                <a:schemeClr val="dk1"/>
              </a:buClr>
              <a:buSzPct val="100000"/>
              <a:buChar char="●"/>
            </a:pPr>
            <a:r>
              <a:rPr lang="en" sz="2150">
                <a:solidFill>
                  <a:schemeClr val="dk1"/>
                </a:solidFill>
                <a:highlight>
                  <a:schemeClr val="accent3"/>
                </a:highlight>
              </a:rPr>
              <a:t>The tested hypotheses was that ther</a:t>
            </a:r>
            <a:r>
              <a:rPr lang="en" sz="2150">
                <a:solidFill>
                  <a:schemeClr val="dk1"/>
                </a:solidFill>
                <a:highlight>
                  <a:schemeClr val="accent3"/>
                </a:highlight>
              </a:rPr>
              <a:t>e is a positive correlation between a Region’s average temperature and its CO2 emission per capita.</a:t>
            </a:r>
            <a:endParaRPr sz="2150">
              <a:solidFill>
                <a:schemeClr val="dk1"/>
              </a:solidFill>
              <a:highlight>
                <a:schemeClr val="accent3"/>
              </a:highlight>
            </a:endParaRPr>
          </a:p>
          <a:p>
            <a:pPr indent="-334406" lvl="0" marL="457200" rtl="0" algn="l">
              <a:lnSpc>
                <a:spcPct val="115000"/>
              </a:lnSpc>
              <a:spcBef>
                <a:spcPts val="0"/>
              </a:spcBef>
              <a:spcAft>
                <a:spcPts val="0"/>
              </a:spcAft>
              <a:buClr>
                <a:schemeClr val="dk1"/>
              </a:buClr>
              <a:buSzPct val="100000"/>
              <a:buChar char="●"/>
            </a:pPr>
            <a:r>
              <a:rPr lang="en" sz="2150">
                <a:solidFill>
                  <a:schemeClr val="dk1"/>
                </a:solidFill>
                <a:highlight>
                  <a:schemeClr val="accent3"/>
                </a:highlight>
              </a:rPr>
              <a:t>Based on our analysis, this hypothesis can be accepted for the regions EAP, MENA, SA and SSA.</a:t>
            </a:r>
            <a:endParaRPr sz="2150">
              <a:solidFill>
                <a:schemeClr val="dk1"/>
              </a:solidFill>
              <a:highlight>
                <a:schemeClr val="accent3"/>
              </a:highlight>
            </a:endParaRPr>
          </a:p>
          <a:p>
            <a:pPr indent="-334406" lvl="0" marL="457200" rtl="0" algn="l">
              <a:lnSpc>
                <a:spcPct val="115000"/>
              </a:lnSpc>
              <a:spcBef>
                <a:spcPts val="0"/>
              </a:spcBef>
              <a:spcAft>
                <a:spcPts val="0"/>
              </a:spcAft>
              <a:buClr>
                <a:schemeClr val="dk1"/>
              </a:buClr>
              <a:buSzPct val="100000"/>
              <a:buChar char="●"/>
            </a:pPr>
            <a:r>
              <a:rPr lang="en" sz="2150">
                <a:solidFill>
                  <a:schemeClr val="dk1"/>
                </a:solidFill>
                <a:highlight>
                  <a:schemeClr val="accent3"/>
                </a:highlight>
              </a:rPr>
              <a:t>The regions ECA, LAC and NA show a different relationship between CO2 emission per capita and temperature. </a:t>
            </a:r>
            <a:endParaRPr sz="2150">
              <a:solidFill>
                <a:schemeClr val="dk1"/>
              </a:solidFill>
              <a:highlight>
                <a:schemeClr val="accent3"/>
              </a:highlight>
            </a:endParaRPr>
          </a:p>
          <a:p>
            <a:pPr indent="0" lvl="0" marL="0" rtl="0" algn="l">
              <a:spcBef>
                <a:spcPts val="0"/>
              </a:spcBef>
              <a:spcAft>
                <a:spcPts val="1200"/>
              </a:spcAft>
              <a:buNone/>
            </a:pPr>
            <a:r>
              <a:t/>
            </a:r>
            <a:endParaRPr/>
          </a:p>
        </p:txBody>
      </p:sp>
      <p:sp>
        <p:nvSpPr>
          <p:cNvPr id="173" name="Google Shape;173;p30"/>
          <p:cNvSpPr txBox="1"/>
          <p:nvPr>
            <p:ph idx="2" type="body"/>
          </p:nvPr>
        </p:nvSpPr>
        <p:spPr>
          <a:xfrm>
            <a:off x="4400175" y="1319600"/>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solidFill>
                  <a:schemeClr val="dk1"/>
                </a:solidFill>
              </a:rPr>
              <a:t>This may be explained by the following non-exhaustive list of reasons:</a:t>
            </a:r>
            <a:endParaRPr sz="1700">
              <a:solidFill>
                <a:schemeClr val="dk1"/>
              </a:solidFill>
            </a:endParaRPr>
          </a:p>
          <a:p>
            <a:pPr indent="-328453" lvl="0" marL="457200" rtl="0" algn="l">
              <a:spcBef>
                <a:spcPts val="1200"/>
              </a:spcBef>
              <a:spcAft>
                <a:spcPts val="0"/>
              </a:spcAft>
              <a:buClr>
                <a:schemeClr val="dk1"/>
              </a:buClr>
              <a:buSzPct val="100000"/>
              <a:buChar char="-"/>
            </a:pPr>
            <a:r>
              <a:rPr lang="en" sz="1700">
                <a:solidFill>
                  <a:schemeClr val="dk1"/>
                </a:solidFill>
              </a:rPr>
              <a:t>There are other factors/variables that impact an increase in temperature </a:t>
            </a:r>
            <a:r>
              <a:rPr lang="en" sz="1700">
                <a:solidFill>
                  <a:schemeClr val="dk1"/>
                </a:solidFill>
              </a:rPr>
              <a:t>that were out of scope of our analysis.</a:t>
            </a:r>
            <a:endParaRPr sz="1700">
              <a:solidFill>
                <a:schemeClr val="dk1"/>
              </a:solidFill>
            </a:endParaRPr>
          </a:p>
          <a:p>
            <a:pPr indent="-328453" lvl="0" marL="457200" rtl="0" algn="l">
              <a:spcBef>
                <a:spcPts val="0"/>
              </a:spcBef>
              <a:spcAft>
                <a:spcPts val="0"/>
              </a:spcAft>
              <a:buClr>
                <a:schemeClr val="dk1"/>
              </a:buClr>
              <a:buSzPct val="100000"/>
              <a:buChar char="-"/>
            </a:pPr>
            <a:r>
              <a:rPr lang="en" sz="1700">
                <a:solidFill>
                  <a:schemeClr val="dk1"/>
                </a:solidFill>
              </a:rPr>
              <a:t>Interpretation of data can lead to different outcomes.</a:t>
            </a:r>
            <a:endParaRPr sz="1700">
              <a:solidFill>
                <a:schemeClr val="dk1"/>
              </a:solidFill>
            </a:endParaRPr>
          </a:p>
          <a:p>
            <a:pPr indent="-328453" lvl="0" marL="457200" rtl="0" algn="l">
              <a:spcBef>
                <a:spcPts val="0"/>
              </a:spcBef>
              <a:spcAft>
                <a:spcPts val="0"/>
              </a:spcAft>
              <a:buClr>
                <a:schemeClr val="dk1"/>
              </a:buClr>
              <a:buSzPct val="100000"/>
              <a:buChar char="-"/>
            </a:pPr>
            <a:r>
              <a:rPr lang="en" sz="1700">
                <a:solidFill>
                  <a:schemeClr val="dk1"/>
                </a:solidFill>
              </a:rPr>
              <a:t>The datasets used may contain inaccurate </a:t>
            </a:r>
            <a:r>
              <a:rPr lang="en" sz="1700">
                <a:solidFill>
                  <a:schemeClr val="dk1"/>
                </a:solidFill>
              </a:rPr>
              <a:t>data points.</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0" lvl="0" marL="457200" rtl="0" algn="l">
              <a:spcBef>
                <a:spcPts val="1200"/>
              </a:spcBef>
              <a:spcAft>
                <a:spcPts val="1200"/>
              </a:spcAft>
              <a:buNone/>
            </a:pPr>
            <a:r>
              <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504875" y="299775"/>
            <a:ext cx="8533500" cy="414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solidFill>
                  <a:schemeClr val="dk1"/>
                </a:solidFill>
              </a:rPr>
              <a:t>Question 3: </a:t>
            </a:r>
            <a:r>
              <a:rPr lang="en" sz="3000">
                <a:solidFill>
                  <a:schemeClr val="dk1"/>
                </a:solidFill>
              </a:rPr>
              <a:t>What is the relationship between a country’s wealth and its CO2 levels?</a:t>
            </a:r>
            <a:endParaRPr sz="3000">
              <a:solidFill>
                <a:schemeClr val="dk1"/>
              </a:solidFill>
            </a:endParaRPr>
          </a:p>
          <a:p>
            <a:pPr indent="0" lvl="0" marL="0" marR="0" rtl="0" algn="just">
              <a:lnSpc>
                <a:spcPct val="100000"/>
              </a:lnSpc>
              <a:spcBef>
                <a:spcPts val="0"/>
              </a:spcBef>
              <a:spcAft>
                <a:spcPts val="0"/>
              </a:spcAft>
              <a:buNone/>
            </a:pPr>
            <a:r>
              <a:t/>
            </a:r>
            <a:endParaRPr sz="19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2000">
                <a:solidFill>
                  <a:schemeClr val="dk1"/>
                </a:solidFill>
                <a:latin typeface="Average"/>
                <a:ea typeface="Average"/>
                <a:cs typeface="Average"/>
                <a:sym typeface="Average"/>
              </a:rPr>
              <a:t>Hypothesis</a:t>
            </a:r>
            <a:endParaRPr b="1" sz="2000">
              <a:solidFill>
                <a:schemeClr val="dk1"/>
              </a:solidFill>
              <a:latin typeface="Average"/>
              <a:ea typeface="Average"/>
              <a:cs typeface="Average"/>
              <a:sym typeface="Average"/>
            </a:endParaRPr>
          </a:p>
          <a:p>
            <a:pPr indent="-342900" lvl="0" marL="457200" rtl="0" algn="just">
              <a:spcBef>
                <a:spcPts val="160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If a country’s GDP per capita is higher than the global average GDP per capita, then its CO2 levels are higher than global CO2 levels.</a:t>
            </a:r>
            <a:endParaRPr sz="1800">
              <a:solidFill>
                <a:schemeClr val="dk1"/>
              </a:solidFill>
              <a:latin typeface="Average"/>
              <a:ea typeface="Average"/>
              <a:cs typeface="Average"/>
              <a:sym typeface="Average"/>
            </a:endParaRPr>
          </a:p>
          <a:p>
            <a:pPr indent="0" lvl="0" marL="457200" rtl="0" algn="just">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2000">
                <a:solidFill>
                  <a:schemeClr val="dk1"/>
                </a:solidFill>
                <a:latin typeface="Average"/>
                <a:ea typeface="Average"/>
                <a:cs typeface="Average"/>
                <a:sym typeface="Average"/>
              </a:rPr>
              <a:t>Null Hypothesis</a:t>
            </a:r>
            <a:endParaRPr b="1" sz="2000">
              <a:solidFill>
                <a:schemeClr val="dk1"/>
              </a:solidFill>
              <a:latin typeface="Average"/>
              <a:ea typeface="Average"/>
              <a:cs typeface="Average"/>
              <a:sym typeface="Average"/>
            </a:endParaRPr>
          </a:p>
          <a:p>
            <a:pPr indent="-342900" lvl="0" marL="457200" rtl="0" algn="just">
              <a:spcBef>
                <a:spcPts val="160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If a country’s GDP per capita is higher than the global average GDP per capita, then its CO2 levels are not higher than global CO2 levels.</a:t>
            </a:r>
            <a:endParaRPr sz="180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41725"/>
            <a:ext cx="8520600" cy="6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solidFill>
                  <a:srgbClr val="FFFFFF"/>
                </a:solidFill>
                <a:latin typeface="Average"/>
                <a:ea typeface="Average"/>
                <a:cs typeface="Average"/>
                <a:sym typeface="Average"/>
              </a:rPr>
              <a:t>Motivation: - Why Climate Change?</a:t>
            </a:r>
            <a:endParaRPr b="1" sz="2600">
              <a:latin typeface="Average"/>
              <a:ea typeface="Average"/>
              <a:cs typeface="Average"/>
              <a:sym typeface="Average"/>
            </a:endParaRPr>
          </a:p>
        </p:txBody>
      </p:sp>
      <p:sp>
        <p:nvSpPr>
          <p:cNvPr id="61" name="Google Shape;61;p14"/>
          <p:cNvSpPr txBox="1"/>
          <p:nvPr>
            <p:ph idx="1" type="body"/>
          </p:nvPr>
        </p:nvSpPr>
        <p:spPr>
          <a:xfrm>
            <a:off x="310896" y="960120"/>
            <a:ext cx="8520600" cy="3921600"/>
          </a:xfrm>
          <a:prstGeom prst="rect">
            <a:avLst/>
          </a:prstGeom>
        </p:spPr>
        <p:txBody>
          <a:bodyPr anchorCtr="0" anchor="t" bIns="91425" lIns="91425" spcFirstLastPara="1" rIns="91425" wrap="square" tIns="91425">
            <a:normAutofit lnSpcReduction="10000"/>
          </a:bodyPr>
          <a:lstStyle/>
          <a:p>
            <a:pPr indent="-330200" lvl="0" marL="457200" rtl="0" algn="just">
              <a:lnSpc>
                <a:spcPct val="115000"/>
              </a:lnSpc>
              <a:spcBef>
                <a:spcPts val="0"/>
              </a:spcBef>
              <a:spcAft>
                <a:spcPts val="0"/>
              </a:spcAft>
              <a:buClr>
                <a:srgbClr val="FFFFFF"/>
              </a:buClr>
              <a:buSzPts val="1600"/>
              <a:buChar char="●"/>
            </a:pPr>
            <a:r>
              <a:rPr lang="en" sz="1600">
                <a:solidFill>
                  <a:srgbClr val="FFFFFF"/>
                </a:solidFill>
              </a:rPr>
              <a:t>C</a:t>
            </a:r>
            <a:r>
              <a:rPr lang="en" sz="1600">
                <a:solidFill>
                  <a:srgbClr val="FFFFFF"/>
                </a:solidFill>
              </a:rPr>
              <a:t>limate change often provokes different opinions from many different people from all walks of life and as such - utilising single datasets to determine how it affects our population requires unbiased opinions and multiple datasets from trusted unbiased organisations.</a:t>
            </a:r>
            <a:endParaRPr sz="1600">
              <a:solidFill>
                <a:srgbClr val="FFFFFF"/>
              </a:solidFill>
            </a:endParaRPr>
          </a:p>
          <a:p>
            <a:pPr indent="0" lvl="0" marL="457200" rtl="0" algn="just">
              <a:lnSpc>
                <a:spcPct val="100000"/>
              </a:lnSpc>
              <a:spcBef>
                <a:spcPts val="1200"/>
              </a:spcBef>
              <a:spcAft>
                <a:spcPts val="0"/>
              </a:spcAft>
              <a:buNone/>
            </a:pPr>
            <a:r>
              <a:rPr lang="en" sz="1600">
                <a:solidFill>
                  <a:srgbClr val="FFFFFF"/>
                </a:solidFill>
              </a:rPr>
              <a:t>But…..</a:t>
            </a:r>
            <a:endParaRPr sz="1600">
              <a:solidFill>
                <a:srgbClr val="FFFFFF"/>
              </a:solidFill>
            </a:endParaRPr>
          </a:p>
          <a:p>
            <a:pPr indent="-330200" lvl="0" marL="457200" rtl="0" algn="just">
              <a:lnSpc>
                <a:spcPct val="100000"/>
              </a:lnSpc>
              <a:spcBef>
                <a:spcPts val="1200"/>
              </a:spcBef>
              <a:spcAft>
                <a:spcPts val="0"/>
              </a:spcAft>
              <a:buClr>
                <a:srgbClr val="FFFFFF"/>
              </a:buClr>
              <a:buSzPts val="1600"/>
              <a:buChar char="●"/>
            </a:pPr>
            <a:r>
              <a:rPr lang="en" sz="1600">
                <a:solidFill>
                  <a:srgbClr val="FFFFFF"/>
                </a:solidFill>
              </a:rPr>
              <a:t>However, the same is also true within the science community where there are many varying hypothesis, theories and variabilities.</a:t>
            </a:r>
            <a:endParaRPr sz="1600">
              <a:solidFill>
                <a:srgbClr val="FFFFFF"/>
              </a:solidFill>
            </a:endParaRPr>
          </a:p>
          <a:p>
            <a:pPr indent="0" lvl="0" marL="457200" rtl="0" algn="just">
              <a:lnSpc>
                <a:spcPct val="100000"/>
              </a:lnSpc>
              <a:spcBef>
                <a:spcPts val="1200"/>
              </a:spcBef>
              <a:spcAft>
                <a:spcPts val="0"/>
              </a:spcAft>
              <a:buNone/>
            </a:pPr>
            <a:r>
              <a:rPr lang="en" sz="1600">
                <a:solidFill>
                  <a:srgbClr val="FFFFFF"/>
                </a:solidFill>
              </a:rPr>
              <a:t>And…..</a:t>
            </a:r>
            <a:endParaRPr sz="1600">
              <a:solidFill>
                <a:srgbClr val="FFFFFF"/>
              </a:solidFill>
            </a:endParaRPr>
          </a:p>
          <a:p>
            <a:pPr indent="-330200" lvl="0" marL="457200" rtl="0" algn="just">
              <a:lnSpc>
                <a:spcPct val="100000"/>
              </a:lnSpc>
              <a:spcBef>
                <a:spcPts val="1200"/>
              </a:spcBef>
              <a:spcAft>
                <a:spcPts val="0"/>
              </a:spcAft>
              <a:buClr>
                <a:srgbClr val="FFFFFF"/>
              </a:buClr>
              <a:buSzPts val="1600"/>
              <a:buChar char="●"/>
            </a:pPr>
            <a:r>
              <a:rPr lang="en" sz="1600">
                <a:solidFill>
                  <a:srgbClr val="FFFFFF"/>
                </a:solidFill>
              </a:rPr>
              <a:t>What sets apart the two is that despite the differing thinking processes, the science of climate change still must hold true to the principles of scientific fact.</a:t>
            </a:r>
            <a:endParaRPr sz="1600">
              <a:solidFill>
                <a:srgbClr val="FFFFFF"/>
              </a:solidFill>
            </a:endParaRPr>
          </a:p>
          <a:p>
            <a:pPr indent="0" lvl="0" marL="457200" rtl="0" algn="just">
              <a:lnSpc>
                <a:spcPct val="100000"/>
              </a:lnSpc>
              <a:spcBef>
                <a:spcPts val="1200"/>
              </a:spcBef>
              <a:spcAft>
                <a:spcPts val="0"/>
              </a:spcAft>
              <a:buNone/>
            </a:pPr>
            <a:r>
              <a:t/>
            </a:r>
            <a:endParaRPr sz="1600">
              <a:solidFill>
                <a:srgbClr val="FFFFFF"/>
              </a:solidFill>
            </a:endParaRPr>
          </a:p>
          <a:p>
            <a:pPr indent="-330200" lvl="0" marL="457200" rtl="0" algn="just">
              <a:lnSpc>
                <a:spcPct val="100000"/>
              </a:lnSpc>
              <a:spcBef>
                <a:spcPts val="1200"/>
              </a:spcBef>
              <a:spcAft>
                <a:spcPts val="0"/>
              </a:spcAft>
              <a:buClr>
                <a:srgbClr val="FFFFFF"/>
              </a:buClr>
              <a:buSzPts val="1600"/>
              <a:buChar char="●"/>
            </a:pPr>
            <a:r>
              <a:rPr lang="en" sz="1600">
                <a:solidFill>
                  <a:srgbClr val="FFFFFF"/>
                </a:solidFill>
              </a:rPr>
              <a:t>Our Primary assumption is that Climate Change and Population are interrelated.</a:t>
            </a:r>
            <a:endParaRPr sz="16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87175" y="272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sp>
        <p:nvSpPr>
          <p:cNvPr id="184" name="Google Shape;184;p32"/>
          <p:cNvSpPr txBox="1"/>
          <p:nvPr>
            <p:ph idx="1" type="body"/>
          </p:nvPr>
        </p:nvSpPr>
        <p:spPr>
          <a:xfrm>
            <a:off x="387175" y="4565525"/>
            <a:ext cx="7477500" cy="532500"/>
          </a:xfrm>
          <a:prstGeom prst="rect">
            <a:avLst/>
          </a:prstGeom>
          <a:noFill/>
          <a:ln>
            <a:noFill/>
          </a:ln>
        </p:spPr>
        <p:txBody>
          <a:bodyPr anchorCtr="0" anchor="t" bIns="91425" lIns="91425" spcFirstLastPara="1" rIns="91425" wrap="square" tIns="91425">
            <a:normAutofit fontScale="85000" lnSpcReduction="20000"/>
          </a:bodyPr>
          <a:lstStyle/>
          <a:p>
            <a:pPr indent="-228600" lvl="0" marL="457200" rtl="0" algn="l">
              <a:lnSpc>
                <a:spcPct val="115000"/>
              </a:lnSpc>
              <a:spcBef>
                <a:spcPts val="0"/>
              </a:spcBef>
              <a:spcAft>
                <a:spcPts val="0"/>
              </a:spcAft>
              <a:buSzPct val="100000"/>
              <a:buNone/>
            </a:pPr>
            <a:r>
              <a:rPr lang="en"/>
              <a:t>GDP vs CO2 across 25 years relatively stable, while the average GDP increased from $1.4k to $6k, the CO2 emission only increase from 1.6</a:t>
            </a:r>
            <a:r>
              <a:rPr lang="en"/>
              <a:t>to</a:t>
            </a:r>
            <a:r>
              <a:rPr lang="en"/>
              <a:t> 2.6t.</a:t>
            </a:r>
            <a:endParaRPr/>
          </a:p>
        </p:txBody>
      </p:sp>
      <p:pic>
        <p:nvPicPr>
          <p:cNvPr id="185" name="Google Shape;185;p32"/>
          <p:cNvPicPr preferRelativeResize="0"/>
          <p:nvPr/>
        </p:nvPicPr>
        <p:blipFill rotWithShape="1">
          <a:blip r:embed="rId3">
            <a:alphaModFix/>
          </a:blip>
          <a:srcRect b="0" l="0" r="0" t="0"/>
          <a:stretch/>
        </p:blipFill>
        <p:spPr>
          <a:xfrm>
            <a:off x="1828175" y="844950"/>
            <a:ext cx="5487651" cy="36584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112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pic>
        <p:nvPicPr>
          <p:cNvPr id="191" name="Google Shape;191;p33"/>
          <p:cNvPicPr preferRelativeResize="0"/>
          <p:nvPr/>
        </p:nvPicPr>
        <p:blipFill>
          <a:blip r:embed="rId3">
            <a:alphaModFix/>
          </a:blip>
          <a:stretch>
            <a:fillRect/>
          </a:stretch>
        </p:blipFill>
        <p:spPr>
          <a:xfrm>
            <a:off x="1534625" y="749150"/>
            <a:ext cx="5270200" cy="3513476"/>
          </a:xfrm>
          <a:prstGeom prst="rect">
            <a:avLst/>
          </a:prstGeom>
          <a:noFill/>
          <a:ln>
            <a:noFill/>
          </a:ln>
        </p:spPr>
      </p:pic>
      <p:sp>
        <p:nvSpPr>
          <p:cNvPr id="192" name="Google Shape;192;p33"/>
          <p:cNvSpPr txBox="1"/>
          <p:nvPr/>
        </p:nvSpPr>
        <p:spPr>
          <a:xfrm>
            <a:off x="1263625" y="4454850"/>
            <a:ext cx="5812200" cy="6480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15000"/>
              </a:lnSpc>
              <a:spcBef>
                <a:spcPts val="0"/>
              </a:spcBef>
              <a:spcAft>
                <a:spcPts val="0"/>
              </a:spcAft>
              <a:buClr>
                <a:srgbClr val="000000"/>
              </a:buClr>
              <a:buSzPts val="1400"/>
              <a:buFont typeface="Arial"/>
              <a:buNone/>
            </a:pPr>
            <a:r>
              <a:rPr lang="en">
                <a:solidFill>
                  <a:schemeClr val="lt2"/>
                </a:solidFill>
              </a:rPr>
              <a:t>Findings: There is median relationship between 1990 to 2015 but the relationship is getting weaker from 0.67 to 0.58.</a:t>
            </a:r>
            <a:endParaRPr>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482725" y="200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sp>
        <p:nvSpPr>
          <p:cNvPr id="198" name="Google Shape;198;p34"/>
          <p:cNvSpPr txBox="1"/>
          <p:nvPr>
            <p:ph idx="1" type="body"/>
          </p:nvPr>
        </p:nvSpPr>
        <p:spPr>
          <a:xfrm>
            <a:off x="1435425" y="4406675"/>
            <a:ext cx="5877000" cy="572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190"/>
              <a:buNone/>
            </a:pPr>
            <a:r>
              <a:rPr lang="en" sz="1205"/>
              <a:t>Worldwide CO2 emission per capita relatively stable from 1990 - 2015, with exception on high/ mid income countries.</a:t>
            </a:r>
            <a:endParaRPr sz="1105"/>
          </a:p>
        </p:txBody>
      </p:sp>
      <p:pic>
        <p:nvPicPr>
          <p:cNvPr id="199" name="Google Shape;199;p34"/>
          <p:cNvPicPr preferRelativeResize="0"/>
          <p:nvPr/>
        </p:nvPicPr>
        <p:blipFill rotWithShape="1">
          <a:blip r:embed="rId3">
            <a:alphaModFix/>
          </a:blip>
          <a:srcRect b="0" l="0" r="0" t="0"/>
          <a:stretch/>
        </p:blipFill>
        <p:spPr>
          <a:xfrm>
            <a:off x="1766972" y="772773"/>
            <a:ext cx="5213900" cy="3475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190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pic>
        <p:nvPicPr>
          <p:cNvPr id="205" name="Google Shape;205;p35"/>
          <p:cNvPicPr preferRelativeResize="0"/>
          <p:nvPr/>
        </p:nvPicPr>
        <p:blipFill rotWithShape="1">
          <a:blip r:embed="rId3">
            <a:alphaModFix/>
          </a:blip>
          <a:srcRect b="0" l="0" r="0" t="0"/>
          <a:stretch/>
        </p:blipFill>
        <p:spPr>
          <a:xfrm>
            <a:off x="1893503" y="786089"/>
            <a:ext cx="5357000" cy="3571325"/>
          </a:xfrm>
          <a:prstGeom prst="rect">
            <a:avLst/>
          </a:prstGeom>
          <a:noFill/>
          <a:ln>
            <a:noFill/>
          </a:ln>
        </p:spPr>
      </p:pic>
      <p:sp>
        <p:nvSpPr>
          <p:cNvPr id="206" name="Google Shape;206;p35"/>
          <p:cNvSpPr txBox="1"/>
          <p:nvPr>
            <p:ph idx="1" type="body"/>
          </p:nvPr>
        </p:nvSpPr>
        <p:spPr>
          <a:xfrm>
            <a:off x="538800" y="4380275"/>
            <a:ext cx="8472600" cy="684000"/>
          </a:xfrm>
          <a:prstGeom prst="rect">
            <a:avLst/>
          </a:prstGeom>
          <a:noFill/>
          <a:ln>
            <a:noFill/>
          </a:ln>
        </p:spPr>
        <p:txBody>
          <a:bodyPr anchorCtr="0" anchor="t" bIns="91425" lIns="91425" spcFirstLastPara="1" rIns="91425" wrap="square" tIns="91425">
            <a:noAutofit/>
          </a:bodyPr>
          <a:lstStyle/>
          <a:p>
            <a:pPr indent="0" lvl="0" marL="171450" rtl="0" algn="l">
              <a:lnSpc>
                <a:spcPct val="95000"/>
              </a:lnSpc>
              <a:spcBef>
                <a:spcPts val="0"/>
              </a:spcBef>
              <a:spcAft>
                <a:spcPts val="0"/>
              </a:spcAft>
              <a:buSzPts val="1190"/>
              <a:buNone/>
            </a:pPr>
            <a:r>
              <a:rPr lang="en" sz="1220"/>
              <a:t>For high income countries,  there are 52 countries but and they are slightly improving from 8.2t </a:t>
            </a:r>
            <a:r>
              <a:rPr lang="en" sz="1220"/>
              <a:t>to</a:t>
            </a:r>
            <a:r>
              <a:rPr lang="en" sz="1220"/>
              <a:t> 7.8t from 1990 to 2015. Some countries are higher in the group such as Qatar UAE, Saudi.</a:t>
            </a:r>
            <a:endParaRPr sz="1220"/>
          </a:p>
          <a:p>
            <a:pPr indent="0" lvl="0" marL="171450" rtl="0" algn="l">
              <a:lnSpc>
                <a:spcPct val="95000"/>
              </a:lnSpc>
              <a:spcBef>
                <a:spcPts val="0"/>
              </a:spcBef>
              <a:spcAft>
                <a:spcPts val="0"/>
              </a:spcAft>
              <a:buSzPts val="1190"/>
              <a:buNone/>
            </a:pPr>
            <a:r>
              <a:t/>
            </a:r>
            <a:endParaRPr sz="1303"/>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210" name="Shape 210"/>
        <p:cNvGrpSpPr/>
        <p:nvPr/>
      </p:nvGrpSpPr>
      <p:grpSpPr>
        <a:xfrm>
          <a:off x="0" y="0"/>
          <a:ext cx="0" cy="0"/>
          <a:chOff x="0" y="0"/>
          <a:chExt cx="0" cy="0"/>
        </a:xfrm>
      </p:grpSpPr>
      <p:sp>
        <p:nvSpPr>
          <p:cNvPr id="211" name="Google Shape;211;p36"/>
          <p:cNvSpPr txBox="1"/>
          <p:nvPr>
            <p:ph type="title"/>
          </p:nvPr>
        </p:nvSpPr>
        <p:spPr>
          <a:xfrm>
            <a:off x="454150" y="533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t>Analysis / Plots</a:t>
            </a:r>
            <a:endParaRPr/>
          </a:p>
        </p:txBody>
      </p:sp>
      <p:sp>
        <p:nvSpPr>
          <p:cNvPr id="212" name="Google Shape;212;p36"/>
          <p:cNvSpPr txBox="1"/>
          <p:nvPr>
            <p:ph idx="1" type="body"/>
          </p:nvPr>
        </p:nvSpPr>
        <p:spPr>
          <a:xfrm>
            <a:off x="80750" y="4061250"/>
            <a:ext cx="4439400" cy="979500"/>
          </a:xfrm>
          <a:prstGeom prst="rect">
            <a:avLst/>
          </a:prstGeom>
          <a:noFill/>
          <a:ln>
            <a:noFill/>
          </a:ln>
        </p:spPr>
        <p:txBody>
          <a:bodyPr anchorCtr="0" anchor="t" bIns="91425" lIns="91425" spcFirstLastPara="1" rIns="91425" wrap="square" tIns="91425">
            <a:normAutofit/>
          </a:bodyPr>
          <a:lstStyle/>
          <a:p>
            <a:pPr indent="0" lvl="0" marL="228600" rtl="0" algn="l">
              <a:lnSpc>
                <a:spcPct val="115000"/>
              </a:lnSpc>
              <a:spcBef>
                <a:spcPts val="0"/>
              </a:spcBef>
              <a:spcAft>
                <a:spcPts val="0"/>
              </a:spcAft>
              <a:buSzPts val="1400"/>
              <a:buNone/>
            </a:pPr>
            <a:r>
              <a:rPr lang="en"/>
              <a:t>For mid income </a:t>
            </a:r>
            <a:r>
              <a:rPr lang="en"/>
              <a:t>countries</a:t>
            </a:r>
            <a:r>
              <a:rPr lang="en"/>
              <a:t>, their CO2 emission per capita is improving. Some of the countries have reduced emission and felt.</a:t>
            </a:r>
            <a:endParaRPr/>
          </a:p>
        </p:txBody>
      </p:sp>
      <p:pic>
        <p:nvPicPr>
          <p:cNvPr id="213" name="Google Shape;213;p36"/>
          <p:cNvPicPr preferRelativeResize="0"/>
          <p:nvPr/>
        </p:nvPicPr>
        <p:blipFill rotWithShape="1">
          <a:blip r:embed="rId3">
            <a:alphaModFix/>
          </a:blip>
          <a:srcRect b="0" l="0" r="0" t="0"/>
          <a:stretch/>
        </p:blipFill>
        <p:spPr>
          <a:xfrm>
            <a:off x="80655" y="1031458"/>
            <a:ext cx="4439351" cy="2959567"/>
          </a:xfrm>
          <a:prstGeom prst="rect">
            <a:avLst/>
          </a:prstGeom>
          <a:noFill/>
          <a:ln>
            <a:noFill/>
          </a:ln>
        </p:spPr>
      </p:pic>
      <p:pic>
        <p:nvPicPr>
          <p:cNvPr id="214" name="Google Shape;214;p36"/>
          <p:cNvPicPr preferRelativeResize="0"/>
          <p:nvPr/>
        </p:nvPicPr>
        <p:blipFill rotWithShape="1">
          <a:blip r:embed="rId4">
            <a:alphaModFix/>
          </a:blip>
          <a:srcRect b="0" l="0" r="0" t="0"/>
          <a:stretch/>
        </p:blipFill>
        <p:spPr>
          <a:xfrm>
            <a:off x="4623996" y="1031458"/>
            <a:ext cx="4439351" cy="2959567"/>
          </a:xfrm>
          <a:prstGeom prst="rect">
            <a:avLst/>
          </a:prstGeom>
          <a:noFill/>
          <a:ln>
            <a:noFill/>
          </a:ln>
        </p:spPr>
      </p:pic>
      <p:sp>
        <p:nvSpPr>
          <p:cNvPr id="215" name="Google Shape;215;p36"/>
          <p:cNvSpPr txBox="1"/>
          <p:nvPr>
            <p:ph idx="1" type="body"/>
          </p:nvPr>
        </p:nvSpPr>
        <p:spPr>
          <a:xfrm>
            <a:off x="4623975" y="4061250"/>
            <a:ext cx="4439400" cy="979500"/>
          </a:xfrm>
          <a:prstGeom prst="rect">
            <a:avLst/>
          </a:prstGeom>
          <a:noFill/>
          <a:ln>
            <a:noFill/>
          </a:ln>
        </p:spPr>
        <p:txBody>
          <a:bodyPr anchorCtr="0" anchor="t" bIns="91425" lIns="91425" spcFirstLastPara="1" rIns="91425" wrap="square" tIns="91425">
            <a:normAutofit/>
          </a:bodyPr>
          <a:lstStyle/>
          <a:p>
            <a:pPr indent="0" lvl="0" marL="171450" rtl="0" algn="l">
              <a:lnSpc>
                <a:spcPct val="115000"/>
              </a:lnSpc>
              <a:spcBef>
                <a:spcPts val="0"/>
              </a:spcBef>
              <a:spcAft>
                <a:spcPts val="0"/>
              </a:spcAft>
              <a:buSzPts val="1400"/>
              <a:buNone/>
            </a:pPr>
            <a:r>
              <a:rPr lang="en"/>
              <a:t>For low income countries,  their CO2 emission is relatively lower but their mean emission has increased from 0.2t to 0.6t.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19" name="Shape 219"/>
        <p:cNvGrpSpPr/>
        <p:nvPr/>
      </p:nvGrpSpPr>
      <p:grpSpPr>
        <a:xfrm>
          <a:off x="0" y="0"/>
          <a:ext cx="0" cy="0"/>
          <a:chOff x="0" y="0"/>
          <a:chExt cx="0" cy="0"/>
        </a:xfrm>
      </p:grpSpPr>
      <p:sp>
        <p:nvSpPr>
          <p:cNvPr id="220" name="Google Shape;220;p37"/>
          <p:cNvSpPr txBox="1"/>
          <p:nvPr>
            <p:ph type="title"/>
          </p:nvPr>
        </p:nvSpPr>
        <p:spPr>
          <a:xfrm>
            <a:off x="420875" y="445025"/>
            <a:ext cx="8411400" cy="11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Question 4: What is the relationship between the global average temperature and global population?</a:t>
            </a:r>
            <a:endParaRPr>
              <a:solidFill>
                <a:srgbClr val="000000"/>
              </a:solidFill>
            </a:endParaRPr>
          </a:p>
        </p:txBody>
      </p:sp>
      <p:sp>
        <p:nvSpPr>
          <p:cNvPr id="221" name="Google Shape;221;p37"/>
          <p:cNvSpPr txBox="1"/>
          <p:nvPr>
            <p:ph idx="1" type="body"/>
          </p:nvPr>
        </p:nvSpPr>
        <p:spPr>
          <a:xfrm>
            <a:off x="489100" y="1554025"/>
            <a:ext cx="8234100" cy="3015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000">
                <a:solidFill>
                  <a:srgbClr val="000000"/>
                </a:solidFill>
              </a:rPr>
              <a:t>Hypothesis</a:t>
            </a:r>
            <a:endParaRPr b="1" sz="2000">
              <a:solidFill>
                <a:srgbClr val="000000"/>
              </a:solidFill>
            </a:endParaRPr>
          </a:p>
          <a:p>
            <a:pPr indent="-317182" lvl="0" marL="457200" rtl="0" algn="l">
              <a:spcBef>
                <a:spcPts val="1200"/>
              </a:spcBef>
              <a:spcAft>
                <a:spcPts val="0"/>
              </a:spcAft>
              <a:buClr>
                <a:srgbClr val="000000"/>
              </a:buClr>
              <a:buSzPct val="100000"/>
              <a:buChar char="-"/>
            </a:pPr>
            <a:r>
              <a:rPr lang="en" sz="1800">
                <a:solidFill>
                  <a:srgbClr val="000000"/>
                </a:solidFill>
              </a:rPr>
              <a:t>If the g</a:t>
            </a:r>
            <a:r>
              <a:rPr lang="en" sz="1800">
                <a:solidFill>
                  <a:srgbClr val="000000"/>
                </a:solidFill>
              </a:rPr>
              <a:t>lobal average temperature</a:t>
            </a:r>
            <a:r>
              <a:rPr lang="en" sz="1800">
                <a:solidFill>
                  <a:srgbClr val="000000"/>
                </a:solidFill>
              </a:rPr>
              <a:t> increases, then the </a:t>
            </a:r>
            <a:r>
              <a:rPr lang="en" sz="1800">
                <a:solidFill>
                  <a:srgbClr val="000000"/>
                </a:solidFill>
              </a:rPr>
              <a:t>population should decrease due to the inhabitable nature of a warmer climate.</a:t>
            </a:r>
            <a:endParaRPr sz="1800">
              <a:solidFill>
                <a:srgbClr val="000000"/>
              </a:solidFill>
            </a:endParaRPr>
          </a:p>
          <a:p>
            <a:pPr indent="0" lvl="0" marL="0" rtl="0" algn="l">
              <a:spcBef>
                <a:spcPts val="1200"/>
              </a:spcBef>
              <a:spcAft>
                <a:spcPts val="0"/>
              </a:spcAft>
              <a:buNone/>
            </a:pPr>
            <a:r>
              <a:rPr b="1" lang="en" sz="2000">
                <a:solidFill>
                  <a:srgbClr val="000000"/>
                </a:solidFill>
              </a:rPr>
              <a:t>Null Hypothesis</a:t>
            </a:r>
            <a:endParaRPr b="1" sz="2000">
              <a:solidFill>
                <a:srgbClr val="000000"/>
              </a:solidFill>
            </a:endParaRPr>
          </a:p>
          <a:p>
            <a:pPr indent="-317182" lvl="0" marL="457200" rtl="0" algn="l">
              <a:spcBef>
                <a:spcPts val="1200"/>
              </a:spcBef>
              <a:spcAft>
                <a:spcPts val="0"/>
              </a:spcAft>
              <a:buClr>
                <a:srgbClr val="000000"/>
              </a:buClr>
              <a:buSzPct val="100000"/>
              <a:buChar char="-"/>
            </a:pPr>
            <a:r>
              <a:rPr lang="en" sz="1800">
                <a:solidFill>
                  <a:srgbClr val="000000"/>
                </a:solidFill>
              </a:rPr>
              <a:t>If the global population is increasing, then the global average temperature stays constant relative to the increase.</a:t>
            </a:r>
            <a:endParaRPr sz="1800">
              <a:solidFill>
                <a:srgbClr val="000000"/>
              </a:solidFill>
            </a:endParaRPr>
          </a:p>
          <a:p>
            <a:pPr indent="0" lvl="0" marL="457200" rtl="0" algn="l">
              <a:spcBef>
                <a:spcPts val="1200"/>
              </a:spcBef>
              <a:spcAft>
                <a:spcPts val="0"/>
              </a:spcAft>
              <a:buNone/>
            </a:pPr>
            <a:r>
              <a:t/>
            </a:r>
            <a:endParaRPr i="1" sz="18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Analysis / Graphs</a:t>
            </a:r>
            <a:endParaRPr>
              <a:solidFill>
                <a:srgbClr val="000000"/>
              </a:solidFill>
            </a:endParaRPr>
          </a:p>
        </p:txBody>
      </p:sp>
      <p:sp>
        <p:nvSpPr>
          <p:cNvPr id="227" name="Google Shape;227;p38"/>
          <p:cNvSpPr txBox="1"/>
          <p:nvPr>
            <p:ph idx="1" type="body"/>
          </p:nvPr>
        </p:nvSpPr>
        <p:spPr>
          <a:xfrm>
            <a:off x="311700" y="1017725"/>
            <a:ext cx="39999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000000"/>
                </a:solidFill>
              </a:rPr>
              <a:t>There is a stark correlation between CO2 output (Below) and t</a:t>
            </a:r>
            <a:r>
              <a:rPr lang="en" sz="1700">
                <a:solidFill>
                  <a:srgbClr val="000000"/>
                </a:solidFill>
              </a:rPr>
              <a:t>emperature</a:t>
            </a:r>
            <a:r>
              <a:rPr lang="en" sz="1700">
                <a:solidFill>
                  <a:srgbClr val="000000"/>
                </a:solidFill>
              </a:rPr>
              <a:t> </a:t>
            </a:r>
            <a:r>
              <a:rPr lang="en" sz="1700">
                <a:solidFill>
                  <a:srgbClr val="000000"/>
                </a:solidFill>
              </a:rPr>
              <a:t>increase</a:t>
            </a:r>
            <a:r>
              <a:rPr lang="en" sz="1700">
                <a:solidFill>
                  <a:srgbClr val="000000"/>
                </a:solidFill>
              </a:rPr>
              <a:t> with the decline in population. But Why?</a:t>
            </a:r>
            <a:endParaRPr sz="1700">
              <a:solidFill>
                <a:srgbClr val="000000"/>
              </a:solidFill>
            </a:endParaRPr>
          </a:p>
        </p:txBody>
      </p:sp>
      <p:pic>
        <p:nvPicPr>
          <p:cNvPr id="228" name="Google Shape;228;p38"/>
          <p:cNvPicPr preferRelativeResize="0"/>
          <p:nvPr/>
        </p:nvPicPr>
        <p:blipFill>
          <a:blip r:embed="rId3">
            <a:alphaModFix/>
          </a:blip>
          <a:stretch>
            <a:fillRect/>
          </a:stretch>
        </p:blipFill>
        <p:spPr>
          <a:xfrm>
            <a:off x="4834625" y="1152475"/>
            <a:ext cx="3827400" cy="3416400"/>
          </a:xfrm>
          <a:prstGeom prst="rect">
            <a:avLst/>
          </a:prstGeom>
          <a:noFill/>
          <a:ln>
            <a:noFill/>
          </a:ln>
        </p:spPr>
      </p:pic>
      <p:pic>
        <p:nvPicPr>
          <p:cNvPr id="229" name="Google Shape;229;p38"/>
          <p:cNvPicPr preferRelativeResize="0"/>
          <p:nvPr/>
        </p:nvPicPr>
        <p:blipFill>
          <a:blip r:embed="rId4">
            <a:alphaModFix/>
          </a:blip>
          <a:stretch>
            <a:fillRect/>
          </a:stretch>
        </p:blipFill>
        <p:spPr>
          <a:xfrm>
            <a:off x="275923" y="2533164"/>
            <a:ext cx="4071449" cy="2035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Analysis / Graphs</a:t>
            </a:r>
            <a:endParaRPr>
              <a:solidFill>
                <a:srgbClr val="000000"/>
              </a:solidFill>
            </a:endParaRPr>
          </a:p>
        </p:txBody>
      </p:sp>
      <p:sp>
        <p:nvSpPr>
          <p:cNvPr id="235" name="Google Shape;235;p39"/>
          <p:cNvSpPr txBox="1"/>
          <p:nvPr>
            <p:ph idx="1" type="body"/>
          </p:nvPr>
        </p:nvSpPr>
        <p:spPr>
          <a:xfrm>
            <a:off x="311700" y="1369800"/>
            <a:ext cx="3999900" cy="31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As we can see here - there is a huge increase in the urbanisation of the global population which correlates with both CO2 output, temperature increase and decline in population. </a:t>
            </a:r>
            <a:endParaRPr sz="1700">
              <a:solidFill>
                <a:srgbClr val="000000"/>
              </a:solidFill>
            </a:endParaRPr>
          </a:p>
          <a:p>
            <a:pPr indent="0" lvl="0" marL="0" rtl="0" algn="l">
              <a:spcBef>
                <a:spcPts val="1200"/>
              </a:spcBef>
              <a:spcAft>
                <a:spcPts val="1200"/>
              </a:spcAft>
              <a:buNone/>
            </a:pPr>
            <a:r>
              <a:rPr lang="en" sz="1700">
                <a:solidFill>
                  <a:srgbClr val="000000"/>
                </a:solidFill>
              </a:rPr>
              <a:t>This can be due to urban populations tend to have fewer children (</a:t>
            </a:r>
            <a:r>
              <a:rPr lang="en" sz="1700">
                <a:solidFill>
                  <a:srgbClr val="000000"/>
                </a:solidFill>
              </a:rPr>
              <a:t>IIED’s Human Settlements group).</a:t>
            </a:r>
            <a:r>
              <a:rPr lang="en" sz="1700">
                <a:solidFill>
                  <a:srgbClr val="000000"/>
                </a:solidFill>
              </a:rPr>
              <a:t> </a:t>
            </a:r>
            <a:endParaRPr sz="1700">
              <a:solidFill>
                <a:srgbClr val="000000"/>
              </a:solidFill>
            </a:endParaRPr>
          </a:p>
        </p:txBody>
      </p:sp>
      <p:pic>
        <p:nvPicPr>
          <p:cNvPr id="236" name="Google Shape;236;p39"/>
          <p:cNvPicPr preferRelativeResize="0"/>
          <p:nvPr/>
        </p:nvPicPr>
        <p:blipFill>
          <a:blip r:embed="rId3">
            <a:alphaModFix/>
          </a:blip>
          <a:stretch>
            <a:fillRect/>
          </a:stretch>
        </p:blipFill>
        <p:spPr>
          <a:xfrm>
            <a:off x="4701200" y="2471025"/>
            <a:ext cx="3964025" cy="2256150"/>
          </a:xfrm>
          <a:prstGeom prst="rect">
            <a:avLst/>
          </a:prstGeom>
          <a:noFill/>
          <a:ln>
            <a:noFill/>
          </a:ln>
        </p:spPr>
      </p:pic>
      <p:pic>
        <p:nvPicPr>
          <p:cNvPr id="237" name="Google Shape;237;p39"/>
          <p:cNvPicPr preferRelativeResize="0"/>
          <p:nvPr/>
        </p:nvPicPr>
        <p:blipFill>
          <a:blip r:embed="rId4">
            <a:alphaModFix/>
          </a:blip>
          <a:stretch>
            <a:fillRect/>
          </a:stretch>
        </p:blipFill>
        <p:spPr>
          <a:xfrm>
            <a:off x="5096175" y="305050"/>
            <a:ext cx="3596026" cy="2035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75"/>
            <a:ext cx="8520600" cy="108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solidFill>
                  <a:schemeClr val="lt1"/>
                </a:solidFill>
              </a:rPr>
              <a:t>Question 5: What is the relationship between a country’s CO2 emission and life expectancy?</a:t>
            </a:r>
            <a:endParaRPr>
              <a:solidFill>
                <a:schemeClr val="lt1"/>
              </a:solidFill>
            </a:endParaRPr>
          </a:p>
        </p:txBody>
      </p:sp>
      <p:sp>
        <p:nvSpPr>
          <p:cNvPr id="243" name="Google Shape;243;p40"/>
          <p:cNvSpPr txBox="1"/>
          <p:nvPr>
            <p:ph idx="1" type="body"/>
          </p:nvPr>
        </p:nvSpPr>
        <p:spPr>
          <a:xfrm>
            <a:off x="311700" y="1568500"/>
            <a:ext cx="8111700" cy="324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800"/>
              <a:buNone/>
            </a:pPr>
            <a:r>
              <a:rPr b="1" lang="en" sz="2000">
                <a:solidFill>
                  <a:schemeClr val="lt1"/>
                </a:solidFill>
              </a:rPr>
              <a:t>Hypothesis:</a:t>
            </a:r>
            <a:endParaRPr b="1" sz="2000">
              <a:solidFill>
                <a:schemeClr val="lt1"/>
              </a:solidFill>
            </a:endParaRPr>
          </a:p>
          <a:p>
            <a:pPr indent="0" lvl="0" marL="114300" rtl="0" algn="l">
              <a:lnSpc>
                <a:spcPct val="100000"/>
              </a:lnSpc>
              <a:spcBef>
                <a:spcPts val="0"/>
              </a:spcBef>
              <a:spcAft>
                <a:spcPts val="0"/>
              </a:spcAft>
              <a:buClr>
                <a:schemeClr val="dk1"/>
              </a:buClr>
              <a:buSzPts val="1800"/>
              <a:buNone/>
            </a:pPr>
            <a:r>
              <a:t/>
            </a:r>
            <a:endParaRPr b="1" sz="20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A country’s CO2 emission has an effect on its life expectancy.</a:t>
            </a:r>
            <a:endParaRPr sz="1600">
              <a:solidFill>
                <a:schemeClr val="lt1"/>
              </a:solidFill>
            </a:endParaRPr>
          </a:p>
          <a:p>
            <a:pPr indent="0" lvl="0" marL="0" rtl="0" algn="l">
              <a:lnSpc>
                <a:spcPct val="115000"/>
              </a:lnSpc>
              <a:spcBef>
                <a:spcPts val="0"/>
              </a:spcBef>
              <a:spcAft>
                <a:spcPts val="0"/>
              </a:spcAft>
              <a:buNone/>
            </a:pPr>
            <a:r>
              <a:t/>
            </a:r>
            <a:endParaRPr sz="1600">
              <a:solidFill>
                <a:schemeClr val="lt1"/>
              </a:solidFill>
            </a:endParaRPr>
          </a:p>
          <a:p>
            <a:pPr indent="0" lvl="0" marL="0" rtl="0" algn="l">
              <a:spcBef>
                <a:spcPts val="0"/>
              </a:spcBef>
              <a:spcAft>
                <a:spcPts val="0"/>
              </a:spcAft>
              <a:buNone/>
            </a:pPr>
            <a:r>
              <a:rPr b="1" lang="en" sz="2000">
                <a:solidFill>
                  <a:schemeClr val="lt1"/>
                </a:solidFill>
              </a:rPr>
              <a:t>Null Hypothesis</a:t>
            </a:r>
            <a:endParaRPr sz="1600">
              <a:solidFill>
                <a:schemeClr val="lt1"/>
              </a:solidFill>
            </a:endParaRPr>
          </a:p>
          <a:p>
            <a:pPr indent="-342900" lvl="0" marL="457200" rtl="0" algn="l">
              <a:lnSpc>
                <a:spcPct val="115000"/>
              </a:lnSpc>
              <a:spcBef>
                <a:spcPts val="1600"/>
              </a:spcBef>
              <a:spcAft>
                <a:spcPts val="0"/>
              </a:spcAft>
              <a:buClr>
                <a:schemeClr val="lt1"/>
              </a:buClr>
              <a:buSzPts val="1800"/>
              <a:buChar char="-"/>
            </a:pPr>
            <a:r>
              <a:rPr lang="en" sz="1800">
                <a:solidFill>
                  <a:schemeClr val="lt1"/>
                </a:solidFill>
              </a:rPr>
              <a:t>A country’s CO2 emission has no effect on its life expectancy.</a:t>
            </a:r>
            <a:endParaRPr sz="18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47" name="Shape 247"/>
        <p:cNvGrpSpPr/>
        <p:nvPr/>
      </p:nvGrpSpPr>
      <p:grpSpPr>
        <a:xfrm>
          <a:off x="0" y="0"/>
          <a:ext cx="0" cy="0"/>
          <a:chOff x="0" y="0"/>
          <a:chExt cx="0" cy="0"/>
        </a:xfrm>
      </p:grpSpPr>
      <p:sp>
        <p:nvSpPr>
          <p:cNvPr id="248" name="Google Shape;248;p41"/>
          <p:cNvSpPr txBox="1"/>
          <p:nvPr>
            <p:ph type="title"/>
          </p:nvPr>
        </p:nvSpPr>
        <p:spPr>
          <a:xfrm>
            <a:off x="569275" y="296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solidFill>
                  <a:schemeClr val="lt1"/>
                </a:solidFill>
              </a:rPr>
              <a:t>Analysis / Plots</a:t>
            </a:r>
            <a:endParaRPr>
              <a:solidFill>
                <a:schemeClr val="lt1"/>
              </a:solidFill>
            </a:endParaRPr>
          </a:p>
        </p:txBody>
      </p:sp>
      <p:sp>
        <p:nvSpPr>
          <p:cNvPr id="249" name="Google Shape;249;p41"/>
          <p:cNvSpPr txBox="1"/>
          <p:nvPr>
            <p:ph idx="1" type="body"/>
          </p:nvPr>
        </p:nvSpPr>
        <p:spPr>
          <a:xfrm>
            <a:off x="459325" y="3944674"/>
            <a:ext cx="3999900" cy="10725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lt1"/>
              </a:buClr>
              <a:buSzPts val="1400"/>
              <a:buFont typeface="Average"/>
              <a:buChar char="●"/>
            </a:pPr>
            <a:r>
              <a:rPr lang="en" sz="1200">
                <a:solidFill>
                  <a:schemeClr val="lt1"/>
                </a:solidFill>
                <a:latin typeface="Average"/>
                <a:ea typeface="Average"/>
                <a:cs typeface="Average"/>
                <a:sym typeface="Average"/>
              </a:rPr>
              <a:t>Globally, life expectancy increases as CO2 emission per capita increases.</a:t>
            </a:r>
            <a:endParaRPr>
              <a:solidFill>
                <a:schemeClr val="lt1"/>
              </a:solidFill>
              <a:latin typeface="Average"/>
              <a:ea typeface="Average"/>
              <a:cs typeface="Average"/>
              <a:sym typeface="Average"/>
            </a:endParaRPr>
          </a:p>
          <a:p>
            <a:pPr indent="-285750" lvl="0" marL="285750" rtl="0" algn="l">
              <a:lnSpc>
                <a:spcPct val="115000"/>
              </a:lnSpc>
              <a:spcBef>
                <a:spcPts val="0"/>
              </a:spcBef>
              <a:spcAft>
                <a:spcPts val="0"/>
              </a:spcAft>
              <a:buClr>
                <a:schemeClr val="lt1"/>
              </a:buClr>
              <a:buSzPts val="1400"/>
              <a:buFont typeface="Average"/>
              <a:buChar char="●"/>
            </a:pPr>
            <a:r>
              <a:rPr lang="en" sz="1200">
                <a:solidFill>
                  <a:schemeClr val="lt1"/>
                </a:solidFill>
                <a:latin typeface="Average"/>
                <a:ea typeface="Average"/>
                <a:cs typeface="Average"/>
                <a:sym typeface="Average"/>
              </a:rPr>
              <a:t>The relationship between life expectancy and CO2 is exponential (R</a:t>
            </a:r>
            <a:r>
              <a:rPr baseline="30000" lang="en" sz="1200">
                <a:solidFill>
                  <a:schemeClr val="lt1"/>
                </a:solidFill>
                <a:latin typeface="Average"/>
                <a:ea typeface="Average"/>
                <a:cs typeface="Average"/>
                <a:sym typeface="Average"/>
              </a:rPr>
              <a:t>2</a:t>
            </a:r>
            <a:r>
              <a:rPr lang="en" sz="1200">
                <a:solidFill>
                  <a:schemeClr val="lt1"/>
                </a:solidFill>
                <a:latin typeface="Average"/>
                <a:ea typeface="Average"/>
                <a:cs typeface="Average"/>
                <a:sym typeface="Average"/>
              </a:rPr>
              <a:t> = 0.59).</a:t>
            </a:r>
            <a:endParaRPr>
              <a:solidFill>
                <a:schemeClr val="lt1"/>
              </a:solidFill>
              <a:latin typeface="Average"/>
              <a:ea typeface="Average"/>
              <a:cs typeface="Average"/>
              <a:sym typeface="Average"/>
            </a:endParaRPr>
          </a:p>
        </p:txBody>
      </p:sp>
      <p:sp>
        <p:nvSpPr>
          <p:cNvPr id="250" name="Google Shape;250;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n" sz="2100">
                <a:solidFill>
                  <a:schemeClr val="dk1"/>
                </a:solidFill>
              </a:rPr>
              <a:t>Trend 2</a:t>
            </a:r>
            <a:endParaRPr b="1" sz="2100">
              <a:solidFill>
                <a:schemeClr val="dk1"/>
              </a:solidFill>
            </a:endParaRPr>
          </a:p>
          <a:p>
            <a:pPr indent="0" lvl="0" marL="0" rtl="0" algn="l">
              <a:lnSpc>
                <a:spcPct val="115000"/>
              </a:lnSpc>
              <a:spcBef>
                <a:spcPts val="1600"/>
              </a:spcBef>
              <a:spcAft>
                <a:spcPts val="0"/>
              </a:spcAft>
              <a:buSzPts val="1400"/>
              <a:buNone/>
            </a:pPr>
            <a:r>
              <a:rPr lang="en" sz="1600"/>
              <a:t>Lorem ipsum dolor sit amet, consectetur adipiscing elit, sed do eiusmod tempor </a:t>
            </a:r>
            <a:endParaRPr sz="1600"/>
          </a:p>
          <a:p>
            <a:pPr indent="0" lvl="0" marL="0" rtl="0" algn="l">
              <a:lnSpc>
                <a:spcPct val="115000"/>
              </a:lnSpc>
              <a:spcBef>
                <a:spcPts val="1600"/>
              </a:spcBef>
              <a:spcAft>
                <a:spcPts val="0"/>
              </a:spcAft>
              <a:buSzPts val="1400"/>
              <a:buNone/>
            </a:pPr>
            <a:r>
              <a:rPr b="1" lang="en" sz="1600"/>
              <a:t>Client Implications:</a:t>
            </a:r>
            <a:endParaRPr b="1" sz="1600"/>
          </a:p>
          <a:p>
            <a:pPr indent="-330200" lvl="0" marL="457200" rtl="0" algn="l">
              <a:lnSpc>
                <a:spcPct val="115000"/>
              </a:lnSpc>
              <a:spcBef>
                <a:spcPts val="0"/>
              </a:spcBef>
              <a:spcAft>
                <a:spcPts val="0"/>
              </a:spcAft>
              <a:buSzPts val="1600"/>
              <a:buChar char="●"/>
            </a:pPr>
            <a:r>
              <a:rPr lang="en" sz="1600"/>
              <a:t>Incididunt ut labore et dolore</a:t>
            </a:r>
            <a:endParaRPr sz="1600"/>
          </a:p>
          <a:p>
            <a:pPr indent="-330200" lvl="0" marL="457200" rtl="0" algn="l">
              <a:lnSpc>
                <a:spcPct val="115000"/>
              </a:lnSpc>
              <a:spcBef>
                <a:spcPts val="0"/>
              </a:spcBef>
              <a:spcAft>
                <a:spcPts val="0"/>
              </a:spcAft>
              <a:buSzPts val="1600"/>
              <a:buChar char="●"/>
            </a:pPr>
            <a:r>
              <a:rPr lang="en" sz="1600"/>
              <a:t>Consectetur adipiscing elit, sed do eiusmod tempor incididunt ut labore</a:t>
            </a:r>
            <a:endParaRPr sz="1600"/>
          </a:p>
        </p:txBody>
      </p:sp>
      <p:pic>
        <p:nvPicPr>
          <p:cNvPr descr="A picture containing shape&#10;&#10;Description automatically generated" id="251" name="Google Shape;251;p41"/>
          <p:cNvPicPr preferRelativeResize="0"/>
          <p:nvPr/>
        </p:nvPicPr>
        <p:blipFill rotWithShape="1">
          <a:blip r:embed="rId3">
            <a:alphaModFix/>
          </a:blip>
          <a:srcRect b="0" l="0" r="0" t="0"/>
          <a:stretch/>
        </p:blipFill>
        <p:spPr>
          <a:xfrm>
            <a:off x="569285" y="1295747"/>
            <a:ext cx="3779999" cy="25200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Text&#10;&#10;Description automatically generated with medium confidence" id="252" name="Google Shape;252;p41"/>
          <p:cNvPicPr preferRelativeResize="0"/>
          <p:nvPr/>
        </p:nvPicPr>
        <p:blipFill rotWithShape="1">
          <a:blip r:embed="rId4">
            <a:alphaModFix/>
          </a:blip>
          <a:srcRect b="0" l="0" r="0" t="0"/>
          <a:stretch/>
        </p:blipFill>
        <p:spPr>
          <a:xfrm>
            <a:off x="569285" y="1295747"/>
            <a:ext cx="3780000" cy="25200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Graphical user interface, chart, line chart&#10;&#10;Description automatically generated" id="253" name="Google Shape;253;p41"/>
          <p:cNvPicPr preferRelativeResize="0"/>
          <p:nvPr/>
        </p:nvPicPr>
        <p:blipFill rotWithShape="1">
          <a:blip r:embed="rId5">
            <a:alphaModFix/>
          </a:blip>
          <a:srcRect b="0" l="0" r="0" t="0"/>
          <a:stretch/>
        </p:blipFill>
        <p:spPr>
          <a:xfrm>
            <a:off x="4749292" y="1295747"/>
            <a:ext cx="3780000" cy="25200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54" name="Google Shape;254;p41"/>
          <p:cNvSpPr txBox="1"/>
          <p:nvPr/>
        </p:nvSpPr>
        <p:spPr>
          <a:xfrm>
            <a:off x="4639342" y="3959019"/>
            <a:ext cx="3999900" cy="88250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The average values of CO2/life expectancy show that no obvious correlation is found.</a:t>
            </a:r>
            <a:endParaRPr>
              <a:solidFill>
                <a:schemeClr val="lt1"/>
              </a:solidFill>
            </a:endParaRPr>
          </a:p>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The relationship between CO2 and life expectancy should be examined regionally.</a:t>
            </a:r>
            <a:endParaRPr b="0" i="0" sz="1400" u="none" cap="none" strike="noStrike">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454150" y="410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Scope</a:t>
            </a:r>
            <a:endParaRPr/>
          </a:p>
        </p:txBody>
      </p:sp>
      <p:sp>
        <p:nvSpPr>
          <p:cNvPr id="67" name="Google Shape;67;p15"/>
          <p:cNvSpPr txBox="1"/>
          <p:nvPr>
            <p:ph idx="1" type="body"/>
          </p:nvPr>
        </p:nvSpPr>
        <p:spPr>
          <a:xfrm>
            <a:off x="454150" y="1240900"/>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00000"/>
              </a:lnSpc>
              <a:spcBef>
                <a:spcPts val="0"/>
              </a:spcBef>
              <a:spcAft>
                <a:spcPts val="0"/>
              </a:spcAft>
              <a:buNone/>
            </a:pPr>
            <a:r>
              <a:rPr lang="en" sz="1800">
                <a:solidFill>
                  <a:schemeClr val="dk1"/>
                </a:solidFill>
              </a:rPr>
              <a:t>P</a:t>
            </a:r>
            <a:r>
              <a:rPr lang="en" sz="1800">
                <a:solidFill>
                  <a:schemeClr val="dk1"/>
                </a:solidFill>
              </a:rPr>
              <a:t>urpose: </a:t>
            </a:r>
            <a:r>
              <a:rPr i="1" lang="en" sz="1800">
                <a:solidFill>
                  <a:schemeClr val="dk1"/>
                </a:solidFill>
              </a:rPr>
              <a:t>“What are the effects of global temperature rises on a population?”</a:t>
            </a:r>
            <a:endParaRPr i="1" sz="1800">
              <a:solidFill>
                <a:schemeClr val="dk1"/>
              </a:solidFill>
            </a:endParaRPr>
          </a:p>
          <a:p>
            <a:pPr indent="0" lvl="0" marL="457200" rtl="0" algn="just">
              <a:lnSpc>
                <a:spcPct val="100000"/>
              </a:lnSpc>
              <a:spcBef>
                <a:spcPts val="0"/>
              </a:spcBef>
              <a:spcAft>
                <a:spcPts val="0"/>
              </a:spcAft>
              <a:buNone/>
            </a:pPr>
            <a:r>
              <a:t/>
            </a:r>
            <a:endParaRPr sz="1800">
              <a:solidFill>
                <a:schemeClr val="dk1"/>
              </a:solidFill>
            </a:endParaRPr>
          </a:p>
          <a:p>
            <a:pPr indent="0" lvl="0" marL="0" rtl="0" algn="l">
              <a:spcBef>
                <a:spcPts val="1200"/>
              </a:spcBef>
              <a:spcAft>
                <a:spcPts val="0"/>
              </a:spcAft>
              <a:buNone/>
            </a:pPr>
            <a:r>
              <a:rPr lang="en" sz="1800">
                <a:solidFill>
                  <a:schemeClr val="dk1"/>
                </a:solidFill>
              </a:rPr>
              <a:t>Scope: A complex topic with many relevant factors and variables that affect the impact of temperature rise on man made warming. Within this, we have datasets and tools that will help the audience get a greater understanding of Climate Change.</a:t>
            </a:r>
            <a:endParaRPr sz="1800">
              <a:solidFill>
                <a:schemeClr val="dk1"/>
              </a:solidFill>
            </a:endParaRPr>
          </a:p>
          <a:p>
            <a:pPr indent="0" lvl="0" marL="457200" rtl="0" algn="l">
              <a:spcBef>
                <a:spcPts val="1200"/>
              </a:spcBef>
              <a:spcAft>
                <a:spcPts val="1200"/>
              </a:spcAft>
              <a:buNone/>
            </a:pPr>
            <a:r>
              <a:t/>
            </a:r>
            <a:endParaRPr b="1" sz="2100">
              <a:solidFill>
                <a:schemeClr val="dk1"/>
              </a:solidFill>
            </a:endParaRPr>
          </a:p>
        </p:txBody>
      </p:sp>
      <p:sp>
        <p:nvSpPr>
          <p:cNvPr id="68" name="Google Shape;68;p15"/>
          <p:cNvSpPr txBox="1"/>
          <p:nvPr>
            <p:ph idx="2" type="body"/>
          </p:nvPr>
        </p:nvSpPr>
        <p:spPr>
          <a:xfrm>
            <a:off x="4805550" y="104992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 sz="1800">
                <a:solidFill>
                  <a:schemeClr val="dk1"/>
                </a:solidFill>
              </a:rPr>
              <a:t>Variables analysed for purposes of our analysis</a:t>
            </a:r>
            <a:endParaRPr sz="1800">
              <a:solidFill>
                <a:schemeClr val="dk1"/>
              </a:solidFill>
            </a:endParaRPr>
          </a:p>
          <a:p>
            <a:pPr indent="-317182" lvl="1" marL="914400" rtl="0" algn="l">
              <a:spcBef>
                <a:spcPts val="1200"/>
              </a:spcBef>
              <a:spcAft>
                <a:spcPts val="0"/>
              </a:spcAft>
              <a:buClr>
                <a:schemeClr val="dk1"/>
              </a:buClr>
              <a:buSzPct val="100000"/>
              <a:buChar char="○"/>
            </a:pPr>
            <a:r>
              <a:rPr lang="en" sz="1800">
                <a:solidFill>
                  <a:schemeClr val="dk1"/>
                </a:solidFill>
              </a:rPr>
              <a:t>Temperature</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Population</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CO2 emission</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GDP</a:t>
            </a:r>
            <a:endParaRPr sz="1800">
              <a:solidFill>
                <a:schemeClr val="dk1"/>
              </a:solidFill>
            </a:endParaRPr>
          </a:p>
          <a:p>
            <a:pPr indent="-317182" lvl="1" marL="914400" rtl="0" algn="l">
              <a:spcBef>
                <a:spcPts val="0"/>
              </a:spcBef>
              <a:spcAft>
                <a:spcPts val="0"/>
              </a:spcAft>
              <a:buClr>
                <a:schemeClr val="dk1"/>
              </a:buClr>
              <a:buSzPct val="100000"/>
              <a:buChar char="○"/>
            </a:pPr>
            <a:r>
              <a:rPr lang="en" sz="1800">
                <a:solidFill>
                  <a:schemeClr val="dk1"/>
                </a:solidFill>
              </a:rPr>
              <a:t>Life expectancy</a:t>
            </a:r>
            <a:endParaRPr sz="1800">
              <a:solidFill>
                <a:schemeClr val="dk1"/>
              </a:solidFill>
            </a:endParaRPr>
          </a:p>
          <a:p>
            <a:pPr indent="0" lvl="0" marL="0" rtl="0" algn="l">
              <a:spcBef>
                <a:spcPts val="1200"/>
              </a:spcBef>
              <a:spcAft>
                <a:spcPts val="0"/>
              </a:spcAft>
              <a:buNone/>
            </a:pPr>
            <a:r>
              <a:rPr lang="en" sz="1600">
                <a:solidFill>
                  <a:schemeClr val="dk1"/>
                </a:solidFill>
              </a:rPr>
              <a:t>Datasets csv files from:</a:t>
            </a:r>
            <a:endParaRPr sz="1600">
              <a:solidFill>
                <a:schemeClr val="dk1"/>
              </a:solidFill>
            </a:endParaRPr>
          </a:p>
          <a:p>
            <a:pPr indent="0" lvl="0" marL="0" rtl="0" algn="l">
              <a:spcBef>
                <a:spcPts val="1200"/>
              </a:spcBef>
              <a:spcAft>
                <a:spcPts val="0"/>
              </a:spcAft>
              <a:buNone/>
            </a:pPr>
            <a:r>
              <a:rPr lang="en" sz="1600" u="sng">
                <a:solidFill>
                  <a:schemeClr val="hlink"/>
                </a:solidFill>
                <a:hlinkClick r:id="rId3"/>
              </a:rPr>
              <a:t>https://www.co2.earth/co2-datasets</a:t>
            </a:r>
            <a:endParaRPr sz="1600">
              <a:solidFill>
                <a:schemeClr val="dk1"/>
              </a:solidFill>
            </a:endParaRPr>
          </a:p>
          <a:p>
            <a:pPr indent="0" lvl="0" marL="0" rtl="0" algn="l">
              <a:spcBef>
                <a:spcPts val="1200"/>
              </a:spcBef>
              <a:spcAft>
                <a:spcPts val="0"/>
              </a:spcAft>
              <a:buNone/>
            </a:pPr>
            <a:r>
              <a:rPr lang="en" sz="1600" u="sng">
                <a:solidFill>
                  <a:schemeClr val="hlink"/>
                </a:solidFill>
                <a:hlinkClick r:id="rId4"/>
              </a:rPr>
              <a:t>https://www.worldometers.info/world-population/world-population-by-year/</a:t>
            </a:r>
            <a:endParaRPr sz="1600">
              <a:solidFill>
                <a:schemeClr val="dk1"/>
              </a:solidFill>
            </a:endParaRPr>
          </a:p>
          <a:p>
            <a:pPr indent="0" lvl="0" marL="0" rtl="0" algn="l">
              <a:spcBef>
                <a:spcPts val="1200"/>
              </a:spcBef>
              <a:spcAft>
                <a:spcPts val="0"/>
              </a:spcAft>
              <a:buNone/>
            </a:pPr>
            <a:r>
              <a:rPr lang="en" sz="1600" u="sng">
                <a:solidFill>
                  <a:schemeClr val="hlink"/>
                </a:solidFill>
                <a:hlinkClick r:id="rId5"/>
              </a:rPr>
              <a:t>https://data.worldbank.org/indicator/SP.DYN.LE00.IN</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258" name="Shape 258"/>
        <p:cNvGrpSpPr/>
        <p:nvPr/>
      </p:nvGrpSpPr>
      <p:grpSpPr>
        <a:xfrm>
          <a:off x="0" y="0"/>
          <a:ext cx="0" cy="0"/>
          <a:chOff x="0" y="0"/>
          <a:chExt cx="0" cy="0"/>
        </a:xfrm>
      </p:grpSpPr>
      <p:sp>
        <p:nvSpPr>
          <p:cNvPr id="259" name="Google Shape;259;p42"/>
          <p:cNvSpPr txBox="1"/>
          <p:nvPr>
            <p:ph type="title"/>
          </p:nvPr>
        </p:nvSpPr>
        <p:spPr>
          <a:xfrm>
            <a:off x="459325" y="296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
                <a:solidFill>
                  <a:schemeClr val="lt1"/>
                </a:solidFill>
              </a:rPr>
              <a:t>Analysis / Plots</a:t>
            </a:r>
            <a:endParaRPr>
              <a:solidFill>
                <a:schemeClr val="lt1"/>
              </a:solidFill>
            </a:endParaRPr>
          </a:p>
        </p:txBody>
      </p:sp>
      <p:pic>
        <p:nvPicPr>
          <p:cNvPr descr="Chart&#10;&#10;Description automatically generated" id="260" name="Google Shape;260;p42"/>
          <p:cNvPicPr preferRelativeResize="0"/>
          <p:nvPr/>
        </p:nvPicPr>
        <p:blipFill rotWithShape="1">
          <a:blip r:embed="rId3">
            <a:alphaModFix/>
          </a:blip>
          <a:srcRect b="0" l="0" r="0" t="0"/>
          <a:stretch/>
        </p:blipFill>
        <p:spPr>
          <a:xfrm>
            <a:off x="4619606" y="1255443"/>
            <a:ext cx="3781948" cy="252129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Chart&#10;&#10;Description automatically generated with medium confidence" id="261" name="Google Shape;261;p42"/>
          <p:cNvPicPr preferRelativeResize="0"/>
          <p:nvPr/>
        </p:nvPicPr>
        <p:blipFill rotWithShape="1">
          <a:blip r:embed="rId4">
            <a:alphaModFix/>
          </a:blip>
          <a:srcRect b="0" l="0" r="0" t="0"/>
          <a:stretch/>
        </p:blipFill>
        <p:spPr>
          <a:xfrm>
            <a:off x="563126" y="1255443"/>
            <a:ext cx="3781948" cy="252129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62" name="Google Shape;262;p42"/>
          <p:cNvSpPr txBox="1"/>
          <p:nvPr>
            <p:ph idx="1" type="body"/>
          </p:nvPr>
        </p:nvSpPr>
        <p:spPr>
          <a:xfrm>
            <a:off x="459325" y="3944675"/>
            <a:ext cx="4112700" cy="882600"/>
          </a:xfrm>
          <a:prstGeom prst="rect">
            <a:avLst/>
          </a:prstGeom>
          <a:noFill/>
          <a:ln>
            <a:noFill/>
          </a:ln>
        </p:spPr>
        <p:txBody>
          <a:bodyPr anchorCtr="0" anchor="t" bIns="91425" lIns="91425" spcFirstLastPara="1" rIns="91425" wrap="square" tIns="91425">
            <a:noAutofit/>
          </a:bodyPr>
          <a:lstStyle/>
          <a:p>
            <a:pPr indent="-285432" lvl="0" marL="285750" rtl="0" algn="l">
              <a:lnSpc>
                <a:spcPct val="115000"/>
              </a:lnSpc>
              <a:spcBef>
                <a:spcPts val="0"/>
              </a:spcBef>
              <a:spcAft>
                <a:spcPts val="0"/>
              </a:spcAft>
              <a:buClr>
                <a:schemeClr val="lt1"/>
              </a:buClr>
              <a:buSzPts val="1395"/>
              <a:buFont typeface="Average"/>
              <a:buChar char="●"/>
            </a:pPr>
            <a:r>
              <a:rPr lang="en" sz="1210">
                <a:solidFill>
                  <a:schemeClr val="lt1"/>
                </a:solidFill>
                <a:latin typeface="Average"/>
                <a:ea typeface="Average"/>
                <a:cs typeface="Average"/>
                <a:sym typeface="Average"/>
              </a:rPr>
              <a:t>The CO2 emissions in developed countries are higher.</a:t>
            </a:r>
            <a:endParaRPr sz="1395">
              <a:solidFill>
                <a:schemeClr val="lt1"/>
              </a:solidFill>
              <a:latin typeface="Average"/>
              <a:ea typeface="Average"/>
              <a:cs typeface="Average"/>
              <a:sym typeface="Average"/>
            </a:endParaRPr>
          </a:p>
          <a:p>
            <a:pPr indent="-285432" lvl="0" marL="285750" rtl="0" algn="l">
              <a:lnSpc>
                <a:spcPct val="115000"/>
              </a:lnSpc>
              <a:spcBef>
                <a:spcPts val="0"/>
              </a:spcBef>
              <a:spcAft>
                <a:spcPts val="0"/>
              </a:spcAft>
              <a:buClr>
                <a:schemeClr val="lt1"/>
              </a:buClr>
              <a:buSzPts val="1395"/>
              <a:buFont typeface="Average"/>
              <a:buChar char="●"/>
            </a:pPr>
            <a:r>
              <a:rPr lang="en" sz="1210">
                <a:solidFill>
                  <a:schemeClr val="lt1"/>
                </a:solidFill>
                <a:latin typeface="Average"/>
                <a:ea typeface="Average"/>
                <a:cs typeface="Average"/>
                <a:sym typeface="Average"/>
              </a:rPr>
              <a:t>CO2 emission change has little effect on life expectancy.</a:t>
            </a:r>
            <a:endParaRPr sz="1395">
              <a:solidFill>
                <a:schemeClr val="lt1"/>
              </a:solidFill>
              <a:latin typeface="Average"/>
              <a:ea typeface="Average"/>
              <a:cs typeface="Average"/>
              <a:sym typeface="Average"/>
            </a:endParaRPr>
          </a:p>
        </p:txBody>
      </p:sp>
      <p:sp>
        <p:nvSpPr>
          <p:cNvPr id="263" name="Google Shape;263;p42"/>
          <p:cNvSpPr txBox="1"/>
          <p:nvPr/>
        </p:nvSpPr>
        <p:spPr>
          <a:xfrm>
            <a:off x="4639342" y="3959019"/>
            <a:ext cx="3999900" cy="88250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The CO2 emissions in developing countries are lower.</a:t>
            </a:r>
            <a:endParaRPr>
              <a:solidFill>
                <a:schemeClr val="lt1"/>
              </a:solidFill>
            </a:endParaRPr>
          </a:p>
          <a:p>
            <a:pPr indent="-285750" lvl="0" marL="285750" marR="0" rtl="0" algn="l">
              <a:lnSpc>
                <a:spcPct val="115000"/>
              </a:lnSpc>
              <a:spcBef>
                <a:spcPts val="0"/>
              </a:spcBef>
              <a:spcAft>
                <a:spcPts val="0"/>
              </a:spcAft>
              <a:buClr>
                <a:schemeClr val="lt1"/>
              </a:buClr>
              <a:buSzPts val="1400"/>
              <a:buFont typeface="Average"/>
              <a:buChar char="●"/>
            </a:pPr>
            <a:r>
              <a:rPr b="0" i="0" lang="en" sz="1200" u="none" cap="none" strike="noStrike">
                <a:solidFill>
                  <a:schemeClr val="lt1"/>
                </a:solidFill>
                <a:latin typeface="Average"/>
                <a:ea typeface="Average"/>
                <a:cs typeface="Average"/>
                <a:sym typeface="Average"/>
              </a:rPr>
              <a:t>Life expectancy increases as CO2 emission increases in developing countries..</a:t>
            </a:r>
            <a:endParaRPr b="0" i="0" sz="1400" u="none" cap="none" strike="noStrike">
              <a:solidFill>
                <a:schemeClr val="lt1"/>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69" name="Google Shape;269;p43"/>
          <p:cNvSpPr txBox="1"/>
          <p:nvPr>
            <p:ph idx="1" type="body"/>
          </p:nvPr>
        </p:nvSpPr>
        <p:spPr>
          <a:xfrm>
            <a:off x="311700" y="1152475"/>
            <a:ext cx="811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FFFFFF"/>
                </a:solidFill>
              </a:rPr>
              <a:t>Q1: As CO2 level (ppm) increases, global temperature also increases.</a:t>
            </a:r>
            <a:endParaRPr sz="1800">
              <a:solidFill>
                <a:srgbClr val="FFFFFF"/>
              </a:solidFill>
            </a:endParaRPr>
          </a:p>
          <a:p>
            <a:pPr indent="0" lvl="0" marL="0" rtl="0" algn="l">
              <a:spcBef>
                <a:spcPts val="1200"/>
              </a:spcBef>
              <a:spcAft>
                <a:spcPts val="0"/>
              </a:spcAft>
              <a:buNone/>
            </a:pPr>
            <a:r>
              <a:rPr lang="en" sz="1800">
                <a:solidFill>
                  <a:srgbClr val="FFFFFF"/>
                </a:solidFill>
              </a:rPr>
              <a:t>Q2: The hypothesis that as CO2 levels increase, temperatures also increase for certain regions was proven for certain but not all regions in the world. </a:t>
            </a:r>
            <a:endParaRPr sz="1800">
              <a:solidFill>
                <a:srgbClr val="FFFFFF"/>
              </a:solidFill>
            </a:endParaRPr>
          </a:p>
          <a:p>
            <a:pPr indent="0" lvl="0" marL="0" rtl="0" algn="l">
              <a:spcBef>
                <a:spcPts val="1200"/>
              </a:spcBef>
              <a:spcAft>
                <a:spcPts val="0"/>
              </a:spcAft>
              <a:buNone/>
            </a:pPr>
            <a:r>
              <a:rPr lang="en" sz="1800">
                <a:solidFill>
                  <a:srgbClr val="FFFFFF"/>
                </a:solidFill>
              </a:rPr>
              <a:t>Q3: There is mid-level of relation between GDP vs CO2 emission per capita</a:t>
            </a:r>
            <a:endParaRPr sz="1800">
              <a:solidFill>
                <a:srgbClr val="FFFFFF"/>
              </a:solidFill>
            </a:endParaRPr>
          </a:p>
          <a:p>
            <a:pPr indent="0" lvl="0" marL="0" rtl="0" algn="l">
              <a:spcBef>
                <a:spcPts val="1200"/>
              </a:spcBef>
              <a:spcAft>
                <a:spcPts val="0"/>
              </a:spcAft>
              <a:buNone/>
            </a:pPr>
            <a:r>
              <a:rPr lang="en" sz="1800">
                <a:solidFill>
                  <a:srgbClr val="FFFFFF"/>
                </a:solidFill>
              </a:rPr>
              <a:t>Q4: Not only was the hypothesis proven, but also shown in the increase of urbanisation.</a:t>
            </a:r>
            <a:endParaRPr sz="1800">
              <a:solidFill>
                <a:srgbClr val="FFFFFF"/>
              </a:solidFill>
            </a:endParaRPr>
          </a:p>
          <a:p>
            <a:pPr indent="0" lvl="0" marL="0" rtl="0" algn="l">
              <a:spcBef>
                <a:spcPts val="1200"/>
              </a:spcBef>
              <a:spcAft>
                <a:spcPts val="1200"/>
              </a:spcAft>
              <a:buNone/>
            </a:pPr>
            <a:r>
              <a:rPr lang="en" sz="1800">
                <a:solidFill>
                  <a:srgbClr val="FFFFFF"/>
                </a:solidFill>
              </a:rPr>
              <a:t>Q5: The relationship between CO2 emission and life expectancy is regional.</a:t>
            </a:r>
            <a:endParaRPr sz="1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process</a:t>
            </a:r>
            <a:endParaRPr/>
          </a:p>
        </p:txBody>
      </p:sp>
      <p:sp>
        <p:nvSpPr>
          <p:cNvPr id="275" name="Google Shape;275;p44"/>
          <p:cNvSpPr txBox="1"/>
          <p:nvPr>
            <p:ph idx="1" type="body"/>
          </p:nvPr>
        </p:nvSpPr>
        <p:spPr>
          <a:xfrm>
            <a:off x="311700" y="1152475"/>
            <a:ext cx="811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800">
                <a:solidFill>
                  <a:schemeClr val="dk1"/>
                </a:solidFill>
              </a:rPr>
              <a:t>Ensure datasets are reviewed properly before starting the actual analysis and get </a:t>
            </a:r>
            <a:r>
              <a:rPr lang="en" sz="1800">
                <a:solidFill>
                  <a:schemeClr val="dk1"/>
                </a:solidFill>
              </a:rPr>
              <a:t>consensus</a:t>
            </a:r>
            <a:r>
              <a:rPr lang="en" sz="1800">
                <a:solidFill>
                  <a:schemeClr val="dk1"/>
                </a:solidFill>
              </a:rPr>
              <a:t> on which datasets to use and to be consistent in this.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Dataframes are structured differently. This should be taken into consideration when reviewing datasets and to determine the approach on data wrangling and analysis.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There can be inconsistencies between datasets which should be addressed / acknowledged when conducting an analysis.</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81" name="Google Shape;281;p4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454150" y="5334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Programming </a:t>
            </a:r>
            <a:r>
              <a:rPr lang="en"/>
              <a:t>&amp; References (1)</a:t>
            </a:r>
            <a:endParaRPr/>
          </a:p>
        </p:txBody>
      </p:sp>
      <p:sp>
        <p:nvSpPr>
          <p:cNvPr id="287" name="Google Shape;287;p46"/>
          <p:cNvSpPr txBox="1"/>
          <p:nvPr>
            <p:ph idx="1" type="body"/>
          </p:nvPr>
        </p:nvSpPr>
        <p:spPr>
          <a:xfrm>
            <a:off x="454150" y="1240900"/>
            <a:ext cx="3999900" cy="3416400"/>
          </a:xfrm>
          <a:prstGeom prst="rect">
            <a:avLst/>
          </a:prstGeom>
        </p:spPr>
        <p:txBody>
          <a:bodyPr anchorCtr="0" anchor="t" bIns="91425" lIns="91425" spcFirstLastPara="1" rIns="91425" wrap="square" tIns="91425">
            <a:normAutofit lnSpcReduction="10000"/>
          </a:bodyPr>
          <a:lstStyle/>
          <a:p>
            <a:pPr indent="-292100" lvl="0" marL="457200" rtl="0" algn="l">
              <a:spcBef>
                <a:spcPts val="1200"/>
              </a:spcBef>
              <a:spcAft>
                <a:spcPts val="0"/>
              </a:spcAft>
              <a:buClr>
                <a:schemeClr val="dk1"/>
              </a:buClr>
              <a:buSzPts val="1000"/>
              <a:buChar char="●"/>
            </a:pPr>
            <a:r>
              <a:rPr lang="en" sz="1000">
                <a:solidFill>
                  <a:schemeClr val="dk1"/>
                </a:solidFill>
              </a:rPr>
              <a:t>Climate Change Data - World Bank Group</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Helliwell, John F., Richard Layard, Jeffrey Sachs, and Jan-Emmanuel De Neve, eds. 2020. World Happiness Report 2020. New York: Sustainable Development Solutions Network</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Berkeley Earth - Global Land Temperatures by Country</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Kaggle - Climate Change: Earth Surface Temperature Data: </a:t>
            </a:r>
            <a:r>
              <a:rPr lang="en" sz="1000" u="sng">
                <a:solidFill>
                  <a:schemeClr val="dk1"/>
                </a:solidFill>
                <a:hlinkClick r:id="rId3">
                  <a:extLst>
                    <a:ext uri="{A12FA001-AC4F-418D-AE19-62706E023703}">
                      <ahyp:hlinkClr val="tx"/>
                    </a:ext>
                  </a:extLst>
                </a:hlinkClick>
              </a:rPr>
              <a:t>https://www.kaggle.com/berkeleyearth/climate-change-earth-surface-temperature-data?select=GlobalTemperatures.csv</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Global CO2 Data: </a:t>
            </a:r>
            <a:r>
              <a:rPr lang="en" sz="1050">
                <a:solidFill>
                  <a:schemeClr val="dk1"/>
                </a:solidFill>
                <a:uFill>
                  <a:noFill/>
                </a:uFill>
                <a:hlinkClick r:id="rId4">
                  <a:extLst>
                    <a:ext uri="{A12FA001-AC4F-418D-AE19-62706E023703}">
                      <ahyp:hlinkClr val="tx"/>
                    </a:ext>
                  </a:extLst>
                </a:hlinkClick>
              </a:rPr>
              <a:t>https://www.esrl.noaa.gov/gmd/ccgg/trends/gl_data.html</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https://www.co2.earth/co2-datasets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https://www.worldometers.info/world-population/world-population-by-year/</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https://data.worldbank.org/indicator/SP.DYN.LE00.IN</a:t>
            </a:r>
            <a:endParaRPr sz="1000">
              <a:solidFill>
                <a:schemeClr val="dk1"/>
              </a:solidFill>
            </a:endParaRPr>
          </a:p>
          <a:p>
            <a:pPr indent="0" lvl="0" marL="0" rtl="0" algn="l">
              <a:spcBef>
                <a:spcPts val="1200"/>
              </a:spcBef>
              <a:spcAft>
                <a:spcPts val="1200"/>
              </a:spcAft>
              <a:buNone/>
            </a:pPr>
            <a:r>
              <a:t/>
            </a:r>
            <a:endParaRPr b="1" sz="2100">
              <a:solidFill>
                <a:schemeClr val="dk1"/>
              </a:solidFill>
            </a:endParaRPr>
          </a:p>
        </p:txBody>
      </p:sp>
      <p:sp>
        <p:nvSpPr>
          <p:cNvPr id="288" name="Google Shape;288;p46"/>
          <p:cNvSpPr txBox="1"/>
          <p:nvPr>
            <p:ph idx="2" type="body"/>
          </p:nvPr>
        </p:nvSpPr>
        <p:spPr>
          <a:xfrm>
            <a:off x="4822575" y="1240900"/>
            <a:ext cx="3999900" cy="3416400"/>
          </a:xfrm>
          <a:prstGeom prst="rect">
            <a:avLst/>
          </a:prstGeom>
        </p:spPr>
        <p:txBody>
          <a:bodyPr anchorCtr="0" anchor="t" bIns="91425" lIns="91425" spcFirstLastPara="1" rIns="91425" wrap="square" tIns="91425">
            <a:normAutofit/>
          </a:bodyPr>
          <a:lstStyle/>
          <a:p>
            <a:pPr indent="-292100" lvl="0" marL="457200" rtl="0" algn="l">
              <a:spcBef>
                <a:spcPts val="1200"/>
              </a:spcBef>
              <a:spcAft>
                <a:spcPts val="0"/>
              </a:spcAft>
              <a:buClr>
                <a:schemeClr val="dk1"/>
              </a:buClr>
              <a:buSzPts val="1000"/>
              <a:buChar char="●"/>
            </a:pPr>
            <a:r>
              <a:rPr lang="en" sz="1000">
                <a:solidFill>
                  <a:schemeClr val="dk1"/>
                </a:solidFill>
              </a:rPr>
              <a:t>Software and tools</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Jupyter</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Pandas</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Matplotlib.pyplot</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Numpy</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IIED’s Human Settlements group, Authors Gordon McGranahan &amp; David Satterthwaite</a:t>
            </a:r>
            <a:endParaRPr sz="1000">
              <a:solidFill>
                <a:schemeClr val="dk1"/>
              </a:solidFill>
            </a:endParaRPr>
          </a:p>
          <a:p>
            <a:pPr indent="-292100" lvl="1" marL="914400" marR="0" rtl="0" algn="l">
              <a:lnSpc>
                <a:spcPct val="115000"/>
              </a:lnSpc>
              <a:spcBef>
                <a:spcPts val="0"/>
              </a:spcBef>
              <a:spcAft>
                <a:spcPts val="0"/>
              </a:spcAft>
              <a:buClr>
                <a:schemeClr val="dk1"/>
              </a:buClr>
              <a:buSzPts val="1000"/>
              <a:buChar char="○"/>
            </a:pPr>
            <a:r>
              <a:rPr lang="en" sz="1000">
                <a:solidFill>
                  <a:schemeClr val="dk1"/>
                </a:solidFill>
              </a:rPr>
              <a:t>https://www.jstor.org/stable/pdf/resrep01297.pdf?acceptTC=true&amp;coverpage=false&amp;addFooter=false</a:t>
            </a:r>
            <a:endParaRPr sz="1000">
              <a:solidFill>
                <a:schemeClr val="dk1"/>
              </a:solidFill>
            </a:endParaRPr>
          </a:p>
          <a:p>
            <a:pPr indent="0" lvl="0" marL="457200" rtl="0" algn="l">
              <a:spcBef>
                <a:spcPts val="1200"/>
              </a:spcBef>
              <a:spcAft>
                <a:spcPts val="0"/>
              </a:spcAft>
              <a:buNone/>
            </a:pPr>
            <a:r>
              <a:t/>
            </a:r>
            <a:endParaRPr b="1" sz="2100">
              <a:solidFill>
                <a:schemeClr val="dk1"/>
              </a:solidFill>
            </a:endParaRPr>
          </a:p>
          <a:p>
            <a:pPr indent="0" lvl="0" marL="0" rtl="0" algn="l">
              <a:spcBef>
                <a:spcPts val="1200"/>
              </a:spcBef>
              <a:spcAft>
                <a:spcPts val="0"/>
              </a:spcAft>
              <a:buNone/>
            </a:pPr>
            <a:r>
              <a:t/>
            </a:r>
            <a:endParaRPr sz="1800">
              <a:solidFill>
                <a:schemeClr val="dk1"/>
              </a:solidFill>
            </a:endParaRPr>
          </a:p>
          <a:p>
            <a:pPr indent="0" lvl="0" marL="45720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3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74" name="Google Shape;74;p16"/>
          <p:cNvSpPr txBox="1"/>
          <p:nvPr>
            <p:ph idx="1" type="body"/>
          </p:nvPr>
        </p:nvSpPr>
        <p:spPr>
          <a:xfrm>
            <a:off x="355575" y="910475"/>
            <a:ext cx="8302800" cy="3822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Looking through datasets, we’ve established a pattern of information through 1990 - 2015 that has enabled our group to form some quite interesting questions and conclusions from our set of variables.</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Firstly, we have charted in five (5) different manners (one for each member) an analysis of our variables. Primarily, CO2, its effect on Climate Change and as a result, the temperature increases that is associated with it and how it </a:t>
            </a:r>
            <a:r>
              <a:rPr lang="en" sz="1700">
                <a:solidFill>
                  <a:schemeClr val="dk1"/>
                </a:solidFill>
                <a:latin typeface="Average"/>
                <a:ea typeface="Average"/>
                <a:cs typeface="Average"/>
                <a:sym typeface="Average"/>
              </a:rPr>
              <a:t>affects</a:t>
            </a:r>
            <a:r>
              <a:rPr lang="en" sz="1700">
                <a:solidFill>
                  <a:schemeClr val="dk1"/>
                </a:solidFill>
                <a:latin typeface="Average"/>
                <a:ea typeface="Average"/>
                <a:cs typeface="Average"/>
                <a:sym typeface="Average"/>
              </a:rPr>
              <a:t> the global population.</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Secondly, through analysing this data - we also concluded that not all things are equal when CO2, temperature and populations are concerned. Some regions are affected more </a:t>
            </a:r>
            <a:r>
              <a:rPr lang="en" sz="1700">
                <a:solidFill>
                  <a:schemeClr val="dk1"/>
                </a:solidFill>
                <a:latin typeface="Average"/>
                <a:ea typeface="Average"/>
                <a:cs typeface="Average"/>
                <a:sym typeface="Average"/>
              </a:rPr>
              <a:t>adversely</a:t>
            </a:r>
            <a:r>
              <a:rPr lang="en" sz="1700">
                <a:solidFill>
                  <a:schemeClr val="dk1"/>
                </a:solidFill>
                <a:latin typeface="Average"/>
                <a:ea typeface="Average"/>
                <a:cs typeface="Average"/>
                <a:sym typeface="Average"/>
              </a:rPr>
              <a:t> despite their CO2 </a:t>
            </a:r>
            <a:r>
              <a:rPr lang="en" sz="1700">
                <a:solidFill>
                  <a:schemeClr val="dk1"/>
                </a:solidFill>
                <a:latin typeface="Average"/>
                <a:ea typeface="Average"/>
                <a:cs typeface="Average"/>
                <a:sym typeface="Average"/>
              </a:rPr>
              <a:t>outputs</a:t>
            </a:r>
            <a:r>
              <a:rPr lang="en" sz="1700">
                <a:solidFill>
                  <a:schemeClr val="dk1"/>
                </a:solidFill>
                <a:latin typeface="Average"/>
                <a:ea typeface="Average"/>
                <a:cs typeface="Average"/>
                <a:sym typeface="Average"/>
              </a:rPr>
              <a:t>.</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700">
                <a:solidFill>
                  <a:schemeClr val="dk1"/>
                </a:solidFill>
                <a:latin typeface="Average"/>
                <a:ea typeface="Average"/>
                <a:cs typeface="Average"/>
                <a:sym typeface="Average"/>
              </a:rPr>
              <a:t>Lastly, when measured by GDP, again, it is a surprising fact that many  wealthy countries (per capita) versus the lower income countries, have far different levels of disparity.</a:t>
            </a:r>
            <a:endParaRPr sz="17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80" name="Google Shape;80;p17"/>
          <p:cNvSpPr txBox="1"/>
          <p:nvPr>
            <p:ph idx="1" type="body"/>
          </p:nvPr>
        </p:nvSpPr>
        <p:spPr>
          <a:xfrm>
            <a:off x="311700" y="1327075"/>
            <a:ext cx="3999900" cy="3416400"/>
          </a:xfrm>
          <a:prstGeom prst="rect">
            <a:avLst/>
          </a:prstGeom>
        </p:spPr>
        <p:txBody>
          <a:bodyPr anchorCtr="0" anchor="t" bIns="91425" lIns="91425" spcFirstLastPara="1" rIns="91425" wrap="square" tIns="91425">
            <a:normAutofit fontScale="32500" lnSpcReduction="20000"/>
          </a:bodyPr>
          <a:lstStyle/>
          <a:p>
            <a:pPr indent="-335915" lvl="0" marL="457200" marR="0" rtl="0" algn="l">
              <a:lnSpc>
                <a:spcPct val="100000"/>
              </a:lnSpc>
              <a:spcBef>
                <a:spcPts val="0"/>
              </a:spcBef>
              <a:spcAft>
                <a:spcPts val="0"/>
              </a:spcAft>
              <a:buClr>
                <a:schemeClr val="dk1"/>
              </a:buClr>
              <a:buSzPct val="100000"/>
              <a:buAutoNum type="arabicPeriod"/>
            </a:pPr>
            <a:r>
              <a:rPr lang="en" sz="5200">
                <a:solidFill>
                  <a:schemeClr val="dk1"/>
                </a:solidFill>
              </a:rPr>
              <a:t>Is there a correlation between yearly global average temperature and yearly average global CO2 level ?</a:t>
            </a:r>
            <a:endParaRPr sz="5200">
              <a:solidFill>
                <a:schemeClr val="dk1"/>
              </a:solidFill>
            </a:endParaRPr>
          </a:p>
          <a:p>
            <a:pPr indent="0" lvl="0" marL="457200" marR="0" rtl="0" algn="l">
              <a:lnSpc>
                <a:spcPct val="100000"/>
              </a:lnSpc>
              <a:spcBef>
                <a:spcPts val="0"/>
              </a:spcBef>
              <a:spcAft>
                <a:spcPts val="0"/>
              </a:spcAft>
              <a:buNone/>
            </a:pPr>
            <a:r>
              <a:t/>
            </a:r>
            <a:endParaRPr sz="5200">
              <a:solidFill>
                <a:schemeClr val="dk1"/>
              </a:solidFill>
              <a:highlight>
                <a:srgbClr val="434343"/>
              </a:highlight>
            </a:endParaRPr>
          </a:p>
          <a:p>
            <a:pPr indent="-335915" lvl="0" marL="457200" rtl="0" algn="l">
              <a:lnSpc>
                <a:spcPct val="100000"/>
              </a:lnSpc>
              <a:spcBef>
                <a:spcPts val="0"/>
              </a:spcBef>
              <a:spcAft>
                <a:spcPts val="0"/>
              </a:spcAft>
              <a:buClr>
                <a:schemeClr val="dk1"/>
              </a:buClr>
              <a:buSzPct val="100000"/>
              <a:buAutoNum type="arabicPeriod"/>
            </a:pPr>
            <a:r>
              <a:rPr lang="en" sz="5200">
                <a:solidFill>
                  <a:schemeClr val="dk1"/>
                </a:solidFill>
              </a:rPr>
              <a:t>Is there relationship between a </a:t>
            </a:r>
            <a:r>
              <a:rPr i="1" lang="en" sz="5200">
                <a:solidFill>
                  <a:schemeClr val="dk1"/>
                </a:solidFill>
              </a:rPr>
              <a:t>Region’s </a:t>
            </a:r>
            <a:r>
              <a:rPr lang="en" sz="5200">
                <a:solidFill>
                  <a:schemeClr val="dk1"/>
                </a:solidFill>
              </a:rPr>
              <a:t>average temperature and its CO2 level? </a:t>
            </a:r>
            <a:endParaRPr sz="5200">
              <a:solidFill>
                <a:schemeClr val="dk1"/>
              </a:solidFill>
            </a:endParaRPr>
          </a:p>
          <a:p>
            <a:pPr indent="0" lvl="0" marL="457200" rtl="0" algn="l">
              <a:lnSpc>
                <a:spcPct val="100000"/>
              </a:lnSpc>
              <a:spcBef>
                <a:spcPts val="0"/>
              </a:spcBef>
              <a:spcAft>
                <a:spcPts val="0"/>
              </a:spcAft>
              <a:buNone/>
            </a:pPr>
            <a:r>
              <a:t/>
            </a:r>
            <a:endParaRPr sz="5200">
              <a:solidFill>
                <a:schemeClr val="dk1"/>
              </a:solidFill>
            </a:endParaRPr>
          </a:p>
          <a:p>
            <a:pPr indent="-335915" lvl="0" marL="457200" rtl="0" algn="l">
              <a:lnSpc>
                <a:spcPct val="100000"/>
              </a:lnSpc>
              <a:spcBef>
                <a:spcPts val="0"/>
              </a:spcBef>
              <a:spcAft>
                <a:spcPts val="0"/>
              </a:spcAft>
              <a:buClr>
                <a:schemeClr val="dk1"/>
              </a:buClr>
              <a:buSzPct val="100000"/>
              <a:buAutoNum type="arabicPeriod"/>
            </a:pPr>
            <a:r>
              <a:rPr lang="en" sz="5200">
                <a:solidFill>
                  <a:schemeClr val="dk1"/>
                </a:solidFill>
              </a:rPr>
              <a:t>Is there a correlation between a country’s wealth (GDP per Capita) and its yearly average CO2 emissions?</a:t>
            </a:r>
            <a:endParaRPr sz="5200">
              <a:solidFill>
                <a:schemeClr val="dk1"/>
              </a:solidFill>
            </a:endParaRPr>
          </a:p>
          <a:p>
            <a:pPr indent="0" lvl="0" marL="0" rtl="0" algn="l">
              <a:lnSpc>
                <a:spcPct val="100000"/>
              </a:lnSpc>
              <a:spcBef>
                <a:spcPts val="0"/>
              </a:spcBef>
              <a:spcAft>
                <a:spcPts val="0"/>
              </a:spcAft>
              <a:buNone/>
            </a:pPr>
            <a:r>
              <a:t/>
            </a:r>
            <a:endParaRPr sz="5200">
              <a:solidFill>
                <a:schemeClr val="dk1"/>
              </a:solidFill>
            </a:endParaRPr>
          </a:p>
          <a:p>
            <a:pPr indent="0" lvl="0" marL="0" rtl="0" algn="l">
              <a:lnSpc>
                <a:spcPct val="100000"/>
              </a:lnSpc>
              <a:spcBef>
                <a:spcPts val="0"/>
              </a:spcBef>
              <a:spcAft>
                <a:spcPts val="0"/>
              </a:spcAft>
              <a:buNone/>
            </a:pPr>
            <a:r>
              <a:t/>
            </a:r>
            <a:endParaRPr b="1" sz="33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p:txBody>
      </p:sp>
      <p:sp>
        <p:nvSpPr>
          <p:cNvPr id="81" name="Google Shape;81;p17" title="4."/>
          <p:cNvSpPr txBox="1"/>
          <p:nvPr>
            <p:ph idx="2" type="body"/>
          </p:nvPr>
        </p:nvSpPr>
        <p:spPr>
          <a:xfrm>
            <a:off x="4832400" y="1327075"/>
            <a:ext cx="39999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rgbClr val="FFFFFF"/>
              </a:buClr>
              <a:buSzPts val="1700"/>
              <a:buAutoNum type="arabicPeriod" startAt="4"/>
            </a:pPr>
            <a:r>
              <a:rPr lang="en" sz="1700">
                <a:solidFill>
                  <a:srgbClr val="FFFFFF"/>
                </a:solidFill>
              </a:rPr>
              <a:t>Is there a correlation between global average temperature and global population?</a:t>
            </a:r>
            <a:endParaRPr sz="1700">
              <a:solidFill>
                <a:srgbClr val="FFFFFF"/>
              </a:solidFill>
            </a:endParaRPr>
          </a:p>
          <a:p>
            <a:pPr indent="0" lvl="0" marL="457200" rtl="0" algn="l">
              <a:lnSpc>
                <a:spcPct val="100000"/>
              </a:lnSpc>
              <a:spcBef>
                <a:spcPts val="0"/>
              </a:spcBef>
              <a:spcAft>
                <a:spcPts val="0"/>
              </a:spcAft>
              <a:buNone/>
            </a:pPr>
            <a:r>
              <a:t/>
            </a:r>
            <a:endParaRPr sz="1700">
              <a:solidFill>
                <a:srgbClr val="FFFFFF"/>
              </a:solidFill>
            </a:endParaRPr>
          </a:p>
          <a:p>
            <a:pPr indent="-336550" lvl="0" marL="457200" marR="0" rtl="0" algn="l">
              <a:lnSpc>
                <a:spcPct val="115000"/>
              </a:lnSpc>
              <a:spcBef>
                <a:spcPts val="0"/>
              </a:spcBef>
              <a:spcAft>
                <a:spcPts val="0"/>
              </a:spcAft>
              <a:buClr>
                <a:srgbClr val="FFFFFF"/>
              </a:buClr>
              <a:buSzPts val="1700"/>
              <a:buAutoNum type="arabicPeriod" startAt="4"/>
            </a:pPr>
            <a:r>
              <a:rPr lang="en" sz="1700">
                <a:solidFill>
                  <a:srgbClr val="FFFFFF"/>
                </a:solidFill>
              </a:rPr>
              <a:t>Is there a correlation between a country’s yearly average CO2 levels and life expectancy? </a:t>
            </a:r>
            <a:endParaRPr sz="1700">
              <a:solidFill>
                <a:srgbClr val="FFFFFF"/>
              </a:solidFill>
            </a:endParaRPr>
          </a:p>
          <a:p>
            <a:pPr indent="0" lvl="0" marL="0" rtl="0" algn="l">
              <a:spcBef>
                <a:spcPts val="0"/>
              </a:spcBef>
              <a:spcAft>
                <a:spcPts val="1200"/>
              </a:spcAft>
              <a:buNone/>
            </a:pPr>
            <a:r>
              <a:t/>
            </a:r>
            <a:endParaRPr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Processes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Remove the empty values with df.dropna()</a:t>
            </a:r>
            <a:endParaRPr>
              <a:solidFill>
                <a:schemeClr val="dk1"/>
              </a:solidFill>
            </a:endParaRPr>
          </a:p>
          <a:p>
            <a:pPr indent="0" lvl="0" marL="0" rtl="0" algn="l">
              <a:spcBef>
                <a:spcPts val="1200"/>
              </a:spcBef>
              <a:spcAft>
                <a:spcPts val="0"/>
              </a:spcAft>
              <a:buNone/>
            </a:pPr>
            <a:r>
              <a:rPr lang="en">
                <a:solidFill>
                  <a:schemeClr val="dk1"/>
                </a:solidFill>
              </a:rPr>
              <a:t>Check the datatype with df.dtype()</a:t>
            </a:r>
            <a:endParaRPr>
              <a:solidFill>
                <a:schemeClr val="dk1"/>
              </a:solidFill>
            </a:endParaRPr>
          </a:p>
          <a:p>
            <a:pPr indent="0" lvl="0" marL="0" rtl="0" algn="l">
              <a:spcBef>
                <a:spcPts val="1200"/>
              </a:spcBef>
              <a:spcAft>
                <a:spcPts val="0"/>
              </a:spcAft>
              <a:buNone/>
            </a:pPr>
            <a:r>
              <a:rPr lang="en">
                <a:solidFill>
                  <a:schemeClr val="dk1"/>
                </a:solidFill>
              </a:rPr>
              <a:t>Transfer the string type to numeric type with df.to_numeric()</a:t>
            </a:r>
            <a:endParaRPr>
              <a:solidFill>
                <a:schemeClr val="dk1"/>
              </a:solidFill>
            </a:endParaRPr>
          </a:p>
          <a:p>
            <a:pPr indent="0" lvl="0" marL="0" rtl="0" algn="l">
              <a:spcBef>
                <a:spcPts val="1200"/>
              </a:spcBef>
              <a:spcAft>
                <a:spcPts val="0"/>
              </a:spcAft>
              <a:buNone/>
            </a:pPr>
            <a:r>
              <a:rPr lang="en">
                <a:solidFill>
                  <a:schemeClr val="dk1"/>
                </a:solidFill>
              </a:rPr>
              <a:t>Delete </a:t>
            </a:r>
            <a:r>
              <a:rPr lang="en">
                <a:solidFill>
                  <a:schemeClr val="dk1"/>
                </a:solidFill>
              </a:rPr>
              <a:t>duplicate</a:t>
            </a:r>
            <a:r>
              <a:rPr lang="en">
                <a:solidFill>
                  <a:schemeClr val="dk1"/>
                </a:solidFill>
              </a:rPr>
              <a:t> data and meaningless data with df.drop_duplicated() &amp; df.loc()</a:t>
            </a:r>
            <a:endParaRPr>
              <a:solidFill>
                <a:schemeClr val="dk1"/>
              </a:solidFill>
            </a:endParaRPr>
          </a:p>
          <a:p>
            <a:pPr indent="0" lvl="0" marL="0" rtl="0" algn="l">
              <a:spcBef>
                <a:spcPts val="1200"/>
              </a:spcBef>
              <a:spcAft>
                <a:spcPts val="0"/>
              </a:spcAft>
              <a:buNone/>
            </a:pPr>
            <a:r>
              <a:rPr lang="en">
                <a:solidFill>
                  <a:schemeClr val="dk1"/>
                </a:solidFill>
              </a:rPr>
              <a:t>Merge clean datasets with df.merge()</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243775" y="186650"/>
            <a:ext cx="8588400" cy="15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Q</a:t>
            </a:r>
            <a:r>
              <a:rPr lang="en">
                <a:latin typeface="Average"/>
                <a:ea typeface="Average"/>
                <a:cs typeface="Average"/>
                <a:sym typeface="Average"/>
              </a:rPr>
              <a:t>uestion 1: </a:t>
            </a:r>
            <a:r>
              <a:rPr lang="en" sz="2700">
                <a:latin typeface="Average"/>
                <a:ea typeface="Average"/>
                <a:cs typeface="Average"/>
                <a:sym typeface="Average"/>
              </a:rPr>
              <a:t>Is there a correlation between yearly global average temperature and yearly average global CO2 level ?</a:t>
            </a:r>
            <a:endParaRPr sz="2700">
              <a:latin typeface="Average"/>
              <a:ea typeface="Average"/>
              <a:cs typeface="Average"/>
              <a:sym typeface="Average"/>
            </a:endParaRPr>
          </a:p>
        </p:txBody>
      </p:sp>
      <p:sp>
        <p:nvSpPr>
          <p:cNvPr id="93" name="Google Shape;93;p19"/>
          <p:cNvSpPr txBox="1"/>
          <p:nvPr>
            <p:ph idx="1" type="body"/>
          </p:nvPr>
        </p:nvSpPr>
        <p:spPr>
          <a:xfrm>
            <a:off x="311700" y="1544400"/>
            <a:ext cx="8520600" cy="3024600"/>
          </a:xfrm>
          <a:prstGeom prst="rect">
            <a:avLst/>
          </a:prstGeom>
        </p:spPr>
        <p:txBody>
          <a:bodyPr anchorCtr="0" anchor="t" bIns="91425" lIns="91425" spcFirstLastPara="1" rIns="91425" wrap="square" tIns="91425">
            <a:normAutofit lnSpcReduction="20000"/>
          </a:bodyPr>
          <a:lstStyle/>
          <a:p>
            <a:pPr indent="0" lvl="0" marL="228600" rtl="0" algn="just">
              <a:spcBef>
                <a:spcPts val="0"/>
              </a:spcBef>
              <a:spcAft>
                <a:spcPts val="0"/>
              </a:spcAft>
              <a:buNone/>
            </a:pPr>
            <a:r>
              <a:rPr b="1" lang="en">
                <a:solidFill>
                  <a:srgbClr val="FFFFFF"/>
                </a:solidFill>
                <a:highlight>
                  <a:srgbClr val="666666"/>
                </a:highlight>
                <a:latin typeface="Average"/>
                <a:ea typeface="Average"/>
                <a:cs typeface="Average"/>
                <a:sym typeface="Average"/>
              </a:rPr>
              <a:t>Hypothesis:</a:t>
            </a:r>
            <a:endParaRPr b="1">
              <a:solidFill>
                <a:srgbClr val="FFFFFF"/>
              </a:solidFill>
              <a:highlight>
                <a:srgbClr val="666666"/>
              </a:highlight>
              <a:latin typeface="Average"/>
              <a:ea typeface="Average"/>
              <a:cs typeface="Average"/>
              <a:sym typeface="Average"/>
            </a:endParaRPr>
          </a:p>
          <a:p>
            <a:pPr indent="0" lvl="0" marL="228600" rtl="0" algn="just">
              <a:spcBef>
                <a:spcPts val="0"/>
              </a:spcBef>
              <a:spcAft>
                <a:spcPts val="0"/>
              </a:spcAft>
              <a:buNone/>
            </a:pPr>
            <a:r>
              <a:t/>
            </a:r>
            <a:endParaRPr>
              <a:solidFill>
                <a:srgbClr val="FFFFFF"/>
              </a:solidFill>
              <a:highlight>
                <a:srgbClr val="666666"/>
              </a:highlight>
              <a:latin typeface="Average"/>
              <a:ea typeface="Average"/>
              <a:cs typeface="Average"/>
              <a:sym typeface="Average"/>
            </a:endParaRPr>
          </a:p>
          <a:p>
            <a:pPr indent="-342900" lvl="0" marL="228600" rtl="0" algn="just">
              <a:spcBef>
                <a:spcPts val="0"/>
              </a:spcBef>
              <a:spcAft>
                <a:spcPts val="0"/>
              </a:spcAft>
              <a:buClr>
                <a:srgbClr val="FFFFFF"/>
              </a:buClr>
              <a:buSzPts val="1800"/>
              <a:buFont typeface="Average"/>
              <a:buChar char="●"/>
            </a:pPr>
            <a:r>
              <a:rPr lang="en" sz="1800">
                <a:solidFill>
                  <a:srgbClr val="FFFFFF"/>
                </a:solidFill>
                <a:highlight>
                  <a:srgbClr val="666666"/>
                </a:highlight>
                <a:latin typeface="Average"/>
                <a:ea typeface="Average"/>
                <a:cs typeface="Average"/>
                <a:sym typeface="Average"/>
              </a:rPr>
              <a:t>There is a positive correlation between yearly global average temp and yearly average global CO2 levels.</a:t>
            </a:r>
            <a:endParaRPr sz="1800">
              <a:solidFill>
                <a:srgbClr val="FFFFFF"/>
              </a:solidFill>
              <a:highlight>
                <a:srgbClr val="666666"/>
              </a:highlight>
              <a:latin typeface="Average"/>
              <a:ea typeface="Average"/>
              <a:cs typeface="Average"/>
              <a:sym typeface="Average"/>
            </a:endParaRPr>
          </a:p>
          <a:p>
            <a:pPr indent="0" lvl="0" marL="0" rtl="0" algn="just">
              <a:spcBef>
                <a:spcPts val="0"/>
              </a:spcBef>
              <a:spcAft>
                <a:spcPts val="0"/>
              </a:spcAft>
              <a:buNone/>
            </a:pPr>
            <a:r>
              <a:t/>
            </a:r>
            <a:endParaRPr>
              <a:solidFill>
                <a:srgbClr val="FFFFFF"/>
              </a:solidFill>
              <a:highlight>
                <a:srgbClr val="666666"/>
              </a:highlight>
              <a:latin typeface="Average"/>
              <a:ea typeface="Average"/>
              <a:cs typeface="Average"/>
              <a:sym typeface="Average"/>
            </a:endParaRPr>
          </a:p>
          <a:p>
            <a:pPr indent="0" lvl="0" marL="228600" rtl="0" algn="just">
              <a:spcBef>
                <a:spcPts val="0"/>
              </a:spcBef>
              <a:spcAft>
                <a:spcPts val="0"/>
              </a:spcAft>
              <a:buNone/>
            </a:pPr>
            <a:r>
              <a:rPr b="1" lang="en">
                <a:solidFill>
                  <a:srgbClr val="FFFFFF"/>
                </a:solidFill>
                <a:highlight>
                  <a:srgbClr val="666666"/>
                </a:highlight>
                <a:latin typeface="Average"/>
                <a:ea typeface="Average"/>
                <a:cs typeface="Average"/>
                <a:sym typeface="Average"/>
              </a:rPr>
              <a:t>Null Hypothesis: </a:t>
            </a:r>
            <a:endParaRPr b="1">
              <a:solidFill>
                <a:srgbClr val="FFFFFF"/>
              </a:solidFill>
              <a:highlight>
                <a:srgbClr val="666666"/>
              </a:highlight>
              <a:latin typeface="Average"/>
              <a:ea typeface="Average"/>
              <a:cs typeface="Average"/>
              <a:sym typeface="Average"/>
            </a:endParaRPr>
          </a:p>
          <a:p>
            <a:pPr indent="0" lvl="0" marL="228600" rtl="0" algn="just">
              <a:spcBef>
                <a:spcPts val="0"/>
              </a:spcBef>
              <a:spcAft>
                <a:spcPts val="0"/>
              </a:spcAft>
              <a:buNone/>
            </a:pPr>
            <a:r>
              <a:t/>
            </a:r>
            <a:endParaRPr b="1">
              <a:solidFill>
                <a:srgbClr val="FFFFFF"/>
              </a:solidFill>
              <a:highlight>
                <a:srgbClr val="666666"/>
              </a:highlight>
              <a:latin typeface="Average"/>
              <a:ea typeface="Average"/>
              <a:cs typeface="Average"/>
              <a:sym typeface="Average"/>
            </a:endParaRPr>
          </a:p>
          <a:p>
            <a:pPr indent="-342900" lvl="0" marL="228600" rtl="0" algn="just">
              <a:spcBef>
                <a:spcPts val="0"/>
              </a:spcBef>
              <a:spcAft>
                <a:spcPts val="0"/>
              </a:spcAft>
              <a:buClr>
                <a:srgbClr val="FFFFFF"/>
              </a:buClr>
              <a:buSzPts val="1800"/>
              <a:buFont typeface="Average"/>
              <a:buChar char="●"/>
            </a:pPr>
            <a:r>
              <a:rPr lang="en">
                <a:solidFill>
                  <a:srgbClr val="FFFFFF"/>
                </a:solidFill>
                <a:highlight>
                  <a:srgbClr val="666666"/>
                </a:highlight>
                <a:latin typeface="Average"/>
                <a:ea typeface="Average"/>
                <a:cs typeface="Average"/>
                <a:sym typeface="Average"/>
              </a:rPr>
              <a:t>There is no correlation between yearly global average temp and yearly average global CO2 levels</a:t>
            </a:r>
            <a:endParaRPr>
              <a:solidFill>
                <a:srgbClr val="FFFFFF"/>
              </a:solidFill>
              <a:highlight>
                <a:srgbClr val="666666"/>
              </a:highlight>
              <a:latin typeface="Average"/>
              <a:ea typeface="Average"/>
              <a:cs typeface="Average"/>
              <a:sym typeface="Average"/>
            </a:endParaRPr>
          </a:p>
          <a:p>
            <a:pPr indent="0" lvl="0" marL="0" rtl="0" algn="just">
              <a:spcBef>
                <a:spcPts val="0"/>
              </a:spcBef>
              <a:spcAft>
                <a:spcPts val="0"/>
              </a:spcAft>
              <a:buNone/>
            </a:pPr>
            <a:r>
              <a:t/>
            </a:r>
            <a:endParaRPr>
              <a:solidFill>
                <a:srgbClr val="FFFFFF"/>
              </a:solidFill>
              <a:highlight>
                <a:schemeClr val="lt1"/>
              </a:highlight>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7" name="Shape 97"/>
        <p:cNvGrpSpPr/>
        <p:nvPr/>
      </p:nvGrpSpPr>
      <p:grpSpPr>
        <a:xfrm>
          <a:off x="0" y="0"/>
          <a:ext cx="0" cy="0"/>
          <a:chOff x="0" y="0"/>
          <a:chExt cx="0" cy="0"/>
        </a:xfrm>
      </p:grpSpPr>
      <p:sp>
        <p:nvSpPr>
          <p:cNvPr id="98" name="Google Shape;98;p20"/>
          <p:cNvSpPr txBox="1"/>
          <p:nvPr/>
        </p:nvSpPr>
        <p:spPr>
          <a:xfrm>
            <a:off x="358906" y="256558"/>
            <a:ext cx="7485900" cy="4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2300" u="none" cap="none" strike="noStrike">
                <a:solidFill>
                  <a:srgbClr val="FFFFFF"/>
                </a:solidFill>
                <a:latin typeface="Average"/>
                <a:ea typeface="Average"/>
                <a:cs typeface="Average"/>
                <a:sym typeface="Average"/>
              </a:rPr>
              <a:t>Analysis / </a:t>
            </a:r>
            <a:r>
              <a:rPr lang="en" sz="2300">
                <a:solidFill>
                  <a:srgbClr val="FFFFFF"/>
                </a:solidFill>
                <a:latin typeface="Average"/>
                <a:ea typeface="Average"/>
                <a:cs typeface="Average"/>
                <a:sym typeface="Average"/>
              </a:rPr>
              <a:t>P</a:t>
            </a:r>
            <a:r>
              <a:rPr i="0" lang="en" sz="2300" u="none" cap="none" strike="noStrike">
                <a:solidFill>
                  <a:srgbClr val="FFFFFF"/>
                </a:solidFill>
                <a:latin typeface="Average"/>
                <a:ea typeface="Average"/>
                <a:cs typeface="Average"/>
                <a:sym typeface="Average"/>
              </a:rPr>
              <a:t>lots</a:t>
            </a:r>
            <a:endParaRPr i="0" sz="2300" u="none" cap="none" strike="noStrike">
              <a:solidFill>
                <a:schemeClr val="dk1"/>
              </a:solidFill>
              <a:latin typeface="Average"/>
              <a:ea typeface="Average"/>
              <a:cs typeface="Average"/>
              <a:sym typeface="Average"/>
            </a:endParaRPr>
          </a:p>
        </p:txBody>
      </p:sp>
      <p:sp>
        <p:nvSpPr>
          <p:cNvPr id="99" name="Google Shape;99;p20"/>
          <p:cNvSpPr txBox="1"/>
          <p:nvPr/>
        </p:nvSpPr>
        <p:spPr>
          <a:xfrm>
            <a:off x="394375" y="2991651"/>
            <a:ext cx="3821700" cy="1639500"/>
          </a:xfrm>
          <a:prstGeom prst="rect">
            <a:avLst/>
          </a:prstGeom>
          <a:noFill/>
          <a:ln>
            <a:noFill/>
          </a:ln>
        </p:spPr>
        <p:txBody>
          <a:bodyPr anchorCtr="0" anchor="t" bIns="34275" lIns="68575" spcFirstLastPara="1" rIns="68575" wrap="square" tIns="34275">
            <a:noAutofit/>
          </a:bodyPr>
          <a:lstStyle/>
          <a:p>
            <a:pPr indent="-292100" lvl="0" marL="254000" marR="0" rtl="0" algn="l">
              <a:spcBef>
                <a:spcPts val="0"/>
              </a:spcBef>
              <a:spcAft>
                <a:spcPts val="0"/>
              </a:spcAft>
              <a:buClr>
                <a:srgbClr val="FFFFFF"/>
              </a:buClr>
              <a:buSzPts val="1800"/>
              <a:buFont typeface="Average"/>
              <a:buChar char="•"/>
            </a:pPr>
            <a:r>
              <a:rPr i="0" lang="en" sz="1800" u="none" cap="none" strike="noStrike">
                <a:solidFill>
                  <a:srgbClr val="FFFFFF"/>
                </a:solidFill>
                <a:latin typeface="Average"/>
                <a:ea typeface="Average"/>
                <a:cs typeface="Average"/>
                <a:sym typeface="Average"/>
              </a:rPr>
              <a:t>Global temperature has increased over time</a:t>
            </a:r>
            <a:r>
              <a:rPr lang="en" sz="1800">
                <a:solidFill>
                  <a:srgbClr val="FFFFFF"/>
                </a:solidFill>
                <a:latin typeface="Average"/>
                <a:ea typeface="Average"/>
                <a:cs typeface="Average"/>
                <a:sym typeface="Average"/>
              </a:rPr>
              <a:t> from 15.34 C in 1959 to 16.05 C in 2015.</a:t>
            </a:r>
            <a:endParaRPr sz="1800">
              <a:solidFill>
                <a:srgbClr val="FFFFFF"/>
              </a:solidFill>
              <a:latin typeface="Average"/>
              <a:ea typeface="Average"/>
              <a:cs typeface="Average"/>
              <a:sym typeface="Average"/>
            </a:endParaRPr>
          </a:p>
        </p:txBody>
      </p:sp>
      <p:pic>
        <p:nvPicPr>
          <p:cNvPr id="100" name="Google Shape;100;p20"/>
          <p:cNvPicPr preferRelativeResize="0"/>
          <p:nvPr/>
        </p:nvPicPr>
        <p:blipFill rotWithShape="1">
          <a:blip r:embed="rId3">
            <a:alphaModFix/>
          </a:blip>
          <a:srcRect b="0" l="0" r="0" t="0"/>
          <a:stretch/>
        </p:blipFill>
        <p:spPr>
          <a:xfrm>
            <a:off x="4572000" y="2726000"/>
            <a:ext cx="4136699" cy="2009425"/>
          </a:xfrm>
          <a:prstGeom prst="rect">
            <a:avLst/>
          </a:prstGeom>
          <a:noFill/>
          <a:ln>
            <a:noFill/>
          </a:ln>
        </p:spPr>
      </p:pic>
      <p:pic>
        <p:nvPicPr>
          <p:cNvPr id="101" name="Google Shape;101;p20"/>
          <p:cNvPicPr preferRelativeResize="0"/>
          <p:nvPr/>
        </p:nvPicPr>
        <p:blipFill>
          <a:blip r:embed="rId4">
            <a:alphaModFix/>
          </a:blip>
          <a:stretch>
            <a:fillRect/>
          </a:stretch>
        </p:blipFill>
        <p:spPr>
          <a:xfrm>
            <a:off x="4572000" y="466263"/>
            <a:ext cx="4136699" cy="2068337"/>
          </a:xfrm>
          <a:prstGeom prst="rect">
            <a:avLst/>
          </a:prstGeom>
          <a:noFill/>
          <a:ln>
            <a:noFill/>
          </a:ln>
        </p:spPr>
      </p:pic>
      <p:sp>
        <p:nvSpPr>
          <p:cNvPr id="102" name="Google Shape;102;p20"/>
          <p:cNvSpPr txBox="1"/>
          <p:nvPr/>
        </p:nvSpPr>
        <p:spPr>
          <a:xfrm>
            <a:off x="394375" y="872926"/>
            <a:ext cx="3821700" cy="1639500"/>
          </a:xfrm>
          <a:prstGeom prst="rect">
            <a:avLst/>
          </a:prstGeom>
          <a:noFill/>
          <a:ln>
            <a:noFill/>
          </a:ln>
        </p:spPr>
        <p:txBody>
          <a:bodyPr anchorCtr="0" anchor="t" bIns="34275" lIns="68575" spcFirstLastPara="1" rIns="68575" wrap="square" tIns="34275">
            <a:noAutofit/>
          </a:bodyPr>
          <a:lstStyle/>
          <a:p>
            <a:pPr indent="-292100" lvl="0" marL="254000" marR="0" rtl="0" algn="l">
              <a:spcBef>
                <a:spcPts val="0"/>
              </a:spcBef>
              <a:spcAft>
                <a:spcPts val="0"/>
              </a:spcAft>
              <a:buClr>
                <a:srgbClr val="FFFFFF"/>
              </a:buClr>
              <a:buSzPts val="1800"/>
              <a:buFont typeface="Average"/>
              <a:buChar char="•"/>
            </a:pPr>
            <a:r>
              <a:rPr i="0" lang="en" sz="1800" u="none" cap="none" strike="noStrike">
                <a:solidFill>
                  <a:srgbClr val="FFFFFF"/>
                </a:solidFill>
                <a:latin typeface="Average"/>
                <a:ea typeface="Average"/>
                <a:cs typeface="Average"/>
                <a:sym typeface="Average"/>
              </a:rPr>
              <a:t>There is an increase in global CO2 </a:t>
            </a:r>
            <a:r>
              <a:rPr lang="en" sz="1800">
                <a:solidFill>
                  <a:srgbClr val="FFFFFF"/>
                </a:solidFill>
                <a:latin typeface="Average"/>
                <a:ea typeface="Average"/>
                <a:cs typeface="Average"/>
                <a:sym typeface="Average"/>
              </a:rPr>
              <a:t>level </a:t>
            </a:r>
            <a:r>
              <a:rPr i="0" lang="en" sz="1800" u="none" cap="none" strike="noStrike">
                <a:solidFill>
                  <a:srgbClr val="FFFFFF"/>
                </a:solidFill>
                <a:latin typeface="Average"/>
                <a:ea typeface="Average"/>
                <a:cs typeface="Average"/>
                <a:sym typeface="Average"/>
              </a:rPr>
              <a:t>over time.</a:t>
            </a:r>
            <a:endParaRPr sz="1800">
              <a:solidFill>
                <a:srgbClr val="FFFFFF"/>
              </a:solidFill>
              <a:latin typeface="Average"/>
              <a:ea typeface="Average"/>
              <a:cs typeface="Average"/>
              <a:sym typeface="Average"/>
            </a:endParaRPr>
          </a:p>
          <a:p>
            <a:pPr indent="0" lvl="0" marL="0" marR="0" rtl="0" algn="l">
              <a:spcBef>
                <a:spcPts val="0"/>
              </a:spcBef>
              <a:spcAft>
                <a:spcPts val="0"/>
              </a:spcAft>
              <a:buNone/>
            </a:pPr>
            <a:r>
              <a:t/>
            </a:r>
            <a:endParaRPr i="0" sz="1800" u="none" cap="none" strike="noStrike">
              <a:solidFill>
                <a:srgbClr val="FFFFFF"/>
              </a:solidFill>
              <a:latin typeface="Average"/>
              <a:ea typeface="Average"/>
              <a:cs typeface="Average"/>
              <a:sym typeface="Average"/>
            </a:endParaRPr>
          </a:p>
          <a:p>
            <a:pPr indent="-292100" lvl="0" marL="254000" marR="0" rtl="0" algn="l">
              <a:spcBef>
                <a:spcPts val="0"/>
              </a:spcBef>
              <a:spcAft>
                <a:spcPts val="0"/>
              </a:spcAft>
              <a:buClr>
                <a:srgbClr val="FFFFFF"/>
              </a:buClr>
              <a:buSzPts val="1800"/>
              <a:buFont typeface="Average"/>
              <a:buChar char="•"/>
            </a:pPr>
            <a:r>
              <a:rPr i="0" lang="en" sz="1800" u="none" cap="none" strike="noStrike">
                <a:solidFill>
                  <a:srgbClr val="FFFFFF"/>
                </a:solidFill>
                <a:latin typeface="Average"/>
                <a:ea typeface="Average"/>
                <a:cs typeface="Average"/>
                <a:sym typeface="Average"/>
              </a:rPr>
              <a:t>The yearly increase in CO2 </a:t>
            </a:r>
            <a:r>
              <a:rPr lang="en" sz="1800">
                <a:solidFill>
                  <a:srgbClr val="FFFFFF"/>
                </a:solidFill>
                <a:latin typeface="Average"/>
                <a:ea typeface="Average"/>
                <a:cs typeface="Average"/>
                <a:sym typeface="Average"/>
              </a:rPr>
              <a:t>level </a:t>
            </a:r>
            <a:r>
              <a:rPr i="0" lang="en" sz="1800" u="none" cap="none" strike="noStrike">
                <a:solidFill>
                  <a:srgbClr val="FFFFFF"/>
                </a:solidFill>
                <a:latin typeface="Average"/>
                <a:ea typeface="Average"/>
                <a:cs typeface="Average"/>
                <a:sym typeface="Average"/>
              </a:rPr>
              <a:t>is accelerating. </a:t>
            </a:r>
            <a:endParaRPr sz="1800">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06" name="Shape 106"/>
        <p:cNvGrpSpPr/>
        <p:nvPr/>
      </p:nvGrpSpPr>
      <p:grpSpPr>
        <a:xfrm>
          <a:off x="0" y="0"/>
          <a:ext cx="0" cy="0"/>
          <a:chOff x="0" y="0"/>
          <a:chExt cx="0" cy="0"/>
        </a:xfrm>
      </p:grpSpPr>
      <p:sp>
        <p:nvSpPr>
          <p:cNvPr id="107" name="Google Shape;107;p21"/>
          <p:cNvSpPr txBox="1"/>
          <p:nvPr/>
        </p:nvSpPr>
        <p:spPr>
          <a:xfrm>
            <a:off x="358903" y="264215"/>
            <a:ext cx="7485955" cy="41549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2300" u="none" cap="none" strike="noStrike">
                <a:solidFill>
                  <a:srgbClr val="FFFFFF"/>
                </a:solidFill>
                <a:latin typeface="Average"/>
                <a:ea typeface="Average"/>
                <a:cs typeface="Average"/>
                <a:sym typeface="Average"/>
              </a:rPr>
              <a:t>Analysis / </a:t>
            </a:r>
            <a:r>
              <a:rPr lang="en" sz="2300">
                <a:solidFill>
                  <a:srgbClr val="FFFFFF"/>
                </a:solidFill>
                <a:latin typeface="Average"/>
                <a:ea typeface="Average"/>
                <a:cs typeface="Average"/>
                <a:sym typeface="Average"/>
              </a:rPr>
              <a:t>P</a:t>
            </a:r>
            <a:r>
              <a:rPr i="0" lang="en" sz="2300" u="none" cap="none" strike="noStrike">
                <a:solidFill>
                  <a:srgbClr val="FFFFFF"/>
                </a:solidFill>
                <a:latin typeface="Average"/>
                <a:ea typeface="Average"/>
                <a:cs typeface="Average"/>
                <a:sym typeface="Average"/>
              </a:rPr>
              <a:t>lots</a:t>
            </a:r>
            <a:endParaRPr i="0" sz="2300" u="none" cap="none" strike="noStrike">
              <a:solidFill>
                <a:schemeClr val="dk1"/>
              </a:solidFill>
              <a:latin typeface="Average"/>
              <a:ea typeface="Average"/>
              <a:cs typeface="Average"/>
              <a:sym typeface="Average"/>
            </a:endParaRPr>
          </a:p>
        </p:txBody>
      </p:sp>
      <p:pic>
        <p:nvPicPr>
          <p:cNvPr id="108" name="Google Shape;108;p21"/>
          <p:cNvPicPr preferRelativeResize="0"/>
          <p:nvPr/>
        </p:nvPicPr>
        <p:blipFill rotWithShape="1">
          <a:blip r:embed="rId3">
            <a:alphaModFix/>
          </a:blip>
          <a:srcRect b="0" l="0" r="0" t="0"/>
          <a:stretch/>
        </p:blipFill>
        <p:spPr>
          <a:xfrm>
            <a:off x="4572000" y="2692215"/>
            <a:ext cx="4071445" cy="2035723"/>
          </a:xfrm>
          <a:prstGeom prst="rect">
            <a:avLst/>
          </a:prstGeom>
          <a:noFill/>
          <a:ln>
            <a:noFill/>
          </a:ln>
        </p:spPr>
      </p:pic>
      <p:sp>
        <p:nvSpPr>
          <p:cNvPr id="109" name="Google Shape;109;p21"/>
          <p:cNvSpPr txBox="1"/>
          <p:nvPr/>
        </p:nvSpPr>
        <p:spPr>
          <a:xfrm>
            <a:off x="358900" y="2966325"/>
            <a:ext cx="3999600" cy="1731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1400" u="none" cap="none" strike="noStrike">
                <a:solidFill>
                  <a:srgbClr val="FFFFFF"/>
                </a:solidFill>
                <a:latin typeface="Average"/>
                <a:ea typeface="Average"/>
                <a:cs typeface="Average"/>
                <a:sym typeface="Average"/>
              </a:rPr>
              <a:t>Lower quartile = 		15.00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Upper quartile = 		15.38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Interquartile range = 	0.39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Median temperature = 	15.14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Upper bound = 		15.96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FFFF"/>
                </a:solidFill>
                <a:latin typeface="Average"/>
                <a:ea typeface="Average"/>
                <a:cs typeface="Average"/>
                <a:sym typeface="Average"/>
              </a:rPr>
              <a:t>Lower bound = 		14.41 degrees Celsius</a:t>
            </a:r>
            <a:br>
              <a:rPr i="0" lang="en" sz="1400" u="none" cap="none" strike="noStrike">
                <a:solidFill>
                  <a:srgbClr val="FFFFFF"/>
                </a:solidFill>
                <a:latin typeface="Average"/>
                <a:ea typeface="Average"/>
                <a:cs typeface="Average"/>
                <a:sym typeface="Average"/>
              </a:rPr>
            </a:br>
            <a:r>
              <a:rPr i="0" lang="en" sz="1400" u="none" cap="none" strike="noStrike">
                <a:solidFill>
                  <a:srgbClr val="FFC000"/>
                </a:solidFill>
                <a:latin typeface="Average"/>
                <a:ea typeface="Average"/>
                <a:cs typeface="Average"/>
                <a:sym typeface="Average"/>
              </a:rPr>
              <a:t>Outlier = 			16.06 degrees Celsius</a:t>
            </a:r>
            <a:br>
              <a:rPr i="0" lang="en" sz="1400" u="none" cap="none" strike="noStrike">
                <a:solidFill>
                  <a:srgbClr val="FFC000"/>
                </a:solidFill>
                <a:latin typeface="Average"/>
                <a:ea typeface="Average"/>
                <a:cs typeface="Average"/>
                <a:sym typeface="Average"/>
              </a:rPr>
            </a:br>
            <a:r>
              <a:rPr i="0" lang="en" sz="1400" u="none" cap="none" strike="noStrike">
                <a:solidFill>
                  <a:srgbClr val="FFC000"/>
                </a:solidFill>
                <a:latin typeface="Average"/>
                <a:ea typeface="Average"/>
                <a:cs typeface="Average"/>
                <a:sym typeface="Average"/>
              </a:rPr>
              <a:t>				(2015)</a:t>
            </a:r>
            <a:endParaRPr i="0" sz="1400" u="none" cap="none" strike="noStrike">
              <a:solidFill>
                <a:srgbClr val="FFC000"/>
              </a:solidFill>
              <a:latin typeface="Average"/>
              <a:ea typeface="Average"/>
              <a:cs typeface="Average"/>
              <a:sym typeface="Average"/>
            </a:endParaRPr>
          </a:p>
        </p:txBody>
      </p:sp>
      <p:sp>
        <p:nvSpPr>
          <p:cNvPr id="110" name="Google Shape;110;p21"/>
          <p:cNvSpPr txBox="1"/>
          <p:nvPr/>
        </p:nvSpPr>
        <p:spPr>
          <a:xfrm>
            <a:off x="358903" y="998990"/>
            <a:ext cx="3821804" cy="161582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1500" u="none" cap="none" strike="noStrike">
                <a:solidFill>
                  <a:srgbClr val="FFFFFF"/>
                </a:solidFill>
                <a:latin typeface="Average"/>
                <a:ea typeface="Average"/>
                <a:cs typeface="Average"/>
                <a:sym typeface="Average"/>
              </a:rPr>
              <a:t>P value = 2.9 x10^-24</a:t>
            </a:r>
            <a:endParaRPr sz="1100">
              <a:solidFill>
                <a:srgbClr val="FFFFFF"/>
              </a:solidFill>
              <a:latin typeface="Average"/>
              <a:ea typeface="Average"/>
              <a:cs typeface="Average"/>
              <a:sym typeface="Average"/>
            </a:endParaRPr>
          </a:p>
          <a:p>
            <a:pPr indent="0" lvl="0" marL="0" marR="0" rtl="0" algn="l">
              <a:spcBef>
                <a:spcPts val="0"/>
              </a:spcBef>
              <a:spcAft>
                <a:spcPts val="0"/>
              </a:spcAft>
              <a:buNone/>
            </a:pPr>
            <a:r>
              <a:rPr i="0" lang="en" sz="1100" u="none" cap="none" strike="noStrike">
                <a:solidFill>
                  <a:srgbClr val="FFFFFF"/>
                </a:solidFill>
                <a:latin typeface="Average"/>
                <a:ea typeface="Average"/>
                <a:cs typeface="Average"/>
                <a:sym typeface="Average"/>
              </a:rPr>
              <a:t>Statistically significant</a:t>
            </a:r>
            <a:endParaRPr sz="1100">
              <a:solidFill>
                <a:srgbClr val="FFFFFF"/>
              </a:solidFill>
              <a:latin typeface="Average"/>
              <a:ea typeface="Average"/>
              <a:cs typeface="Average"/>
              <a:sym typeface="Average"/>
            </a:endParaRPr>
          </a:p>
          <a:p>
            <a:pPr indent="-177800" lvl="0" marL="254000" marR="0" rtl="0" algn="l">
              <a:spcBef>
                <a:spcPts val="0"/>
              </a:spcBef>
              <a:spcAft>
                <a:spcPts val="0"/>
              </a:spcAft>
              <a:buClr>
                <a:schemeClr val="dk1"/>
              </a:buClr>
              <a:buSzPts val="1200"/>
              <a:buFont typeface="Arial"/>
              <a:buNone/>
            </a:pPr>
            <a:r>
              <a:t/>
            </a:r>
            <a:endParaRPr i="0" sz="1200" u="none" cap="none" strike="noStrike">
              <a:solidFill>
                <a:srgbClr val="FFFFFF"/>
              </a:solidFill>
              <a:latin typeface="Average"/>
              <a:ea typeface="Average"/>
              <a:cs typeface="Average"/>
              <a:sym typeface="Average"/>
            </a:endParaRPr>
          </a:p>
          <a:p>
            <a:pPr indent="0" lvl="0" marL="0" marR="0" rtl="0" algn="l">
              <a:spcBef>
                <a:spcPts val="0"/>
              </a:spcBef>
              <a:spcAft>
                <a:spcPts val="0"/>
              </a:spcAft>
              <a:buNone/>
            </a:pPr>
            <a:r>
              <a:rPr i="0" lang="en" sz="1500" u="none" cap="none" strike="noStrike">
                <a:solidFill>
                  <a:srgbClr val="FFFFFF"/>
                </a:solidFill>
                <a:latin typeface="Average"/>
                <a:ea typeface="Average"/>
                <a:cs typeface="Average"/>
                <a:sym typeface="Average"/>
              </a:rPr>
              <a:t>R value = 0.92</a:t>
            </a:r>
            <a:endParaRPr sz="1100">
              <a:solidFill>
                <a:srgbClr val="FFFFFF"/>
              </a:solidFill>
              <a:latin typeface="Average"/>
              <a:ea typeface="Average"/>
              <a:cs typeface="Average"/>
              <a:sym typeface="Average"/>
            </a:endParaRPr>
          </a:p>
          <a:p>
            <a:pPr indent="0" lvl="0" marL="0" marR="0" rtl="0" algn="l">
              <a:spcBef>
                <a:spcPts val="0"/>
              </a:spcBef>
              <a:spcAft>
                <a:spcPts val="0"/>
              </a:spcAft>
              <a:buNone/>
            </a:pPr>
            <a:r>
              <a:rPr i="0" lang="en" sz="1100" u="none" cap="none" strike="noStrike">
                <a:solidFill>
                  <a:srgbClr val="FFFFFF"/>
                </a:solidFill>
                <a:latin typeface="Average"/>
                <a:ea typeface="Average"/>
                <a:cs typeface="Average"/>
                <a:sym typeface="Average"/>
              </a:rPr>
              <a:t>Very strong correlation</a:t>
            </a:r>
            <a:endParaRPr sz="1100">
              <a:solidFill>
                <a:srgbClr val="FFFFFF"/>
              </a:solidFill>
              <a:latin typeface="Average"/>
              <a:ea typeface="Average"/>
              <a:cs typeface="Average"/>
              <a:sym typeface="Average"/>
            </a:endParaRPr>
          </a:p>
          <a:p>
            <a:pPr indent="0" lvl="0" marL="0" marR="0" rtl="0" algn="l">
              <a:spcBef>
                <a:spcPts val="0"/>
              </a:spcBef>
              <a:spcAft>
                <a:spcPts val="0"/>
              </a:spcAft>
              <a:buNone/>
            </a:pPr>
            <a:r>
              <a:t/>
            </a:r>
            <a:endParaRPr i="0" sz="1100" u="none" cap="none" strike="noStrike">
              <a:solidFill>
                <a:srgbClr val="FFFFFF"/>
              </a:solidFill>
              <a:latin typeface="Average"/>
              <a:ea typeface="Average"/>
              <a:cs typeface="Average"/>
              <a:sym typeface="Average"/>
            </a:endParaRPr>
          </a:p>
          <a:p>
            <a:pPr indent="0" lvl="0" marL="0" marR="0" rtl="0" algn="l">
              <a:spcBef>
                <a:spcPts val="0"/>
              </a:spcBef>
              <a:spcAft>
                <a:spcPts val="0"/>
              </a:spcAft>
              <a:buNone/>
            </a:pPr>
            <a:r>
              <a:rPr b="1" i="0" lang="en" sz="1400" u="none" cap="none" strike="noStrike">
                <a:solidFill>
                  <a:srgbClr val="FFFFFF"/>
                </a:solidFill>
                <a:latin typeface="Average"/>
                <a:ea typeface="Average"/>
                <a:cs typeface="Average"/>
                <a:sym typeface="Average"/>
              </a:rPr>
              <a:t>There is a strong positive relationship between global CO2 </a:t>
            </a:r>
            <a:r>
              <a:rPr b="1" lang="en">
                <a:solidFill>
                  <a:srgbClr val="FFFFFF"/>
                </a:solidFill>
                <a:latin typeface="Average"/>
                <a:ea typeface="Average"/>
                <a:cs typeface="Average"/>
                <a:sym typeface="Average"/>
              </a:rPr>
              <a:t>level </a:t>
            </a:r>
            <a:r>
              <a:rPr b="1" i="0" lang="en" sz="1400" u="none" cap="none" strike="noStrike">
                <a:solidFill>
                  <a:srgbClr val="FFFFFF"/>
                </a:solidFill>
                <a:latin typeface="Average"/>
                <a:ea typeface="Average"/>
                <a:cs typeface="Average"/>
                <a:sym typeface="Average"/>
              </a:rPr>
              <a:t>and global temperature. </a:t>
            </a:r>
            <a:endParaRPr b="1" i="0" sz="1400" u="none" cap="none" strike="noStrike">
              <a:solidFill>
                <a:srgbClr val="FFFFFF"/>
              </a:solidFill>
              <a:latin typeface="Average"/>
              <a:ea typeface="Average"/>
              <a:cs typeface="Average"/>
              <a:sym typeface="Average"/>
            </a:endParaRPr>
          </a:p>
        </p:txBody>
      </p:sp>
      <p:pic>
        <p:nvPicPr>
          <p:cNvPr id="111" name="Google Shape;111;p21"/>
          <p:cNvPicPr preferRelativeResize="0"/>
          <p:nvPr/>
        </p:nvPicPr>
        <p:blipFill>
          <a:blip r:embed="rId4">
            <a:alphaModFix/>
          </a:blip>
          <a:stretch>
            <a:fillRect/>
          </a:stretch>
        </p:blipFill>
        <p:spPr>
          <a:xfrm>
            <a:off x="4571998" y="441539"/>
            <a:ext cx="4071449" cy="20357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