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3D7615-574C-48E6-98E5-F4CFA0078B3F}" type="datetimeFigureOut">
              <a:rPr lang="en-US" smtClean="0"/>
              <a:t>12/15/2019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C3F5-2935-46B4-BD3D-267AECC2EF37}" type="slidenum">
              <a:rPr lang="en-US" smtClean="0"/>
              <a:t>‹#›</a:t>
            </a:fld>
            <a:endParaRPr lang="en-US"/>
          </a:p>
        </p:txBody>
      </p:sp>
    </p:spTree>
    <p:extLst>
      <p:ext uri="{BB962C8B-B14F-4D97-AF65-F5344CB8AC3E}">
        <p14:creationId xmlns:p14="http://schemas.microsoft.com/office/powerpoint/2010/main" val="2859540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3D7615-574C-48E6-98E5-F4CFA0078B3F}" type="datetimeFigureOut">
              <a:rPr lang="en-US" smtClean="0"/>
              <a:t>12/15/2019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C3F5-2935-46B4-BD3D-267AECC2EF37}" type="slidenum">
              <a:rPr lang="en-US" smtClean="0"/>
              <a:t>‹#›</a:t>
            </a:fld>
            <a:endParaRPr lang="en-US"/>
          </a:p>
        </p:txBody>
      </p:sp>
    </p:spTree>
    <p:extLst>
      <p:ext uri="{BB962C8B-B14F-4D97-AF65-F5344CB8AC3E}">
        <p14:creationId xmlns:p14="http://schemas.microsoft.com/office/powerpoint/2010/main" val="493858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3D7615-574C-48E6-98E5-F4CFA0078B3F}" type="datetimeFigureOut">
              <a:rPr lang="en-US" smtClean="0"/>
              <a:t>12/15/2019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C3F5-2935-46B4-BD3D-267AECC2EF37}" type="slidenum">
              <a:rPr lang="en-US" smtClean="0"/>
              <a:t>‹#›</a:t>
            </a:fld>
            <a:endParaRPr lang="en-US"/>
          </a:p>
        </p:txBody>
      </p:sp>
    </p:spTree>
    <p:extLst>
      <p:ext uri="{BB962C8B-B14F-4D97-AF65-F5344CB8AC3E}">
        <p14:creationId xmlns:p14="http://schemas.microsoft.com/office/powerpoint/2010/main" val="3045786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3D7615-574C-48E6-98E5-F4CFA0078B3F}" type="datetimeFigureOut">
              <a:rPr lang="en-US" smtClean="0"/>
              <a:t>12/15/2019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C3F5-2935-46B4-BD3D-267AECC2EF37}" type="slidenum">
              <a:rPr lang="en-US" smtClean="0"/>
              <a:t>‹#›</a:t>
            </a:fld>
            <a:endParaRPr lang="en-US"/>
          </a:p>
        </p:txBody>
      </p:sp>
    </p:spTree>
    <p:extLst>
      <p:ext uri="{BB962C8B-B14F-4D97-AF65-F5344CB8AC3E}">
        <p14:creationId xmlns:p14="http://schemas.microsoft.com/office/powerpoint/2010/main" val="1524818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3D7615-574C-48E6-98E5-F4CFA0078B3F}" type="datetimeFigureOut">
              <a:rPr lang="en-US" smtClean="0"/>
              <a:t>12/15/2019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C3F5-2935-46B4-BD3D-267AECC2EF37}" type="slidenum">
              <a:rPr lang="en-US" smtClean="0"/>
              <a:t>‹#›</a:t>
            </a:fld>
            <a:endParaRPr lang="en-US"/>
          </a:p>
        </p:txBody>
      </p:sp>
    </p:spTree>
    <p:extLst>
      <p:ext uri="{BB962C8B-B14F-4D97-AF65-F5344CB8AC3E}">
        <p14:creationId xmlns:p14="http://schemas.microsoft.com/office/powerpoint/2010/main" val="2398998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3D7615-574C-48E6-98E5-F4CFA0078B3F}" type="datetimeFigureOut">
              <a:rPr lang="en-US" smtClean="0"/>
              <a:t>12/15/2019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C3F5-2935-46B4-BD3D-267AECC2EF37}" type="slidenum">
              <a:rPr lang="en-US" smtClean="0"/>
              <a:t>‹#›</a:t>
            </a:fld>
            <a:endParaRPr lang="en-US"/>
          </a:p>
        </p:txBody>
      </p:sp>
    </p:spTree>
    <p:extLst>
      <p:ext uri="{BB962C8B-B14F-4D97-AF65-F5344CB8AC3E}">
        <p14:creationId xmlns:p14="http://schemas.microsoft.com/office/powerpoint/2010/main" val="2355163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3D7615-574C-48E6-98E5-F4CFA0078B3F}" type="datetimeFigureOut">
              <a:rPr lang="en-US" smtClean="0"/>
              <a:t>12/15/2019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3C3F5-2935-46B4-BD3D-267AECC2EF37}" type="slidenum">
              <a:rPr lang="en-US" smtClean="0"/>
              <a:t>‹#›</a:t>
            </a:fld>
            <a:endParaRPr lang="en-US"/>
          </a:p>
        </p:txBody>
      </p:sp>
    </p:spTree>
    <p:extLst>
      <p:ext uri="{BB962C8B-B14F-4D97-AF65-F5344CB8AC3E}">
        <p14:creationId xmlns:p14="http://schemas.microsoft.com/office/powerpoint/2010/main" val="2153645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3D7615-574C-48E6-98E5-F4CFA0078B3F}" type="datetimeFigureOut">
              <a:rPr lang="en-US" smtClean="0"/>
              <a:t>12/15/2019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3C3F5-2935-46B4-BD3D-267AECC2EF37}" type="slidenum">
              <a:rPr lang="en-US" smtClean="0"/>
              <a:t>‹#›</a:t>
            </a:fld>
            <a:endParaRPr lang="en-US"/>
          </a:p>
        </p:txBody>
      </p:sp>
    </p:spTree>
    <p:extLst>
      <p:ext uri="{BB962C8B-B14F-4D97-AF65-F5344CB8AC3E}">
        <p14:creationId xmlns:p14="http://schemas.microsoft.com/office/powerpoint/2010/main" val="2837562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3D7615-574C-48E6-98E5-F4CFA0078B3F}" type="datetimeFigureOut">
              <a:rPr lang="en-US" smtClean="0"/>
              <a:t>12/15/2019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3C3F5-2935-46B4-BD3D-267AECC2EF37}" type="slidenum">
              <a:rPr lang="en-US" smtClean="0"/>
              <a:t>‹#›</a:t>
            </a:fld>
            <a:endParaRPr lang="en-US"/>
          </a:p>
        </p:txBody>
      </p:sp>
    </p:spTree>
    <p:extLst>
      <p:ext uri="{BB962C8B-B14F-4D97-AF65-F5344CB8AC3E}">
        <p14:creationId xmlns:p14="http://schemas.microsoft.com/office/powerpoint/2010/main" val="3398866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3D7615-574C-48E6-98E5-F4CFA0078B3F}" type="datetimeFigureOut">
              <a:rPr lang="en-US" smtClean="0"/>
              <a:t>12/15/2019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C3F5-2935-46B4-BD3D-267AECC2EF37}" type="slidenum">
              <a:rPr lang="en-US" smtClean="0"/>
              <a:t>‹#›</a:t>
            </a:fld>
            <a:endParaRPr lang="en-US"/>
          </a:p>
        </p:txBody>
      </p:sp>
    </p:spTree>
    <p:extLst>
      <p:ext uri="{BB962C8B-B14F-4D97-AF65-F5344CB8AC3E}">
        <p14:creationId xmlns:p14="http://schemas.microsoft.com/office/powerpoint/2010/main" val="3364089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3D7615-574C-48E6-98E5-F4CFA0078B3F}" type="datetimeFigureOut">
              <a:rPr lang="en-US" smtClean="0"/>
              <a:t>12/15/2019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C3F5-2935-46B4-BD3D-267AECC2EF37}" type="slidenum">
              <a:rPr lang="en-US" smtClean="0"/>
              <a:t>‹#›</a:t>
            </a:fld>
            <a:endParaRPr lang="en-US"/>
          </a:p>
        </p:txBody>
      </p:sp>
    </p:spTree>
    <p:extLst>
      <p:ext uri="{BB962C8B-B14F-4D97-AF65-F5344CB8AC3E}">
        <p14:creationId xmlns:p14="http://schemas.microsoft.com/office/powerpoint/2010/main" val="4243733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3D7615-574C-48E6-98E5-F4CFA0078B3F}" type="datetimeFigureOut">
              <a:rPr lang="en-US" smtClean="0"/>
              <a:t>12/15/2019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C3C3F5-2935-46B4-BD3D-267AECC2EF37}" type="slidenum">
              <a:rPr lang="en-US" smtClean="0"/>
              <a:t>‹#›</a:t>
            </a:fld>
            <a:endParaRPr lang="en-US"/>
          </a:p>
        </p:txBody>
      </p:sp>
    </p:spTree>
    <p:extLst>
      <p:ext uri="{BB962C8B-B14F-4D97-AF65-F5344CB8AC3E}">
        <p14:creationId xmlns:p14="http://schemas.microsoft.com/office/powerpoint/2010/main" val="334082139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606 Presentation</a:t>
            </a:r>
            <a:endParaRPr lang="en-US" dirty="0"/>
          </a:p>
        </p:txBody>
      </p:sp>
      <p:sp>
        <p:nvSpPr>
          <p:cNvPr id="3" name="Subtitle 2"/>
          <p:cNvSpPr>
            <a:spLocks noGrp="1"/>
          </p:cNvSpPr>
          <p:nvPr>
            <p:ph type="subTitle" idx="1"/>
          </p:nvPr>
        </p:nvSpPr>
        <p:spPr/>
        <p:txBody>
          <a:bodyPr/>
          <a:lstStyle/>
          <a:p>
            <a:r>
              <a:rPr lang="en-US" dirty="0" smtClean="0"/>
              <a:t>Chad Bailey Problem 9.3 </a:t>
            </a:r>
            <a:endParaRPr lang="en-US" dirty="0"/>
          </a:p>
        </p:txBody>
      </p:sp>
    </p:spTree>
    <p:extLst>
      <p:ext uri="{BB962C8B-B14F-4D97-AF65-F5344CB8AC3E}">
        <p14:creationId xmlns:p14="http://schemas.microsoft.com/office/powerpoint/2010/main" val="30878592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Introduction</a:t>
            </a:r>
            <a:endParaRPr lang="en-US" dirty="0"/>
          </a:p>
        </p:txBody>
      </p:sp>
      <p:pic>
        <p:nvPicPr>
          <p:cNvPr id="4" name="Picture 3"/>
          <p:cNvPicPr>
            <a:picLocks noChangeAspect="1"/>
          </p:cNvPicPr>
          <p:nvPr/>
        </p:nvPicPr>
        <p:blipFill>
          <a:blip r:embed="rId2"/>
          <a:stretch>
            <a:fillRect/>
          </a:stretch>
        </p:blipFill>
        <p:spPr>
          <a:xfrm>
            <a:off x="838200" y="1690688"/>
            <a:ext cx="8629650" cy="4981575"/>
          </a:xfrm>
          <a:prstGeom prst="rect">
            <a:avLst/>
          </a:prstGeom>
        </p:spPr>
      </p:pic>
    </p:spTree>
    <p:extLst>
      <p:ext uri="{BB962C8B-B14F-4D97-AF65-F5344CB8AC3E}">
        <p14:creationId xmlns:p14="http://schemas.microsoft.com/office/powerpoint/2010/main" val="31196793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Parts </a:t>
            </a:r>
            <a:endParaRPr lang="en-US" dirty="0"/>
          </a:p>
        </p:txBody>
      </p:sp>
      <p:pic>
        <p:nvPicPr>
          <p:cNvPr id="4" name="Picture 3"/>
          <p:cNvPicPr>
            <a:picLocks noChangeAspect="1"/>
          </p:cNvPicPr>
          <p:nvPr/>
        </p:nvPicPr>
        <p:blipFill>
          <a:blip r:embed="rId2"/>
          <a:stretch>
            <a:fillRect/>
          </a:stretch>
        </p:blipFill>
        <p:spPr>
          <a:xfrm>
            <a:off x="838200" y="1690687"/>
            <a:ext cx="10515600" cy="2371505"/>
          </a:xfrm>
          <a:prstGeom prst="rect">
            <a:avLst/>
          </a:prstGeom>
        </p:spPr>
      </p:pic>
    </p:spTree>
    <p:extLst>
      <p:ext uri="{BB962C8B-B14F-4D97-AF65-F5344CB8AC3E}">
        <p14:creationId xmlns:p14="http://schemas.microsoft.com/office/powerpoint/2010/main" val="6915524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A: Model Equation</a:t>
            </a:r>
            <a:endParaRPr lang="en-US" dirty="0"/>
          </a:p>
        </p:txBody>
      </p:sp>
      <p:sp>
        <p:nvSpPr>
          <p:cNvPr id="3" name="Content Placeholder 2"/>
          <p:cNvSpPr>
            <a:spLocks noGrp="1"/>
          </p:cNvSpPr>
          <p:nvPr>
            <p:ph idx="1"/>
          </p:nvPr>
        </p:nvSpPr>
        <p:spPr>
          <a:xfrm>
            <a:off x="838200" y="1824037"/>
            <a:ext cx="10515600" cy="600449"/>
          </a:xfrm>
        </p:spPr>
        <p:txBody>
          <a:bodyPr/>
          <a:lstStyle/>
          <a:p>
            <a:pPr marL="0" indent="0">
              <a:buNone/>
            </a:pPr>
            <a:r>
              <a:rPr lang="en-US" b="1" dirty="0"/>
              <a:t>(a) Write the equation of the regression model.</a:t>
            </a:r>
          </a:p>
        </p:txBody>
      </p:sp>
      <p:pic>
        <p:nvPicPr>
          <p:cNvPr id="4" name="Picture 3"/>
          <p:cNvPicPr>
            <a:picLocks noChangeAspect="1"/>
          </p:cNvPicPr>
          <p:nvPr/>
        </p:nvPicPr>
        <p:blipFill>
          <a:blip r:embed="rId2"/>
          <a:stretch>
            <a:fillRect/>
          </a:stretch>
        </p:blipFill>
        <p:spPr>
          <a:xfrm>
            <a:off x="838200" y="2424486"/>
            <a:ext cx="8543925" cy="1790700"/>
          </a:xfrm>
          <a:prstGeom prst="rect">
            <a:avLst/>
          </a:prstGeom>
        </p:spPr>
      </p:pic>
      <mc:AlternateContent xmlns:mc="http://schemas.openxmlformats.org/markup-compatibility/2006">
        <mc:Choice xmlns:a14="http://schemas.microsoft.com/office/drawing/2010/main" Requires="a14">
          <p:sp>
            <p:nvSpPr>
              <p:cNvPr id="5" name="Content Placeholder 2"/>
              <p:cNvSpPr txBox="1">
                <a:spLocks/>
              </p:cNvSpPr>
              <p:nvPr/>
            </p:nvSpPr>
            <p:spPr>
              <a:xfrm>
                <a:off x="838200" y="4629336"/>
                <a:ext cx="10515600" cy="1495799"/>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500" dirty="0" smtClean="0"/>
                  <a:t>The equation for this particular multivariate linear regression model is:</a:t>
                </a:r>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𝑏𝑤𝑡</m:t>
                          </m:r>
                        </m:e>
                      </m:acc>
                      <m:r>
                        <a:rPr lang="en-US"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−80.41+0.44</m:t>
                      </m:r>
                      <m:r>
                        <a:rPr lang="en-US" b="0" i="1" smtClean="0">
                          <a:solidFill>
                            <a:schemeClr val="tx1"/>
                          </a:solidFill>
                          <a:latin typeface="Cambria Math" panose="02040503050406030204" pitchFamily="18" charset="0"/>
                          <a:ea typeface="Cambria Math" panose="02040503050406030204" pitchFamily="18" charset="0"/>
                        </a:rPr>
                        <m:t>𝑔𝑒𝑠𝑡𝑎𝑡𝑖𝑜𝑛</m:t>
                      </m:r>
                      <m:r>
                        <a:rPr lang="en-US" b="0" i="1" smtClean="0">
                          <a:solidFill>
                            <a:schemeClr val="tx1"/>
                          </a:solidFill>
                          <a:latin typeface="Cambria Math" panose="02040503050406030204" pitchFamily="18" charset="0"/>
                          <a:ea typeface="Cambria Math" panose="02040503050406030204" pitchFamily="18" charset="0"/>
                        </a:rPr>
                        <m:t> −3.33</m:t>
                      </m:r>
                      <m:r>
                        <a:rPr lang="en-US" b="0" i="1" smtClean="0">
                          <a:solidFill>
                            <a:schemeClr val="tx1"/>
                          </a:solidFill>
                          <a:latin typeface="Cambria Math" panose="02040503050406030204" pitchFamily="18" charset="0"/>
                          <a:ea typeface="Cambria Math" panose="02040503050406030204" pitchFamily="18" charset="0"/>
                        </a:rPr>
                        <m:t>𝑝𝑎𝑟𝑖𝑡𝑦</m:t>
                      </m:r>
                      <m:r>
                        <a:rPr lang="en-US" b="0" i="1" smtClean="0">
                          <a:solidFill>
                            <a:schemeClr val="tx1"/>
                          </a:solidFill>
                          <a:latin typeface="Cambria Math" panose="02040503050406030204" pitchFamily="18" charset="0"/>
                          <a:ea typeface="Cambria Math" panose="02040503050406030204" pitchFamily="18" charset="0"/>
                        </a:rPr>
                        <m:t> −0.01</m:t>
                      </m:r>
                      <m:r>
                        <a:rPr lang="en-US" b="0" i="1" smtClean="0">
                          <a:solidFill>
                            <a:schemeClr val="tx1"/>
                          </a:solidFill>
                          <a:latin typeface="Cambria Math" panose="02040503050406030204" pitchFamily="18" charset="0"/>
                          <a:ea typeface="Cambria Math" panose="02040503050406030204" pitchFamily="18" charset="0"/>
                        </a:rPr>
                        <m:t>𝑎𝑔𝑒</m:t>
                      </m:r>
                      <m:r>
                        <a:rPr lang="en-US" b="0" i="1" smtClean="0">
                          <a:solidFill>
                            <a:schemeClr val="tx1"/>
                          </a:solidFill>
                          <a:latin typeface="Cambria Math" panose="02040503050406030204" pitchFamily="18" charset="0"/>
                          <a:ea typeface="Cambria Math" panose="02040503050406030204" pitchFamily="18" charset="0"/>
                        </a:rPr>
                        <m:t>+1.15</m:t>
                      </m:r>
                      <m:r>
                        <a:rPr lang="en-US" b="0" i="1" smtClean="0">
                          <a:solidFill>
                            <a:schemeClr val="tx1"/>
                          </a:solidFill>
                          <a:latin typeface="Cambria Math" panose="02040503050406030204" pitchFamily="18" charset="0"/>
                          <a:ea typeface="Cambria Math" panose="02040503050406030204" pitchFamily="18" charset="0"/>
                        </a:rPr>
                        <m:t>h𝑒𝑖𝑔h𝑡</m:t>
                      </m:r>
                      <m:r>
                        <a:rPr lang="en-US" b="0" i="1" smtClean="0">
                          <a:solidFill>
                            <a:schemeClr val="tx1"/>
                          </a:solidFill>
                          <a:latin typeface="Cambria Math" panose="02040503050406030204" pitchFamily="18" charset="0"/>
                          <a:ea typeface="Cambria Math" panose="02040503050406030204" pitchFamily="18" charset="0"/>
                        </a:rPr>
                        <m:t>+0.05 </m:t>
                      </m:r>
                      <m:r>
                        <a:rPr lang="en-US" b="0" i="1" smtClean="0">
                          <a:solidFill>
                            <a:schemeClr val="tx1"/>
                          </a:solidFill>
                          <a:latin typeface="Cambria Math" panose="02040503050406030204" pitchFamily="18" charset="0"/>
                          <a:ea typeface="Cambria Math" panose="02040503050406030204" pitchFamily="18" charset="0"/>
                        </a:rPr>
                        <m:t>𝑤𝑒𝑖𝑔h𝑡</m:t>
                      </m:r>
                      <m:r>
                        <a:rPr lang="en-US" b="0" i="1" smtClean="0">
                          <a:solidFill>
                            <a:schemeClr val="tx1"/>
                          </a:solidFill>
                          <a:latin typeface="Cambria Math" panose="02040503050406030204" pitchFamily="18" charset="0"/>
                          <a:ea typeface="Cambria Math" panose="02040503050406030204" pitchFamily="18" charset="0"/>
                        </a:rPr>
                        <m:t> −8.40</m:t>
                      </m:r>
                      <m:r>
                        <a:rPr lang="en-US" b="0" i="1" smtClean="0">
                          <a:solidFill>
                            <a:schemeClr val="tx1"/>
                          </a:solidFill>
                          <a:latin typeface="Cambria Math" panose="02040503050406030204" pitchFamily="18" charset="0"/>
                          <a:ea typeface="Cambria Math" panose="02040503050406030204" pitchFamily="18" charset="0"/>
                        </a:rPr>
                        <m:t>𝑠𝑚𝑜𝑘𝑒</m:t>
                      </m:r>
                    </m:oMath>
                  </m:oMathPara>
                </a14:m>
                <a:endParaRPr lang="en-US" b="0" dirty="0" smtClean="0">
                  <a:solidFill>
                    <a:schemeClr val="tx1"/>
                  </a:solidFill>
                  <a:ea typeface="Cambria Math" panose="02040503050406030204" pitchFamily="18" charset="0"/>
                </a:endParaRPr>
              </a:p>
              <a:p>
                <a:pPr marL="0" indent="0">
                  <a:buNone/>
                </a:pPr>
                <a:r>
                  <a:rPr lang="en-US" dirty="0" smtClean="0">
                    <a:solidFill>
                      <a:schemeClr val="tx1"/>
                    </a:solidFill>
                  </a:rPr>
                  <a:t> </a:t>
                </a:r>
                <a:endParaRPr lang="en-US" dirty="0">
                  <a:solidFill>
                    <a:schemeClr val="tx1"/>
                  </a:solidFill>
                </a:endParaRPr>
              </a:p>
            </p:txBody>
          </p:sp>
        </mc:Choice>
        <mc:Fallback>
          <p:sp>
            <p:nvSpPr>
              <p:cNvPr id="5" name="Content Placeholder 2"/>
              <p:cNvSpPr txBox="1">
                <a:spLocks noRot="1" noChangeAspect="1" noMove="1" noResize="1" noEditPoints="1" noAdjustHandles="1" noChangeArrowheads="1" noChangeShapeType="1" noTextEdit="1"/>
              </p:cNvSpPr>
              <p:nvPr/>
            </p:nvSpPr>
            <p:spPr>
              <a:xfrm>
                <a:off x="838200" y="4629336"/>
                <a:ext cx="10515600" cy="1495799"/>
              </a:xfrm>
              <a:prstGeom prst="rect">
                <a:avLst/>
              </a:prstGeom>
              <a:blipFill rotWithShape="0">
                <a:blip r:embed="rId3"/>
                <a:stretch>
                  <a:fillRect l="-1217" t="-10976"/>
                </a:stretch>
              </a:blipFill>
            </p:spPr>
            <p:txBody>
              <a:bodyPr/>
              <a:lstStyle/>
              <a:p>
                <a:r>
                  <a:rPr lang="en-US">
                    <a:noFill/>
                  </a:rPr>
                  <a:t> </a:t>
                </a:r>
              </a:p>
            </p:txBody>
          </p:sp>
        </mc:Fallback>
      </mc:AlternateContent>
      <p:pic>
        <p:nvPicPr>
          <p:cNvPr id="7" name="Picture 6"/>
          <p:cNvPicPr>
            <a:picLocks noChangeAspect="1"/>
          </p:cNvPicPr>
          <p:nvPr/>
        </p:nvPicPr>
        <p:blipFill rotWithShape="1">
          <a:blip r:embed="rId4"/>
          <a:srcRect l="21452" t="63508" r="53617"/>
          <a:stretch/>
        </p:blipFill>
        <p:spPr>
          <a:xfrm>
            <a:off x="9382125" y="2424486"/>
            <a:ext cx="2151529" cy="1817875"/>
          </a:xfrm>
          <a:prstGeom prst="rect">
            <a:avLst/>
          </a:prstGeom>
        </p:spPr>
      </p:pic>
    </p:spTree>
    <p:extLst>
      <p:ext uri="{BB962C8B-B14F-4D97-AF65-F5344CB8AC3E}">
        <p14:creationId xmlns:p14="http://schemas.microsoft.com/office/powerpoint/2010/main" val="26394773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B: Interpreting Select Coefficients</a:t>
            </a:r>
            <a:endParaRPr lang="en-US" dirty="0"/>
          </a:p>
        </p:txBody>
      </p:sp>
      <p:sp>
        <p:nvSpPr>
          <p:cNvPr id="3" name="Content Placeholder 2"/>
          <p:cNvSpPr>
            <a:spLocks noGrp="1"/>
          </p:cNvSpPr>
          <p:nvPr>
            <p:ph idx="1"/>
          </p:nvPr>
        </p:nvSpPr>
        <p:spPr/>
        <p:txBody>
          <a:bodyPr>
            <a:normAutofit/>
          </a:bodyPr>
          <a:lstStyle/>
          <a:p>
            <a:pPr marL="0" indent="0">
              <a:buNone/>
            </a:pPr>
            <a:r>
              <a:rPr lang="en-US" b="1" dirty="0"/>
              <a:t>(b) Interpret the slopes of gestation and age in this context</a:t>
            </a:r>
            <a:r>
              <a:rPr lang="en-US" b="1" dirty="0" smtClean="0"/>
              <a:t>.</a:t>
            </a:r>
          </a:p>
          <a:p>
            <a:endParaRPr lang="en-US" dirty="0"/>
          </a:p>
          <a:p>
            <a:r>
              <a:rPr lang="en-US" dirty="0"/>
              <a:t>The slope for </a:t>
            </a:r>
            <a:r>
              <a:rPr lang="en-US" b="1" dirty="0"/>
              <a:t>gestation</a:t>
            </a:r>
            <a:r>
              <a:rPr lang="en-US" dirty="0"/>
              <a:t> is 0.44 and can be interpreted that for every additional day in gestation the model predicts the baby’s weight to increase in 0.44 </a:t>
            </a:r>
            <a:r>
              <a:rPr lang="en-US" dirty="0" smtClean="0"/>
              <a:t>ounces</a:t>
            </a:r>
          </a:p>
          <a:p>
            <a:pPr marL="0" indent="0">
              <a:buNone/>
            </a:pPr>
            <a:endParaRPr lang="en-US" dirty="0" smtClean="0"/>
          </a:p>
          <a:p>
            <a:r>
              <a:rPr lang="en-US" dirty="0" smtClean="0"/>
              <a:t>The </a:t>
            </a:r>
            <a:r>
              <a:rPr lang="en-US" dirty="0"/>
              <a:t>slope for </a:t>
            </a:r>
            <a:r>
              <a:rPr lang="en-US" b="1" dirty="0"/>
              <a:t>age</a:t>
            </a:r>
            <a:r>
              <a:rPr lang="en-US" dirty="0"/>
              <a:t> is -0.01 and can be interpreted that for every additional year in the mother’s age during pregnancy the model predicts the baby’s weight to decrease by 0.01 ounces.</a:t>
            </a:r>
          </a:p>
          <a:p>
            <a:endParaRPr lang="en-US" dirty="0"/>
          </a:p>
        </p:txBody>
      </p:sp>
    </p:spTree>
    <p:extLst>
      <p:ext uri="{BB962C8B-B14F-4D97-AF65-F5344CB8AC3E}">
        <p14:creationId xmlns:p14="http://schemas.microsoft.com/office/powerpoint/2010/main" val="1812670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C: Model Differences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(c) The coefficient for parity is different than in the linear model shown in Exercise 9.2. Why might there be a difference?</a:t>
            </a:r>
          </a:p>
          <a:p>
            <a:pPr marL="0" indent="0">
              <a:spcBef>
                <a:spcPts val="2400"/>
              </a:spcBef>
              <a:buNone/>
            </a:pPr>
            <a:r>
              <a:rPr lang="en-US" dirty="0" smtClean="0"/>
              <a:t>The model in Exercise 9.2 was a univariate linear model based solely on parity. The model here in Exercise 9.3 is a multivariate linear model where parity is one of six predictive variables. </a:t>
            </a:r>
          </a:p>
          <a:p>
            <a:pPr marL="0" indent="0">
              <a:spcBef>
                <a:spcPts val="2400"/>
              </a:spcBef>
              <a:buNone/>
            </a:pPr>
            <a:r>
              <a:rPr lang="en-US" dirty="0" smtClean="0"/>
              <a:t>The difference in the coefficient for parity is difference in the multivariate model because the “best fit” regression is being based on all six predictive variables simultaneously. This means that the fit to any one variable will be adjusted particularly if there are cross effects between variables.</a:t>
            </a:r>
            <a:endParaRPr lang="en-US" dirty="0"/>
          </a:p>
          <a:p>
            <a:endParaRPr lang="en-US" dirty="0" smtClean="0"/>
          </a:p>
          <a:p>
            <a:endParaRPr lang="en-US" dirty="0"/>
          </a:p>
        </p:txBody>
      </p:sp>
    </p:spTree>
    <p:extLst>
      <p:ext uri="{BB962C8B-B14F-4D97-AF65-F5344CB8AC3E}">
        <p14:creationId xmlns:p14="http://schemas.microsoft.com/office/powerpoint/2010/main" val="12688798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D: Sample Residual</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20000"/>
              </a:bodyPr>
              <a:lstStyle/>
              <a:p>
                <a:pPr marL="0" indent="0">
                  <a:buNone/>
                </a:pPr>
                <a:r>
                  <a:rPr lang="en-US" dirty="0" smtClean="0"/>
                  <a:t>(d) Calculate the residual for the first observation in the data set.</a:t>
                </a:r>
              </a:p>
              <a:p>
                <a:pPr marL="0" indent="0">
                  <a:buNone/>
                </a:pPr>
                <a:endParaRPr lang="en-US" dirty="0" smtClean="0"/>
              </a:p>
              <a:p>
                <a:pPr marL="349250" indent="0">
                  <a:buNone/>
                </a:pPr>
                <a:endParaRPr lang="en-US" sz="2300" i="1" dirty="0" smtClean="0">
                  <a:solidFill>
                    <a:schemeClr val="tx1"/>
                  </a:solidFill>
                  <a:latin typeface="Cambria Math" panose="02040503050406030204" pitchFamily="18" charset="0"/>
                </a:endParaRPr>
              </a:p>
              <a:p>
                <a:pPr marL="349250" indent="0">
                  <a:buNone/>
                </a:pPr>
                <a:endParaRPr lang="en-US" sz="1800" i="1" dirty="0" smtClean="0">
                  <a:solidFill>
                    <a:schemeClr val="tx1"/>
                  </a:solidFill>
                  <a:latin typeface="Cambria Math" panose="02040503050406030204" pitchFamily="18" charset="0"/>
                </a:endParaRPr>
              </a:p>
              <a:p>
                <a:pPr marL="349250" indent="0">
                  <a:buNone/>
                </a:pPr>
                <a14:m>
                  <m:oMathPara xmlns:m="http://schemas.openxmlformats.org/officeDocument/2006/math">
                    <m:oMathParaPr>
                      <m:jc m:val="left"/>
                    </m:oMathParaPr>
                    <m:oMath xmlns:m="http://schemas.openxmlformats.org/officeDocument/2006/math">
                      <m:acc>
                        <m:accPr>
                          <m:chr m:val="̂"/>
                          <m:ctrlPr>
                            <a:rPr lang="en-US" sz="1800" i="1" smtClean="0">
                              <a:solidFill>
                                <a:schemeClr val="tx1"/>
                              </a:solidFill>
                              <a:latin typeface="Cambria Math" panose="02040503050406030204" pitchFamily="18" charset="0"/>
                            </a:rPr>
                          </m:ctrlPr>
                        </m:accPr>
                        <m:e>
                          <m:r>
                            <a:rPr lang="en-US" sz="1800" b="0" i="1" smtClean="0">
                              <a:solidFill>
                                <a:schemeClr val="tx1"/>
                              </a:solidFill>
                              <a:latin typeface="Cambria Math" panose="02040503050406030204" pitchFamily="18" charset="0"/>
                            </a:rPr>
                            <m:t>𝑏𝑤𝑡</m:t>
                          </m:r>
                        </m:e>
                      </m:acc>
                      <m:r>
                        <a:rPr lang="en-US" sz="1800" i="1" smtClean="0">
                          <a:solidFill>
                            <a:schemeClr val="tx1"/>
                          </a:solidFill>
                          <a:latin typeface="Cambria Math" panose="02040503050406030204" pitchFamily="18" charset="0"/>
                          <a:ea typeface="Cambria Math" panose="02040503050406030204" pitchFamily="18" charset="0"/>
                        </a:rPr>
                        <m:t>=</m:t>
                      </m:r>
                      <m:r>
                        <a:rPr lang="en-US" sz="1800" b="0" i="1" smtClean="0">
                          <a:solidFill>
                            <a:schemeClr val="tx1"/>
                          </a:solidFill>
                          <a:latin typeface="Cambria Math" panose="02040503050406030204" pitchFamily="18" charset="0"/>
                          <a:ea typeface="Cambria Math" panose="02040503050406030204" pitchFamily="18" charset="0"/>
                        </a:rPr>
                        <m:t>−80.41+0.44</m:t>
                      </m:r>
                      <m:r>
                        <a:rPr lang="en-US" sz="1800" b="0" i="1" smtClean="0">
                          <a:solidFill>
                            <a:schemeClr val="tx1"/>
                          </a:solidFill>
                          <a:latin typeface="Cambria Math" panose="02040503050406030204" pitchFamily="18" charset="0"/>
                          <a:ea typeface="Cambria Math" panose="02040503050406030204" pitchFamily="18" charset="0"/>
                        </a:rPr>
                        <m:t>𝑔𝑒𝑠𝑡𝑎𝑡𝑖𝑜𝑛</m:t>
                      </m:r>
                      <m:r>
                        <a:rPr lang="en-US" sz="1800" b="0" i="1" smtClean="0">
                          <a:solidFill>
                            <a:schemeClr val="tx1"/>
                          </a:solidFill>
                          <a:latin typeface="Cambria Math" panose="02040503050406030204" pitchFamily="18" charset="0"/>
                          <a:ea typeface="Cambria Math" panose="02040503050406030204" pitchFamily="18" charset="0"/>
                        </a:rPr>
                        <m:t> −3.33</m:t>
                      </m:r>
                      <m:r>
                        <a:rPr lang="en-US" sz="1800" b="0" i="1" smtClean="0">
                          <a:solidFill>
                            <a:schemeClr val="tx1"/>
                          </a:solidFill>
                          <a:latin typeface="Cambria Math" panose="02040503050406030204" pitchFamily="18" charset="0"/>
                          <a:ea typeface="Cambria Math" panose="02040503050406030204" pitchFamily="18" charset="0"/>
                        </a:rPr>
                        <m:t>𝑝𝑎𝑟𝑖𝑡𝑦</m:t>
                      </m:r>
                      <m:r>
                        <a:rPr lang="en-US" sz="1800" b="0" i="1" smtClean="0">
                          <a:solidFill>
                            <a:schemeClr val="tx1"/>
                          </a:solidFill>
                          <a:latin typeface="Cambria Math" panose="02040503050406030204" pitchFamily="18" charset="0"/>
                          <a:ea typeface="Cambria Math" panose="02040503050406030204" pitchFamily="18" charset="0"/>
                        </a:rPr>
                        <m:t> −0.01</m:t>
                      </m:r>
                      <m:r>
                        <a:rPr lang="en-US" sz="1800" b="0" i="1" smtClean="0">
                          <a:solidFill>
                            <a:schemeClr val="tx1"/>
                          </a:solidFill>
                          <a:latin typeface="Cambria Math" panose="02040503050406030204" pitchFamily="18" charset="0"/>
                          <a:ea typeface="Cambria Math" panose="02040503050406030204" pitchFamily="18" charset="0"/>
                        </a:rPr>
                        <m:t>𝑎𝑔𝑒</m:t>
                      </m:r>
                      <m:r>
                        <a:rPr lang="en-US" sz="1800" b="0" i="1" smtClean="0">
                          <a:solidFill>
                            <a:schemeClr val="tx1"/>
                          </a:solidFill>
                          <a:latin typeface="Cambria Math" panose="02040503050406030204" pitchFamily="18" charset="0"/>
                          <a:ea typeface="Cambria Math" panose="02040503050406030204" pitchFamily="18" charset="0"/>
                        </a:rPr>
                        <m:t>+1.15</m:t>
                      </m:r>
                      <m:r>
                        <a:rPr lang="en-US" sz="1800" b="0" i="1" smtClean="0">
                          <a:solidFill>
                            <a:schemeClr val="tx1"/>
                          </a:solidFill>
                          <a:latin typeface="Cambria Math" panose="02040503050406030204" pitchFamily="18" charset="0"/>
                          <a:ea typeface="Cambria Math" panose="02040503050406030204" pitchFamily="18" charset="0"/>
                        </a:rPr>
                        <m:t>h𝑒𝑖𝑔h𝑡</m:t>
                      </m:r>
                      <m:r>
                        <a:rPr lang="en-US" sz="1800" b="0" i="1" smtClean="0">
                          <a:solidFill>
                            <a:schemeClr val="tx1"/>
                          </a:solidFill>
                          <a:latin typeface="Cambria Math" panose="02040503050406030204" pitchFamily="18" charset="0"/>
                          <a:ea typeface="Cambria Math" panose="02040503050406030204" pitchFamily="18" charset="0"/>
                        </a:rPr>
                        <m:t>+0.05 </m:t>
                      </m:r>
                      <m:r>
                        <a:rPr lang="en-US" sz="1800" b="0" i="1" smtClean="0">
                          <a:solidFill>
                            <a:schemeClr val="tx1"/>
                          </a:solidFill>
                          <a:latin typeface="Cambria Math" panose="02040503050406030204" pitchFamily="18" charset="0"/>
                          <a:ea typeface="Cambria Math" panose="02040503050406030204" pitchFamily="18" charset="0"/>
                        </a:rPr>
                        <m:t>𝑤𝑒𝑖𝑔h𝑡</m:t>
                      </m:r>
                      <m:r>
                        <a:rPr lang="en-US" sz="1800" b="0" i="1" smtClean="0">
                          <a:solidFill>
                            <a:schemeClr val="tx1"/>
                          </a:solidFill>
                          <a:latin typeface="Cambria Math" panose="02040503050406030204" pitchFamily="18" charset="0"/>
                          <a:ea typeface="Cambria Math" panose="02040503050406030204" pitchFamily="18" charset="0"/>
                        </a:rPr>
                        <m:t> −8.40</m:t>
                      </m:r>
                      <m:r>
                        <a:rPr lang="en-US" sz="1800" b="0" i="1" smtClean="0">
                          <a:solidFill>
                            <a:schemeClr val="tx1"/>
                          </a:solidFill>
                          <a:latin typeface="Cambria Math" panose="02040503050406030204" pitchFamily="18" charset="0"/>
                          <a:ea typeface="Cambria Math" panose="02040503050406030204" pitchFamily="18" charset="0"/>
                        </a:rPr>
                        <m:t>𝑠𝑚𝑜𝑘𝑒</m:t>
                      </m:r>
                    </m:oMath>
                  </m:oMathPara>
                </a14:m>
                <a:endParaRPr lang="en-US" sz="2300" b="0" dirty="0" smtClean="0">
                  <a:solidFill>
                    <a:schemeClr val="tx1"/>
                  </a:solidFill>
                  <a:ea typeface="Cambria Math" panose="02040503050406030204" pitchFamily="18" charset="0"/>
                </a:endParaRPr>
              </a:p>
              <a:p>
                <a:pPr marL="739775" indent="0">
                  <a:buNone/>
                </a:pPr>
                <a:r>
                  <a:rPr lang="en-US" dirty="0" smtClean="0">
                    <a:solidFill>
                      <a:schemeClr val="tx1"/>
                    </a:solidFill>
                  </a:rPr>
                  <a:t> </a:t>
                </a:r>
                <a14:m>
                  <m:oMath xmlns:m="http://schemas.openxmlformats.org/officeDocument/2006/math">
                    <m:r>
                      <a:rPr lang="en-US" sz="180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−80.41+0.44</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284</m:t>
                        </m:r>
                      </m:e>
                    </m:d>
                    <m:r>
                      <a:rPr lang="en-US" sz="1800" b="0" i="1" smtClean="0">
                        <a:latin typeface="Cambria Math" panose="02040503050406030204" pitchFamily="18" charset="0"/>
                        <a:ea typeface="Cambria Math" panose="02040503050406030204" pitchFamily="18" charset="0"/>
                      </a:rPr>
                      <m:t>−3.33</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0</m:t>
                        </m:r>
                      </m:e>
                    </m:d>
                    <m:r>
                      <a:rPr lang="en-US" sz="1800" b="0" i="1" smtClean="0">
                        <a:latin typeface="Cambria Math" panose="02040503050406030204" pitchFamily="18" charset="0"/>
                        <a:ea typeface="Cambria Math" panose="02040503050406030204" pitchFamily="18" charset="0"/>
                      </a:rPr>
                      <m:t>−0.01</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27</m:t>
                        </m:r>
                      </m:e>
                    </m:d>
                    <m:r>
                      <a:rPr lang="en-US" sz="1800" b="0" i="1" smtClean="0">
                        <a:latin typeface="Cambria Math" panose="02040503050406030204" pitchFamily="18" charset="0"/>
                        <a:ea typeface="Cambria Math" panose="02040503050406030204" pitchFamily="18" charset="0"/>
                      </a:rPr>
                      <m:t>+1.15</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62</m:t>
                        </m:r>
                      </m:e>
                    </m:d>
                    <m:r>
                      <a:rPr lang="en-US" sz="1800" b="0" i="1" smtClean="0">
                        <a:latin typeface="Cambria Math" panose="02040503050406030204" pitchFamily="18" charset="0"/>
                        <a:ea typeface="Cambria Math" panose="02040503050406030204" pitchFamily="18" charset="0"/>
                      </a:rPr>
                      <m:t>+0.05</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100</m:t>
                        </m:r>
                      </m:e>
                    </m:d>
                    <m:r>
                      <a:rPr lang="en-US" sz="1800" b="0" i="1" smtClean="0">
                        <a:latin typeface="Cambria Math" panose="02040503050406030204" pitchFamily="18" charset="0"/>
                        <a:ea typeface="Cambria Math" panose="02040503050406030204" pitchFamily="18" charset="0"/>
                      </a:rPr>
                      <m:t>−8.40</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0</m:t>
                        </m:r>
                      </m:e>
                    </m:d>
                  </m:oMath>
                </a14:m>
                <a:endParaRPr lang="en-US" b="0" dirty="0" smtClean="0">
                  <a:ea typeface="Cambria Math" panose="02040503050406030204" pitchFamily="18" charset="0"/>
                </a:endParaRPr>
              </a:p>
              <a:p>
                <a:pPr marL="806450" indent="0">
                  <a:buNone/>
                </a:pPr>
                <a:r>
                  <a:rPr lang="en-US" sz="1900" dirty="0" smtClean="0">
                    <a:latin typeface="Cambria Math" panose="02040503050406030204" pitchFamily="18" charset="0"/>
                    <a:ea typeface="Cambria Math" panose="02040503050406030204" pitchFamily="18" charset="0"/>
                  </a:rPr>
                  <a:t>= 120.58</a:t>
                </a:r>
                <a:endParaRPr lang="en-US" sz="1900" b="0" dirty="0" smtClean="0">
                  <a:latin typeface="Cambria Math" panose="02040503050406030204" pitchFamily="18" charset="0"/>
                  <a:ea typeface="Cambria Math" panose="02040503050406030204" pitchFamily="18" charset="0"/>
                </a:endParaRPr>
              </a:p>
              <a:p>
                <a:pPr marL="0" indent="0">
                  <a:buNone/>
                </a:pPr>
                <a:r>
                  <a:rPr lang="en-US" dirty="0"/>
                  <a:t> </a:t>
                </a:r>
              </a:p>
              <a:p>
                <a:pPr marL="349250" indent="0">
                  <a:buNone/>
                </a:pPr>
                <a:r>
                  <a:rPr lang="en-US" dirty="0" smtClean="0"/>
                  <a:t>Residual </a:t>
                </a:r>
                <a:r>
                  <a:rPr lang="en-US" dirty="0"/>
                  <a:t>	= observed – predicted</a:t>
                </a:r>
              </a:p>
              <a:p>
                <a:pPr marL="0" indent="0">
                  <a:buNone/>
                </a:pPr>
                <a:r>
                  <a:rPr lang="en-US" dirty="0" smtClean="0"/>
                  <a:t>		= </a:t>
                </a:r>
                <a:r>
                  <a:rPr lang="en-US" dirty="0"/>
                  <a:t>120 – 120.58</a:t>
                </a:r>
              </a:p>
              <a:p>
                <a:pPr marL="0" indent="0">
                  <a:buNone/>
                </a:pPr>
                <a:r>
                  <a:rPr lang="en-US" dirty="0" smtClean="0"/>
                  <a:t>		</a:t>
                </a:r>
                <a:r>
                  <a:rPr lang="en-US" b="1" dirty="0" smtClean="0"/>
                  <a:t>= </a:t>
                </a:r>
                <a:r>
                  <a:rPr lang="en-US" b="1" dirty="0">
                    <a:solidFill>
                      <a:srgbClr val="FF0000"/>
                    </a:solidFill>
                  </a:rPr>
                  <a:t>-</a:t>
                </a:r>
                <a:r>
                  <a:rPr lang="en-US" b="1" dirty="0" smtClean="0">
                    <a:solidFill>
                      <a:srgbClr val="FF0000"/>
                    </a:solidFill>
                  </a:rPr>
                  <a:t>0.58</a:t>
                </a:r>
                <a:endParaRPr lang="en-US" b="1" dirty="0">
                  <a:solidFill>
                    <a:srgbClr val="FF0000"/>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3501"/>
                </a:stretch>
              </a:blipFill>
            </p:spPr>
            <p:txBody>
              <a:bodyPr/>
              <a:lstStyle/>
              <a:p>
                <a:r>
                  <a:rPr lang="en-US">
                    <a:noFill/>
                  </a:rPr>
                  <a:t> </a:t>
                </a:r>
              </a:p>
            </p:txBody>
          </p:sp>
        </mc:Fallback>
      </mc:AlternateContent>
      <p:pic>
        <p:nvPicPr>
          <p:cNvPr id="4" name="Picture 3"/>
          <p:cNvPicPr>
            <a:picLocks noChangeAspect="1"/>
          </p:cNvPicPr>
          <p:nvPr/>
        </p:nvPicPr>
        <p:blipFill rotWithShape="1">
          <a:blip r:embed="rId3"/>
          <a:srcRect l="17400" t="24907" r="17776" b="66455"/>
          <a:stretch/>
        </p:blipFill>
        <p:spPr>
          <a:xfrm>
            <a:off x="1358153" y="2339788"/>
            <a:ext cx="6817654" cy="524435"/>
          </a:xfrm>
          <a:prstGeom prst="rect">
            <a:avLst/>
          </a:prstGeom>
        </p:spPr>
      </p:pic>
    </p:spTree>
    <p:extLst>
      <p:ext uri="{BB962C8B-B14F-4D97-AF65-F5344CB8AC3E}">
        <p14:creationId xmlns:p14="http://schemas.microsoft.com/office/powerpoint/2010/main" val="7194743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E: R Squared &amp; Adjusted R Squared</a:t>
            </a:r>
            <a:endParaRPr lang="en-US" dirty="0"/>
          </a:p>
        </p:txBody>
      </p:sp>
      <p:sp>
        <p:nvSpPr>
          <p:cNvPr id="3" name="Content Placeholder 2"/>
          <p:cNvSpPr>
            <a:spLocks noGrp="1"/>
          </p:cNvSpPr>
          <p:nvPr>
            <p:ph idx="1"/>
          </p:nvPr>
        </p:nvSpPr>
        <p:spPr>
          <a:xfrm>
            <a:off x="838200" y="1825625"/>
            <a:ext cx="10515600" cy="1576481"/>
          </a:xfrm>
        </p:spPr>
        <p:txBody>
          <a:bodyPr>
            <a:normAutofit lnSpcReduction="10000"/>
          </a:bodyPr>
          <a:lstStyle/>
          <a:p>
            <a:pPr marL="0" indent="0">
              <a:buNone/>
            </a:pPr>
            <a:r>
              <a:rPr lang="en-US" b="1" dirty="0" smtClean="0"/>
              <a:t>(e) The variance of the residuals is 249.28, and the variance of the birth weights of all babies in the data set is 332.57. Calculate the R</a:t>
            </a:r>
            <a:r>
              <a:rPr lang="en-US" b="1" baseline="30000" dirty="0" smtClean="0"/>
              <a:t>2</a:t>
            </a:r>
            <a:r>
              <a:rPr lang="en-US" b="1" dirty="0" smtClean="0"/>
              <a:t> and the adjusted R</a:t>
            </a:r>
            <a:r>
              <a:rPr lang="en-US" b="1" baseline="30000" dirty="0" smtClean="0"/>
              <a:t>2</a:t>
            </a:r>
            <a:r>
              <a:rPr lang="en-US" b="1" dirty="0" smtClean="0"/>
              <a:t>. Note that there are 1,236 observations in the data set.</a:t>
            </a:r>
            <a:endParaRPr lang="en-US" b="1" dirty="0" smtClean="0"/>
          </a:p>
          <a:p>
            <a:endParaRPr lang="en-US" dirty="0" smtClean="0"/>
          </a:p>
          <a:p>
            <a:endParaRPr lang="en-US" dirty="0"/>
          </a:p>
        </p:txBody>
      </p:sp>
      <mc:AlternateContent xmlns:mc="http://schemas.openxmlformats.org/markup-compatibility/2006">
        <mc:Choice xmlns:a14="http://schemas.microsoft.com/office/drawing/2010/main" Requires="a14">
          <p:sp>
            <p:nvSpPr>
              <p:cNvPr id="7" name="Content Placeholder 2"/>
              <p:cNvSpPr txBox="1">
                <a:spLocks/>
              </p:cNvSpPr>
              <p:nvPr/>
            </p:nvSpPr>
            <p:spPr>
              <a:xfrm>
                <a:off x="838200" y="3537043"/>
                <a:ext cx="4818888" cy="26889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defTabSz="457200">
                  <a:lnSpc>
                    <a:spcPct val="150000"/>
                  </a:lnSpc>
                  <a:buNone/>
                </a:pPr>
                <a:r>
                  <a:rPr lang="en-US" sz="2400" dirty="0" smtClean="0"/>
                  <a:t>R</a:t>
                </a:r>
                <a:r>
                  <a:rPr lang="en-US" sz="2400" baseline="30000" dirty="0" smtClean="0"/>
                  <a:t>2</a:t>
                </a:r>
                <a:r>
                  <a:rPr lang="en-US" sz="2400" dirty="0"/>
                  <a:t>	</a:t>
                </a:r>
                <a:r>
                  <a:rPr lang="en-US" sz="2400" dirty="0" smtClean="0"/>
                  <a:t>= 1  –  </a:t>
                </a:r>
                <a14:m>
                  <m:oMath xmlns:m="http://schemas.openxmlformats.org/officeDocument/2006/math">
                    <m:f>
                      <m:fPr>
                        <m:ctrlPr>
                          <a:rPr lang="en-US" sz="2400" i="1" smtClean="0">
                            <a:latin typeface="Cambria Math" panose="02040503050406030204" pitchFamily="18" charset="0"/>
                          </a:rPr>
                        </m:ctrlPr>
                      </m:fPr>
                      <m:num>
                        <m:r>
                          <m:rPr>
                            <m:nor/>
                          </m:rPr>
                          <a:rPr lang="en-US" sz="2400" dirty="0" smtClean="0"/>
                          <m:t>Var</m:t>
                        </m:r>
                        <m:r>
                          <m:rPr>
                            <m:nor/>
                          </m:rPr>
                          <a:rPr lang="en-US" sz="2400" b="0" i="0" dirty="0" smtClean="0"/>
                          <m:t>iability</m:t>
                        </m:r>
                        <m:r>
                          <m:rPr>
                            <m:nor/>
                          </m:rPr>
                          <a:rPr lang="en-US" sz="2400" b="0" i="0" dirty="0" smtClean="0"/>
                          <m:t> </m:t>
                        </m:r>
                        <m:r>
                          <m:rPr>
                            <m:nor/>
                          </m:rPr>
                          <a:rPr lang="en-US" sz="2400" b="0" i="0" dirty="0" smtClean="0"/>
                          <m:t>in</m:t>
                        </m:r>
                        <m:r>
                          <m:rPr>
                            <m:nor/>
                          </m:rPr>
                          <a:rPr lang="en-US" sz="2400" b="0" i="0" dirty="0" smtClean="0"/>
                          <m:t> </m:t>
                        </m:r>
                        <m:r>
                          <m:rPr>
                            <m:nor/>
                          </m:rPr>
                          <a:rPr lang="en-US" sz="2400" dirty="0" smtClean="0"/>
                          <m:t>residuals</m:t>
                        </m:r>
                        <m:r>
                          <m:rPr>
                            <m:nor/>
                          </m:rPr>
                          <a:rPr lang="en-US" sz="2400" dirty="0" smtClean="0"/>
                          <m:t> </m:t>
                        </m:r>
                      </m:num>
                      <m:den>
                        <m:r>
                          <m:rPr>
                            <m:nor/>
                          </m:rPr>
                          <a:rPr lang="en-US" sz="2400" dirty="0" smtClean="0"/>
                          <m:t>Var</m:t>
                        </m:r>
                        <m:r>
                          <m:rPr>
                            <m:nor/>
                          </m:rPr>
                          <a:rPr lang="en-US" sz="2400" b="0" i="0" dirty="0" smtClean="0"/>
                          <m:t>iability</m:t>
                        </m:r>
                        <m:r>
                          <m:rPr>
                            <m:nor/>
                          </m:rPr>
                          <a:rPr lang="en-US" sz="2400" b="0" i="0" dirty="0" smtClean="0"/>
                          <m:t> </m:t>
                        </m:r>
                        <m:r>
                          <m:rPr>
                            <m:nor/>
                          </m:rPr>
                          <a:rPr lang="en-US" sz="2400" dirty="0" smtClean="0"/>
                          <m:t>in</m:t>
                        </m:r>
                        <m:r>
                          <m:rPr>
                            <m:nor/>
                          </m:rPr>
                          <a:rPr lang="en-US" sz="2400" b="0" i="0" dirty="0" smtClean="0"/>
                          <m:t> </m:t>
                        </m:r>
                        <m:r>
                          <m:rPr>
                            <m:nor/>
                          </m:rPr>
                          <a:rPr lang="en-US" sz="2400" b="0" i="0" dirty="0" smtClean="0"/>
                          <m:t>the</m:t>
                        </m:r>
                        <m:r>
                          <m:rPr>
                            <m:nor/>
                          </m:rPr>
                          <a:rPr lang="en-US" sz="2400" b="0" i="0" dirty="0" smtClean="0"/>
                          <m:t> </m:t>
                        </m:r>
                        <m:r>
                          <m:rPr>
                            <m:nor/>
                          </m:rPr>
                          <a:rPr lang="en-US" sz="2400" dirty="0" smtClean="0"/>
                          <m:t>outcome</m:t>
                        </m:r>
                      </m:den>
                    </m:f>
                  </m:oMath>
                </a14:m>
                <a:endParaRPr lang="en-US" sz="2400" dirty="0" smtClean="0"/>
              </a:p>
              <a:p>
                <a:pPr marL="0" lvl="0" indent="0" defTabSz="457200">
                  <a:lnSpc>
                    <a:spcPct val="150000"/>
                  </a:lnSpc>
                  <a:buNone/>
                </a:pPr>
                <a:r>
                  <a:rPr lang="en-US" sz="2400" dirty="0" smtClean="0"/>
                  <a:t>	= </a:t>
                </a:r>
                <a:r>
                  <a:rPr lang="en-US" sz="2400" dirty="0" smtClean="0"/>
                  <a:t>1  –  </a:t>
                </a:r>
                <a14:m>
                  <m:oMath xmlns:m="http://schemas.openxmlformats.org/officeDocument/2006/math">
                    <m:f>
                      <m:fPr>
                        <m:ctrlPr>
                          <a:rPr lang="en-US" sz="2400" i="1" smtClean="0">
                            <a:latin typeface="Cambria Math" panose="02040503050406030204" pitchFamily="18" charset="0"/>
                          </a:rPr>
                        </m:ctrlPr>
                      </m:fPr>
                      <m:num>
                        <m:r>
                          <m:rPr>
                            <m:nor/>
                          </m:rPr>
                          <a:rPr lang="en-US" sz="2400" dirty="0" smtClean="0"/>
                          <m:t>249.28 </m:t>
                        </m:r>
                      </m:num>
                      <m:den>
                        <m:r>
                          <m:rPr>
                            <m:nor/>
                          </m:rPr>
                          <a:rPr lang="en-US" sz="2400" b="0" i="0" dirty="0" smtClean="0"/>
                          <m:t>3</m:t>
                        </m:r>
                        <m:r>
                          <m:rPr>
                            <m:nor/>
                          </m:rPr>
                          <a:rPr lang="en-US" sz="2400" dirty="0" smtClean="0"/>
                          <m:t>32.57</m:t>
                        </m:r>
                      </m:den>
                    </m:f>
                  </m:oMath>
                </a14:m>
                <a:endParaRPr lang="en-US" sz="2400" dirty="0" smtClean="0"/>
              </a:p>
              <a:p>
                <a:pPr marL="0" lvl="0" indent="0" defTabSz="457200">
                  <a:lnSpc>
                    <a:spcPct val="150000"/>
                  </a:lnSpc>
                  <a:buNone/>
                </a:pPr>
                <a:r>
                  <a:rPr lang="en-US" sz="2400" dirty="0"/>
                  <a:t>	= </a:t>
                </a:r>
                <a:r>
                  <a:rPr lang="en-US" sz="2400" b="1" dirty="0">
                    <a:solidFill>
                      <a:srgbClr val="FF0000"/>
                    </a:solidFill>
                  </a:rPr>
                  <a:t>0.2504</a:t>
                </a:r>
              </a:p>
              <a:p>
                <a:endParaRPr lang="en-US" dirty="0" smtClean="0"/>
              </a:p>
              <a:p>
                <a:endParaRPr lang="en-US" dirty="0"/>
              </a:p>
            </p:txBody>
          </p:sp>
        </mc:Choice>
        <mc:Fallback>
          <p:sp>
            <p:nvSpPr>
              <p:cNvPr id="7" name="Content Placeholder 2"/>
              <p:cNvSpPr txBox="1">
                <a:spLocks noRot="1" noChangeAspect="1" noMove="1" noResize="1" noEditPoints="1" noAdjustHandles="1" noChangeArrowheads="1" noChangeShapeType="1" noTextEdit="1"/>
              </p:cNvSpPr>
              <p:nvPr/>
            </p:nvSpPr>
            <p:spPr>
              <a:xfrm>
                <a:off x="838200" y="3537043"/>
                <a:ext cx="4818888" cy="2688945"/>
              </a:xfrm>
              <a:prstGeom prst="rect">
                <a:avLst/>
              </a:prstGeom>
              <a:blipFill rotWithShape="0">
                <a:blip r:embed="rId2"/>
                <a:stretch>
                  <a:fillRect l="-202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Content Placeholder 2"/>
              <p:cNvSpPr txBox="1">
                <a:spLocks/>
              </p:cNvSpPr>
              <p:nvPr/>
            </p:nvSpPr>
            <p:spPr>
              <a:xfrm>
                <a:off x="6535272" y="3537043"/>
                <a:ext cx="4818528" cy="2688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457200">
                  <a:lnSpc>
                    <a:spcPct val="150000"/>
                  </a:lnSpc>
                  <a:buNone/>
                </a:pPr>
                <a:r>
                  <a:rPr lang="en-US" sz="2400" dirty="0" smtClean="0"/>
                  <a:t>Adj</a:t>
                </a:r>
                <a:r>
                  <a:rPr lang="en-US" sz="2400" dirty="0" smtClean="0"/>
                  <a:t> </a:t>
                </a:r>
                <a:r>
                  <a:rPr lang="en-US" sz="2400" dirty="0"/>
                  <a:t>R</a:t>
                </a:r>
                <a:r>
                  <a:rPr lang="en-US" sz="2400" baseline="30000" dirty="0"/>
                  <a:t>2</a:t>
                </a:r>
                <a:r>
                  <a:rPr lang="en-US" sz="2400" dirty="0"/>
                  <a:t>	= </a:t>
                </a:r>
                <a14:m>
                  <m:oMath xmlns:m="http://schemas.openxmlformats.org/officeDocument/2006/math">
                    <m:r>
                      <a:rPr lang="en-US" sz="2400" i="1">
                        <a:latin typeface="Cambria Math" panose="02040503050406030204" pitchFamily="18" charset="0"/>
                      </a:rPr>
                      <m:t>1− </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𝑟𝑒𝑠𝑖𝑑𝑢𝑎𝑙𝑠</m:t>
                            </m:r>
                          </m:sub>
                          <m:sup>
                            <m:r>
                              <a:rPr lang="en-US" sz="2400" i="1">
                                <a:latin typeface="Cambria Math" panose="02040503050406030204" pitchFamily="18" charset="0"/>
                              </a:rPr>
                              <m:t>2</m:t>
                            </m:r>
                          </m:sup>
                        </m:sSubSup>
                      </m:num>
                      <m:den>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𝑜𝑢𝑡𝑐𝑜𝑚𝑒𝑠</m:t>
                            </m:r>
                          </m:sub>
                          <m:sup>
                            <m:r>
                              <a:rPr lang="en-US" sz="2400" i="1">
                                <a:latin typeface="Cambria Math" panose="02040503050406030204" pitchFamily="18" charset="0"/>
                              </a:rPr>
                              <m:t>2</m:t>
                            </m:r>
                          </m:sup>
                        </m:sSubSup>
                      </m:den>
                    </m:f>
                    <m:r>
                      <a:rPr lang="en-US" sz="2400" i="1">
                        <a:latin typeface="Cambria Math" panose="02040503050406030204" pitchFamily="18" charset="0"/>
                      </a:rPr>
                      <m:t> × </m:t>
                    </m:r>
                    <m:f>
                      <m:fPr>
                        <m:ctrlPr>
                          <a:rPr lang="en-US" sz="2400" i="1">
                            <a:latin typeface="Cambria Math" panose="02040503050406030204" pitchFamily="18" charset="0"/>
                          </a:rPr>
                        </m:ctrlPr>
                      </m:fPr>
                      <m:num>
                        <m:r>
                          <a:rPr lang="en-US" sz="2400" i="1">
                            <a:latin typeface="Cambria Math" panose="02040503050406030204" pitchFamily="18" charset="0"/>
                          </a:rPr>
                          <m:t>𝑛</m:t>
                        </m:r>
                        <m:r>
                          <a:rPr lang="en-US" sz="2400" i="1">
                            <a:latin typeface="Cambria Math" panose="02040503050406030204" pitchFamily="18" charset="0"/>
                          </a:rPr>
                          <m:t>−1</m:t>
                        </m:r>
                      </m:num>
                      <m:den>
                        <m:r>
                          <a:rPr lang="en-US" sz="2400" i="1">
                            <a:latin typeface="Cambria Math" panose="02040503050406030204" pitchFamily="18" charset="0"/>
                          </a:rPr>
                          <m:t>𝑛</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den>
                    </m:f>
                  </m:oMath>
                </a14:m>
                <a:endParaRPr lang="en-US" sz="2400" dirty="0"/>
              </a:p>
              <a:p>
                <a:pPr marL="0" indent="0" defTabSz="457200">
                  <a:lnSpc>
                    <a:spcPct val="150000"/>
                  </a:lnSpc>
                  <a:buNone/>
                </a:pPr>
                <a:r>
                  <a:rPr lang="en-US" sz="2400" dirty="0"/>
                  <a:t>	</a:t>
                </a:r>
                <a:r>
                  <a:rPr lang="en-US" sz="2400" dirty="0" smtClean="0"/>
                  <a:t>	= </a:t>
                </a:r>
                <a14:m>
                  <m:oMath xmlns:m="http://schemas.openxmlformats.org/officeDocument/2006/math">
                    <m:r>
                      <a:rPr lang="en-US" sz="2400" i="1">
                        <a:latin typeface="Cambria Math" panose="02040503050406030204" pitchFamily="18" charset="0"/>
                      </a:rPr>
                      <m:t>1− </m:t>
                    </m:r>
                    <m:f>
                      <m:fPr>
                        <m:ctrlPr>
                          <a:rPr lang="en-US" sz="2400" i="1">
                            <a:latin typeface="Cambria Math" panose="02040503050406030204" pitchFamily="18" charset="0"/>
                          </a:rPr>
                        </m:ctrlPr>
                      </m:fPr>
                      <m:num>
                        <m:r>
                          <a:rPr lang="en-US" sz="2400" i="1">
                            <a:latin typeface="Cambria Math" panose="02040503050406030204" pitchFamily="18" charset="0"/>
                          </a:rPr>
                          <m:t>249.28</m:t>
                        </m:r>
                      </m:num>
                      <m:den>
                        <m:r>
                          <a:rPr lang="en-US" sz="2400" i="1">
                            <a:latin typeface="Cambria Math" panose="02040503050406030204" pitchFamily="18" charset="0"/>
                          </a:rPr>
                          <m:t>332.57</m:t>
                        </m:r>
                      </m:den>
                    </m:f>
                    <m:r>
                      <a:rPr lang="en-US" sz="2400" i="1">
                        <a:latin typeface="Cambria Math" panose="02040503050406030204" pitchFamily="18" charset="0"/>
                      </a:rPr>
                      <m:t> × </m:t>
                    </m:r>
                    <m:f>
                      <m:fPr>
                        <m:ctrlPr>
                          <a:rPr lang="en-US" sz="2400" i="1">
                            <a:latin typeface="Cambria Math" panose="02040503050406030204" pitchFamily="18" charset="0"/>
                          </a:rPr>
                        </m:ctrlPr>
                      </m:fPr>
                      <m:num>
                        <m:r>
                          <a:rPr lang="en-US" sz="2400" i="1">
                            <a:latin typeface="Cambria Math" panose="02040503050406030204" pitchFamily="18" charset="0"/>
                          </a:rPr>
                          <m:t>1236−1</m:t>
                        </m:r>
                      </m:num>
                      <m:den>
                        <m:r>
                          <a:rPr lang="en-US" sz="2400" i="1">
                            <a:latin typeface="Cambria Math" panose="02040503050406030204" pitchFamily="18" charset="0"/>
                          </a:rPr>
                          <m:t>1236−6−1</m:t>
                        </m:r>
                      </m:den>
                    </m:f>
                  </m:oMath>
                </a14:m>
                <a:endParaRPr lang="en-US" sz="2400" dirty="0" smtClean="0"/>
              </a:p>
              <a:p>
                <a:pPr marL="0" indent="0" defTabSz="457200">
                  <a:lnSpc>
                    <a:spcPct val="150000"/>
                  </a:lnSpc>
                  <a:buNone/>
                </a:pPr>
                <a:r>
                  <a:rPr lang="en-US" sz="2400" dirty="0"/>
                  <a:t>	</a:t>
                </a:r>
                <a:r>
                  <a:rPr lang="en-US" sz="2400" dirty="0" smtClean="0"/>
                  <a:t>	= </a:t>
                </a:r>
                <a:r>
                  <a:rPr lang="en-US" sz="2400" b="1" dirty="0">
                    <a:solidFill>
                      <a:srgbClr val="FF0000"/>
                    </a:solidFill>
                  </a:rPr>
                  <a:t>0.2468</a:t>
                </a:r>
              </a:p>
              <a:p>
                <a:pPr marL="0" indent="0">
                  <a:buNone/>
                </a:pPr>
                <a:endParaRPr lang="en-US" dirty="0" smtClean="0"/>
              </a:p>
              <a:p>
                <a:endParaRPr lang="en-US" dirty="0"/>
              </a:p>
            </p:txBody>
          </p:sp>
        </mc:Choice>
        <mc:Fallback>
          <p:sp>
            <p:nvSpPr>
              <p:cNvPr id="8" name="Content Placeholder 2"/>
              <p:cNvSpPr txBox="1">
                <a:spLocks noRot="1" noChangeAspect="1" noMove="1" noResize="1" noEditPoints="1" noAdjustHandles="1" noChangeArrowheads="1" noChangeShapeType="1" noTextEdit="1"/>
              </p:cNvSpPr>
              <p:nvPr/>
            </p:nvSpPr>
            <p:spPr>
              <a:xfrm>
                <a:off x="6535272" y="3537043"/>
                <a:ext cx="4818528" cy="2688945"/>
              </a:xfrm>
              <a:prstGeom prst="rect">
                <a:avLst/>
              </a:prstGeom>
              <a:blipFill rotWithShape="0">
                <a:blip r:embed="rId3"/>
                <a:stretch>
                  <a:fillRect l="-1896" b="-1814"/>
                </a:stretch>
              </a:blipFill>
            </p:spPr>
            <p:txBody>
              <a:bodyPr/>
              <a:lstStyle/>
              <a:p>
                <a:r>
                  <a:rPr lang="en-US">
                    <a:noFill/>
                  </a:rPr>
                  <a:t> </a:t>
                </a:r>
              </a:p>
            </p:txBody>
          </p:sp>
        </mc:Fallback>
      </mc:AlternateContent>
    </p:spTree>
    <p:extLst>
      <p:ext uri="{BB962C8B-B14F-4D97-AF65-F5344CB8AC3E}">
        <p14:creationId xmlns:p14="http://schemas.microsoft.com/office/powerpoint/2010/main" val="41399609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212</TotalTime>
  <Words>316</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Cambria Math</vt:lpstr>
      <vt:lpstr>Office Theme</vt:lpstr>
      <vt:lpstr>Data 606 Presentation</vt:lpstr>
      <vt:lpstr>Problem Introduction</vt:lpstr>
      <vt:lpstr>Problem Parts </vt:lpstr>
      <vt:lpstr>Part A: Model Equation</vt:lpstr>
      <vt:lpstr>Part B: Interpreting Select Coefficients</vt:lpstr>
      <vt:lpstr>Part C: Model Differences</vt:lpstr>
      <vt:lpstr>Part D: Sample Residual</vt:lpstr>
      <vt:lpstr>Part E: R Squared &amp; Adjusted R Squared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Chad Bailey</dc:creator>
  <cp:lastModifiedBy>Chad Bailey</cp:lastModifiedBy>
  <cp:revision>13</cp:revision>
  <dcterms:created xsi:type="dcterms:W3CDTF">2019-12-15T22:21:36Z</dcterms:created>
  <dcterms:modified xsi:type="dcterms:W3CDTF">2019-12-16T01:53:39Z</dcterms:modified>
</cp:coreProperties>
</file>