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828D-A177-4FD5-B78F-D767EFD1720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C46-EEAF-40EF-954E-AF109BA1B7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26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828D-A177-4FD5-B78F-D767EFD1720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C46-EEAF-40EF-954E-AF109BA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8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828D-A177-4FD5-B78F-D767EFD1720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C46-EEAF-40EF-954E-AF109BA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2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828D-A177-4FD5-B78F-D767EFD1720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C46-EEAF-40EF-954E-AF109BA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8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828D-A177-4FD5-B78F-D767EFD1720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C46-EEAF-40EF-954E-AF109BA1B7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67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828D-A177-4FD5-B78F-D767EFD1720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C46-EEAF-40EF-954E-AF109BA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828D-A177-4FD5-B78F-D767EFD1720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C46-EEAF-40EF-954E-AF109BA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8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828D-A177-4FD5-B78F-D767EFD1720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C46-EEAF-40EF-954E-AF109BA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0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828D-A177-4FD5-B78F-D767EFD1720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C46-EEAF-40EF-954E-AF109BA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0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BF828D-A177-4FD5-B78F-D767EFD1720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277C46-EEAF-40EF-954E-AF109BA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5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828D-A177-4FD5-B78F-D767EFD1720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C46-EEAF-40EF-954E-AF109BA1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9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BF828D-A177-4FD5-B78F-D767EFD1720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277C46-EEAF-40EF-954E-AF109BA1B7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12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Similarity, Distance, &amp;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Applications in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57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You’re the superintendent (highest leader) of a moderately large public school district (20+ schools, &gt;15,000 students) </a:t>
            </a:r>
          </a:p>
          <a:p>
            <a:endParaRPr lang="en-US" dirty="0" smtClean="0"/>
          </a:p>
          <a:p>
            <a:r>
              <a:rPr lang="en-US" dirty="0" smtClean="0"/>
              <a:t>Your looking to understand your district’s schools perform</a:t>
            </a:r>
          </a:p>
          <a:p>
            <a:endParaRPr lang="en-US" dirty="0" smtClean="0"/>
          </a:p>
          <a:p>
            <a:r>
              <a:rPr lang="en-US" dirty="0" smtClean="0"/>
              <a:t>Wanting to determine what actions are needed to maintain and increase the service provided to your students and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15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the overall trend of the district’s performance improving?</a:t>
            </a:r>
          </a:p>
          <a:p>
            <a:endParaRPr lang="en-US" sz="1600" dirty="0" smtClean="0"/>
          </a:p>
          <a:p>
            <a:r>
              <a:rPr lang="en-US" dirty="0" smtClean="0"/>
              <a:t>Are there meaningful differences in performance within the district?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cross schools, grades, races/ethnicities, other demographics, etc.?</a:t>
            </a:r>
          </a:p>
          <a:p>
            <a:endParaRPr lang="en-US" sz="1600" dirty="0" smtClean="0"/>
          </a:p>
          <a:p>
            <a:r>
              <a:rPr lang="en-US" dirty="0" smtClean="0"/>
              <a:t>How does our district’s performance compare to other districts?</a:t>
            </a:r>
          </a:p>
          <a:p>
            <a:endParaRPr lang="en-US" sz="1600" dirty="0" smtClean="0"/>
          </a:p>
          <a:p>
            <a:r>
              <a:rPr lang="en-US" dirty="0" smtClean="0"/>
              <a:t>How does our district’s performance compare to the state average?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49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– Revised with a Lens of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similar is the district’s current performance to historical data?</a:t>
            </a:r>
          </a:p>
          <a:p>
            <a:endParaRPr lang="en-US" dirty="0" smtClean="0"/>
          </a:p>
          <a:p>
            <a:r>
              <a:rPr lang="en-US" dirty="0" smtClean="0"/>
              <a:t>In cases of meaningfully different performance within the district, how similar are those cases? </a:t>
            </a:r>
          </a:p>
          <a:p>
            <a:pPr lvl="1"/>
            <a:r>
              <a:rPr lang="en-US" dirty="0" smtClean="0"/>
              <a:t>Is it that we have a good solution with cases of poor implementation or do we need a different solution for those cases?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dirty="0" smtClean="0"/>
              <a:t>How does our district’s performance compare to other similar districts?</a:t>
            </a:r>
          </a:p>
          <a:p>
            <a:endParaRPr lang="en-US" dirty="0" smtClean="0"/>
          </a:p>
          <a:p>
            <a:r>
              <a:rPr lang="en-US" dirty="0" smtClean="0"/>
              <a:t>How does our cluster of similar districts’ performance compare to the state average?</a:t>
            </a:r>
          </a:p>
          <a:p>
            <a:pPr lvl="1"/>
            <a:r>
              <a:rPr lang="en-US" dirty="0" smtClean="0"/>
              <a:t>Do we need to advocate for additional supports from the state for schools and districts with our circumstances?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3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Similarity/</a:t>
            </a:r>
            <a:r>
              <a:rPr lang="en-US" dirty="0" smtClean="0"/>
              <a:t>“</a:t>
            </a:r>
            <a:r>
              <a:rPr lang="en-US" dirty="0" smtClean="0"/>
              <a:t>Distance” in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 dimensionality</a:t>
            </a:r>
          </a:p>
          <a:p>
            <a:pPr lvl="1"/>
            <a:r>
              <a:rPr lang="en-US" dirty="0" smtClean="0"/>
              <a:t>Proficiency</a:t>
            </a:r>
          </a:p>
          <a:p>
            <a:pPr lvl="1"/>
            <a:r>
              <a:rPr lang="en-US" dirty="0" smtClean="0"/>
              <a:t>Growth</a:t>
            </a:r>
          </a:p>
          <a:p>
            <a:pPr lvl="1"/>
            <a:r>
              <a:rPr lang="en-US" dirty="0" smtClean="0"/>
              <a:t>Graduation Rates</a:t>
            </a:r>
          </a:p>
          <a:p>
            <a:pPr lvl="1"/>
            <a:r>
              <a:rPr lang="en-US" dirty="0" smtClean="0"/>
              <a:t>Attendance Rates</a:t>
            </a:r>
          </a:p>
          <a:p>
            <a:pPr lvl="1"/>
            <a:r>
              <a:rPr lang="en-US" dirty="0" smtClean="0"/>
              <a:t>Race/Ethnicity – students &amp; staff</a:t>
            </a:r>
          </a:p>
          <a:p>
            <a:pPr lvl="1"/>
            <a:r>
              <a:rPr lang="en-US" dirty="0" smtClean="0"/>
              <a:t>Students with disabilities</a:t>
            </a:r>
          </a:p>
          <a:p>
            <a:pPr lvl="1"/>
            <a:r>
              <a:rPr lang="en-US" dirty="0" smtClean="0"/>
              <a:t>Students learning English</a:t>
            </a:r>
          </a:p>
          <a:p>
            <a:pPr lvl="1"/>
            <a:r>
              <a:rPr lang="en-US" dirty="0" smtClean="0"/>
              <a:t>Economically disadvantaged (poverty proxy)</a:t>
            </a:r>
          </a:p>
          <a:p>
            <a:pPr lvl="1"/>
            <a:r>
              <a:rPr lang="en-US" dirty="0" smtClean="0"/>
              <a:t>Staff Tenure</a:t>
            </a:r>
          </a:p>
          <a:p>
            <a:pPr lvl="1"/>
            <a:r>
              <a:rPr lang="en-US" dirty="0" smtClean="0"/>
              <a:t>Funding</a:t>
            </a:r>
          </a:p>
          <a:p>
            <a:pPr lvl="1"/>
            <a:r>
              <a:rPr lang="en-US" dirty="0" smtClean="0"/>
              <a:t>Rates of student movement between districts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Infrequent refresh of state-level data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Most outcome datasets are refreshed only once a year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Most descriptive datasets are refreshed two to three times a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1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Simpler is usually better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To guard intelligibility, you pick just two dimensions</a:t>
            </a:r>
          </a:p>
          <a:p>
            <a:pPr lvl="1"/>
            <a:r>
              <a:rPr lang="en-US" dirty="0" smtClean="0"/>
              <a:t>Poverty Proxy</a:t>
            </a:r>
          </a:p>
          <a:p>
            <a:pPr lvl="1"/>
            <a:r>
              <a:rPr lang="en-US" dirty="0" smtClean="0"/>
              <a:t>Percent Hispanic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Additionally, you limit to only the 10 most similar cases (i.e., “nearest neighbors”)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74172"/>
              </p:ext>
            </p:extLst>
          </p:nvPr>
        </p:nvGraphicFramePr>
        <p:xfrm>
          <a:off x="6019800" y="1825618"/>
          <a:ext cx="5334000" cy="3855515"/>
        </p:xfrm>
        <a:graphic>
          <a:graphicData uri="http://schemas.openxmlformats.org/drawingml/2006/table">
            <a:tbl>
              <a:tblPr/>
              <a:tblGrid>
                <a:gridCol w="673768"/>
                <a:gridCol w="1165058"/>
                <a:gridCol w="1165058"/>
                <a:gridCol w="1165058"/>
                <a:gridCol w="1165058"/>
              </a:tblGrid>
              <a:tr h="8161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School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Percent 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Economically Disadvantaged (Poverty Proxy)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Percent 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Hispanic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“Distance”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Percent 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Proficient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72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2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38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our Questions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Specifically, the question: how does our district’s performance compare to similar districts?</a:t>
            </a:r>
          </a:p>
          <a:p>
            <a:endParaRPr lang="en-US" dirty="0" smtClean="0"/>
          </a:p>
          <a:p>
            <a:r>
              <a:rPr lang="en-US" dirty="0" smtClean="0"/>
              <a:t>General stats of our similar districts</a:t>
            </a:r>
            <a:endParaRPr lang="en-US" dirty="0"/>
          </a:p>
          <a:p>
            <a:pPr lvl="1"/>
            <a:r>
              <a:rPr lang="en-US" dirty="0" smtClean="0"/>
              <a:t>Min 40</a:t>
            </a:r>
          </a:p>
          <a:p>
            <a:pPr lvl="1"/>
            <a:r>
              <a:rPr lang="en-US" dirty="0" smtClean="0"/>
              <a:t>Max 60</a:t>
            </a:r>
          </a:p>
          <a:p>
            <a:pPr lvl="1"/>
            <a:r>
              <a:rPr lang="en-US" dirty="0" smtClean="0"/>
              <a:t>Mean 51.1</a:t>
            </a:r>
          </a:p>
          <a:p>
            <a:pPr lvl="1"/>
            <a:r>
              <a:rPr lang="en-US" dirty="0" smtClean="0"/>
              <a:t>Median 50</a:t>
            </a:r>
          </a:p>
          <a:p>
            <a:endParaRPr lang="en-US" dirty="0" smtClean="0"/>
          </a:p>
          <a:p>
            <a:r>
              <a:rPr lang="en-US" dirty="0" smtClean="0"/>
              <a:t>Generally, our district is performing like our peers but there some bright spots we could contact to get insights to some better practices.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4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to find “peer” districts</a:t>
            </a:r>
          </a:p>
          <a:p>
            <a:pPr lvl="1"/>
            <a:r>
              <a:rPr lang="en-US" dirty="0" smtClean="0"/>
              <a:t>Access </a:t>
            </a:r>
            <a:r>
              <a:rPr lang="en-US" dirty="0"/>
              <a:t>to knowledge of other’s experience without needing to repeat the </a:t>
            </a:r>
            <a:r>
              <a:rPr lang="en-US" dirty="0" smtClean="0"/>
              <a:t>experience</a:t>
            </a:r>
          </a:p>
          <a:p>
            <a:pPr lvl="1"/>
            <a:r>
              <a:rPr lang="en-US" dirty="0" smtClean="0"/>
              <a:t>Identification </a:t>
            </a:r>
            <a:r>
              <a:rPr lang="en-US" dirty="0"/>
              <a:t>of a group willing to advocate on behalf of situations similar to </a:t>
            </a:r>
            <a:r>
              <a:rPr lang="en-US" dirty="0" smtClean="0"/>
              <a:t>yours</a:t>
            </a:r>
          </a:p>
          <a:p>
            <a:pPr lvl="1"/>
            <a:r>
              <a:rPr lang="en-US" dirty="0" smtClean="0"/>
              <a:t>Allows you to see if your “type” of district is meaningfully different than the state action and in need of special policy considerations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find non-competing peers, a dimension of geographical distance could be added </a:t>
            </a:r>
          </a:p>
          <a:p>
            <a:pPr lvl="1"/>
            <a:r>
              <a:rPr lang="en-US" dirty="0" smtClean="0"/>
              <a:t>scaled so that districts further away receive a closer “similarity distance”</a:t>
            </a:r>
          </a:p>
          <a:p>
            <a:endParaRPr lang="en-US" sz="1200" dirty="0" smtClean="0"/>
          </a:p>
          <a:p>
            <a:r>
              <a:rPr lang="en-US" dirty="0" smtClean="0"/>
              <a:t>Likewise, could be used within the district to identify groups of teachers that could benefit from collaboration or may be in need of special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210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236</TotalTime>
  <Words>560</Words>
  <Application>Microsoft Office PowerPoint</Application>
  <PresentationFormat>Widescreen</PresentationFormat>
  <Paragraphs>132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Similarity, Distance, &amp; Clustering</vt:lpstr>
      <vt:lpstr>Scenario</vt:lpstr>
      <vt:lpstr>Questions</vt:lpstr>
      <vt:lpstr>Questions – Revised with a Lens of Similarity</vt:lpstr>
      <vt:lpstr>Measuring Similarity/“Distance” in Education</vt:lpstr>
      <vt:lpstr>Simpler is usually better</vt:lpstr>
      <vt:lpstr>Returning to our Questions</vt:lpstr>
      <vt:lpstr>Clustering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cbailey</dc:creator>
  <cp:lastModifiedBy>cbailey</cp:lastModifiedBy>
  <cp:revision>23</cp:revision>
  <dcterms:created xsi:type="dcterms:W3CDTF">2018-10-03T19:52:28Z</dcterms:created>
  <dcterms:modified xsi:type="dcterms:W3CDTF">2018-10-03T23:48:40Z</dcterms:modified>
</cp:coreProperties>
</file>