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8" r:id="rId6"/>
    <p:sldId id="26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0B7F8-0C06-42C8-90CD-3CA24DD538F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3267AEC-0116-424D-9F97-F7EC77E99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Poverty has a strong negative correlation with educational outcomes</a:t>
          </a:r>
        </a:p>
      </dgm:t>
    </dgm:pt>
    <dgm:pt modelId="{4E54A09A-0FF9-4B3F-9AF0-CD06E9D2E8CE}" type="parTrans" cxnId="{69C7C436-0ECD-429A-B297-E70918D08112}">
      <dgm:prSet/>
      <dgm:spPr/>
      <dgm:t>
        <a:bodyPr/>
        <a:lstStyle/>
        <a:p>
          <a:endParaRPr lang="en-US"/>
        </a:p>
      </dgm:t>
    </dgm:pt>
    <dgm:pt modelId="{D802326B-95DB-4185-B956-B02FA0341DA5}" type="sibTrans" cxnId="{69C7C436-0ECD-429A-B297-E70918D08112}">
      <dgm:prSet/>
      <dgm:spPr/>
      <dgm:t>
        <a:bodyPr/>
        <a:lstStyle/>
        <a:p>
          <a:endParaRPr lang="en-US"/>
        </a:p>
      </dgm:t>
    </dgm:pt>
    <dgm:pt modelId="{6956D2BC-3808-4A35-A289-8A1235A130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Educational metrics of poverty focus on the rate of poverty but do not currently consider the magnitude/degree of poverty</a:t>
          </a:r>
        </a:p>
      </dgm:t>
    </dgm:pt>
    <dgm:pt modelId="{B2E021EF-D088-4630-8B44-080910CD6A51}" type="parTrans" cxnId="{BD7650C8-00D2-414E-8CBB-D82B2047CBBC}">
      <dgm:prSet/>
      <dgm:spPr/>
      <dgm:t>
        <a:bodyPr/>
        <a:lstStyle/>
        <a:p>
          <a:endParaRPr lang="en-US"/>
        </a:p>
      </dgm:t>
    </dgm:pt>
    <dgm:pt modelId="{8CE01C27-9478-463C-B81C-14B292E93547}" type="sibTrans" cxnId="{BD7650C8-00D2-414E-8CBB-D82B2047CBBC}">
      <dgm:prSet/>
      <dgm:spPr/>
      <dgm:t>
        <a:bodyPr/>
        <a:lstStyle/>
        <a:p>
          <a:endParaRPr lang="en-US"/>
        </a:p>
      </dgm:t>
    </dgm:pt>
    <dgm:pt modelId="{7DF589CB-D9DF-4649-876E-333911183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Schools </a:t>
          </a:r>
          <a:r>
            <a:rPr lang="en-US" dirty="0"/>
            <a:t>operate within a context of their communities</a:t>
          </a:r>
        </a:p>
      </dgm:t>
    </dgm:pt>
    <dgm:pt modelId="{BD689F99-EF14-4B2D-8A90-BD00B26C69FA}" type="parTrans" cxnId="{2934D8FD-BCE5-4DB0-A23A-CDF819939B9A}">
      <dgm:prSet/>
      <dgm:spPr/>
      <dgm:t>
        <a:bodyPr/>
        <a:lstStyle/>
        <a:p>
          <a:endParaRPr lang="en-US"/>
        </a:p>
      </dgm:t>
    </dgm:pt>
    <dgm:pt modelId="{D03E8A43-EFF1-49DC-92A4-56816BC1B32E}" type="sibTrans" cxnId="{2934D8FD-BCE5-4DB0-A23A-CDF819939B9A}">
      <dgm:prSet/>
      <dgm:spPr/>
      <dgm:t>
        <a:bodyPr/>
        <a:lstStyle/>
        <a:p>
          <a:endParaRPr lang="en-US"/>
        </a:p>
      </dgm:t>
    </dgm:pt>
    <dgm:pt modelId="{320DAB2F-A543-4A0D-A54A-2145239D75D4}" type="pres">
      <dgm:prSet presAssocID="{11C0B7F8-0C06-42C8-90CD-3CA24DD538F6}" presName="root" presStyleCnt="0">
        <dgm:presLayoutVars>
          <dgm:dir/>
          <dgm:resizeHandles val="exact"/>
        </dgm:presLayoutVars>
      </dgm:prSet>
      <dgm:spPr/>
    </dgm:pt>
    <dgm:pt modelId="{CD6BEC21-372B-44AB-A26C-5D34DD5CCD44}" type="pres">
      <dgm:prSet presAssocID="{F3267AEC-0116-424D-9F97-F7EC77E99379}" presName="compNode" presStyleCnt="0"/>
      <dgm:spPr/>
    </dgm:pt>
    <dgm:pt modelId="{31137098-B64F-4467-8978-6FAF59385DB9}" type="pres">
      <dgm:prSet presAssocID="{F3267AEC-0116-424D-9F97-F7EC77E99379}" presName="bgRect" presStyleLbl="bgShp" presStyleIdx="0" presStyleCnt="3"/>
      <dgm:spPr/>
    </dgm:pt>
    <dgm:pt modelId="{719AF059-4B0B-46A4-A63B-F2867D69D41D}" type="pres">
      <dgm:prSet presAssocID="{F3267AEC-0116-424D-9F97-F7EC77E993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CC06F0F-8D54-44AB-82B4-D8642B9D6A3C}" type="pres">
      <dgm:prSet presAssocID="{F3267AEC-0116-424D-9F97-F7EC77E99379}" presName="spaceRect" presStyleCnt="0"/>
      <dgm:spPr/>
    </dgm:pt>
    <dgm:pt modelId="{41DAF9D3-A346-4042-8244-F21E7126C6B8}" type="pres">
      <dgm:prSet presAssocID="{F3267AEC-0116-424D-9F97-F7EC77E99379}" presName="parTx" presStyleLbl="revTx" presStyleIdx="0" presStyleCnt="3">
        <dgm:presLayoutVars>
          <dgm:chMax val="0"/>
          <dgm:chPref val="0"/>
        </dgm:presLayoutVars>
      </dgm:prSet>
      <dgm:spPr/>
    </dgm:pt>
    <dgm:pt modelId="{249ECF2B-57B4-4C79-8B4B-49F920CCA058}" type="pres">
      <dgm:prSet presAssocID="{D802326B-95DB-4185-B956-B02FA0341DA5}" presName="sibTrans" presStyleCnt="0"/>
      <dgm:spPr/>
    </dgm:pt>
    <dgm:pt modelId="{3AB1D733-C78D-4787-B0A2-82DEF75D059D}" type="pres">
      <dgm:prSet presAssocID="{6956D2BC-3808-4A35-A289-8A1235A130D9}" presName="compNode" presStyleCnt="0"/>
      <dgm:spPr/>
    </dgm:pt>
    <dgm:pt modelId="{68237E26-A5FE-4201-91F0-51D91E4FD19C}" type="pres">
      <dgm:prSet presAssocID="{6956D2BC-3808-4A35-A289-8A1235A130D9}" presName="bgRect" presStyleLbl="bgShp" presStyleIdx="1" presStyleCnt="3"/>
      <dgm:spPr/>
    </dgm:pt>
    <dgm:pt modelId="{3B7E4019-57DD-45DD-A0A0-78ADD73381EC}" type="pres">
      <dgm:prSet presAssocID="{6956D2BC-3808-4A35-A289-8A1235A130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469ACA6-D890-44F1-98CE-F21AE9F062E0}" type="pres">
      <dgm:prSet presAssocID="{6956D2BC-3808-4A35-A289-8A1235A130D9}" presName="spaceRect" presStyleCnt="0"/>
      <dgm:spPr/>
    </dgm:pt>
    <dgm:pt modelId="{A79A3CE4-ACF8-4D49-9396-3247189992BC}" type="pres">
      <dgm:prSet presAssocID="{6956D2BC-3808-4A35-A289-8A1235A130D9}" presName="parTx" presStyleLbl="revTx" presStyleIdx="1" presStyleCnt="3">
        <dgm:presLayoutVars>
          <dgm:chMax val="0"/>
          <dgm:chPref val="0"/>
        </dgm:presLayoutVars>
      </dgm:prSet>
      <dgm:spPr/>
    </dgm:pt>
    <dgm:pt modelId="{BF8AB1CF-4CBE-4D11-8304-EFD9CE3915B7}" type="pres">
      <dgm:prSet presAssocID="{8CE01C27-9478-463C-B81C-14B292E93547}" presName="sibTrans" presStyleCnt="0"/>
      <dgm:spPr/>
    </dgm:pt>
    <dgm:pt modelId="{4DA29CFB-5A8B-4E6F-8BA0-774E810B79DF}" type="pres">
      <dgm:prSet presAssocID="{7DF589CB-D9DF-4649-876E-33391118358A}" presName="compNode" presStyleCnt="0"/>
      <dgm:spPr/>
    </dgm:pt>
    <dgm:pt modelId="{C5B11510-B107-43E8-968C-EDF74DDC11ED}" type="pres">
      <dgm:prSet presAssocID="{7DF589CB-D9DF-4649-876E-33391118358A}" presName="bgRect" presStyleLbl="bgShp" presStyleIdx="2" presStyleCnt="3"/>
      <dgm:spPr/>
    </dgm:pt>
    <dgm:pt modelId="{F1872BED-611B-4E19-84A0-9C13B0D01B0F}" type="pres">
      <dgm:prSet presAssocID="{7DF589CB-D9DF-4649-876E-3339111835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83E84F6-833D-427B-B7FF-1B48AF2816B0}" type="pres">
      <dgm:prSet presAssocID="{7DF589CB-D9DF-4649-876E-33391118358A}" presName="spaceRect" presStyleCnt="0"/>
      <dgm:spPr/>
    </dgm:pt>
    <dgm:pt modelId="{96D473AC-7D0F-456D-9C0C-F37E539862B9}" type="pres">
      <dgm:prSet presAssocID="{7DF589CB-D9DF-4649-876E-3339111835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C7C436-0ECD-429A-B297-E70918D08112}" srcId="{11C0B7F8-0C06-42C8-90CD-3CA24DD538F6}" destId="{F3267AEC-0116-424D-9F97-F7EC77E99379}" srcOrd="0" destOrd="0" parTransId="{4E54A09A-0FF9-4B3F-9AF0-CD06E9D2E8CE}" sibTransId="{D802326B-95DB-4185-B956-B02FA0341DA5}"/>
    <dgm:cxn modelId="{E61F5755-5E87-45AD-A7D6-ECEC789F14AD}" type="presOf" srcId="{7DF589CB-D9DF-4649-876E-33391118358A}" destId="{96D473AC-7D0F-456D-9C0C-F37E539862B9}" srcOrd="0" destOrd="0" presId="urn:microsoft.com/office/officeart/2018/2/layout/IconVerticalSolidList"/>
    <dgm:cxn modelId="{D748C4AD-35A6-440B-8249-CF18F907642B}" type="presOf" srcId="{6956D2BC-3808-4A35-A289-8A1235A130D9}" destId="{A79A3CE4-ACF8-4D49-9396-3247189992BC}" srcOrd="0" destOrd="0" presId="urn:microsoft.com/office/officeart/2018/2/layout/IconVerticalSolidList"/>
    <dgm:cxn modelId="{BD7650C8-00D2-414E-8CBB-D82B2047CBBC}" srcId="{11C0B7F8-0C06-42C8-90CD-3CA24DD538F6}" destId="{6956D2BC-3808-4A35-A289-8A1235A130D9}" srcOrd="1" destOrd="0" parTransId="{B2E021EF-D088-4630-8B44-080910CD6A51}" sibTransId="{8CE01C27-9478-463C-B81C-14B292E93547}"/>
    <dgm:cxn modelId="{8E2BD4E2-EDCC-49BC-B3A2-546710AB433D}" type="presOf" srcId="{F3267AEC-0116-424D-9F97-F7EC77E99379}" destId="{41DAF9D3-A346-4042-8244-F21E7126C6B8}" srcOrd="0" destOrd="0" presId="urn:microsoft.com/office/officeart/2018/2/layout/IconVerticalSolidList"/>
    <dgm:cxn modelId="{0BE0FDF6-8A30-4845-B823-971550369B24}" type="presOf" srcId="{11C0B7F8-0C06-42C8-90CD-3CA24DD538F6}" destId="{320DAB2F-A543-4A0D-A54A-2145239D75D4}" srcOrd="0" destOrd="0" presId="urn:microsoft.com/office/officeart/2018/2/layout/IconVerticalSolidList"/>
    <dgm:cxn modelId="{2934D8FD-BCE5-4DB0-A23A-CDF819939B9A}" srcId="{11C0B7F8-0C06-42C8-90CD-3CA24DD538F6}" destId="{7DF589CB-D9DF-4649-876E-33391118358A}" srcOrd="2" destOrd="0" parTransId="{BD689F99-EF14-4B2D-8A90-BD00B26C69FA}" sibTransId="{D03E8A43-EFF1-49DC-92A4-56816BC1B32E}"/>
    <dgm:cxn modelId="{66397752-FDD9-4C38-929F-B95DC9AB69AC}" type="presParOf" srcId="{320DAB2F-A543-4A0D-A54A-2145239D75D4}" destId="{CD6BEC21-372B-44AB-A26C-5D34DD5CCD44}" srcOrd="0" destOrd="0" presId="urn:microsoft.com/office/officeart/2018/2/layout/IconVerticalSolidList"/>
    <dgm:cxn modelId="{95755879-74C2-4167-AE7A-AE69EE4EB18C}" type="presParOf" srcId="{CD6BEC21-372B-44AB-A26C-5D34DD5CCD44}" destId="{31137098-B64F-4467-8978-6FAF59385DB9}" srcOrd="0" destOrd="0" presId="urn:microsoft.com/office/officeart/2018/2/layout/IconVerticalSolidList"/>
    <dgm:cxn modelId="{0825AA8A-CEB9-49DB-A31A-A8D53392CE90}" type="presParOf" srcId="{CD6BEC21-372B-44AB-A26C-5D34DD5CCD44}" destId="{719AF059-4B0B-46A4-A63B-F2867D69D41D}" srcOrd="1" destOrd="0" presId="urn:microsoft.com/office/officeart/2018/2/layout/IconVerticalSolidList"/>
    <dgm:cxn modelId="{3A25B085-6E8F-41F2-8B26-BAB2CC01B481}" type="presParOf" srcId="{CD6BEC21-372B-44AB-A26C-5D34DD5CCD44}" destId="{2CC06F0F-8D54-44AB-82B4-D8642B9D6A3C}" srcOrd="2" destOrd="0" presId="urn:microsoft.com/office/officeart/2018/2/layout/IconVerticalSolidList"/>
    <dgm:cxn modelId="{2E8127A2-EED3-41B4-9D11-C24DB31E31BB}" type="presParOf" srcId="{CD6BEC21-372B-44AB-A26C-5D34DD5CCD44}" destId="{41DAF9D3-A346-4042-8244-F21E7126C6B8}" srcOrd="3" destOrd="0" presId="urn:microsoft.com/office/officeart/2018/2/layout/IconVerticalSolidList"/>
    <dgm:cxn modelId="{BFDCD94E-9AD4-4ADF-8CC7-D15FACCA90D6}" type="presParOf" srcId="{320DAB2F-A543-4A0D-A54A-2145239D75D4}" destId="{249ECF2B-57B4-4C79-8B4B-49F920CCA058}" srcOrd="1" destOrd="0" presId="urn:microsoft.com/office/officeart/2018/2/layout/IconVerticalSolidList"/>
    <dgm:cxn modelId="{9E4611FD-DF9F-41CD-8EF3-A95FC30F304C}" type="presParOf" srcId="{320DAB2F-A543-4A0D-A54A-2145239D75D4}" destId="{3AB1D733-C78D-4787-B0A2-82DEF75D059D}" srcOrd="2" destOrd="0" presId="urn:microsoft.com/office/officeart/2018/2/layout/IconVerticalSolidList"/>
    <dgm:cxn modelId="{ED341A44-ECC9-4A3A-BE6A-4C5994CF1199}" type="presParOf" srcId="{3AB1D733-C78D-4787-B0A2-82DEF75D059D}" destId="{68237E26-A5FE-4201-91F0-51D91E4FD19C}" srcOrd="0" destOrd="0" presId="urn:microsoft.com/office/officeart/2018/2/layout/IconVerticalSolidList"/>
    <dgm:cxn modelId="{B2104E6D-4CFA-4238-B371-87F8B23E9073}" type="presParOf" srcId="{3AB1D733-C78D-4787-B0A2-82DEF75D059D}" destId="{3B7E4019-57DD-45DD-A0A0-78ADD73381EC}" srcOrd="1" destOrd="0" presId="urn:microsoft.com/office/officeart/2018/2/layout/IconVerticalSolidList"/>
    <dgm:cxn modelId="{6EF42745-836C-49C9-89AF-1B974259B035}" type="presParOf" srcId="{3AB1D733-C78D-4787-B0A2-82DEF75D059D}" destId="{D469ACA6-D890-44F1-98CE-F21AE9F062E0}" srcOrd="2" destOrd="0" presId="urn:microsoft.com/office/officeart/2018/2/layout/IconVerticalSolidList"/>
    <dgm:cxn modelId="{C521A0E1-3DC8-400D-B637-23E51A83BBAB}" type="presParOf" srcId="{3AB1D733-C78D-4787-B0A2-82DEF75D059D}" destId="{A79A3CE4-ACF8-4D49-9396-3247189992BC}" srcOrd="3" destOrd="0" presId="urn:microsoft.com/office/officeart/2018/2/layout/IconVerticalSolidList"/>
    <dgm:cxn modelId="{7B33DB4C-227B-451D-B8F6-26BC3631630A}" type="presParOf" srcId="{320DAB2F-A543-4A0D-A54A-2145239D75D4}" destId="{BF8AB1CF-4CBE-4D11-8304-EFD9CE3915B7}" srcOrd="3" destOrd="0" presId="urn:microsoft.com/office/officeart/2018/2/layout/IconVerticalSolidList"/>
    <dgm:cxn modelId="{E19D7020-D34A-4369-8D03-0748D00BE10A}" type="presParOf" srcId="{320DAB2F-A543-4A0D-A54A-2145239D75D4}" destId="{4DA29CFB-5A8B-4E6F-8BA0-774E810B79DF}" srcOrd="4" destOrd="0" presId="urn:microsoft.com/office/officeart/2018/2/layout/IconVerticalSolidList"/>
    <dgm:cxn modelId="{7E6C7222-01AD-4F08-9F1B-88BAAB8A9344}" type="presParOf" srcId="{4DA29CFB-5A8B-4E6F-8BA0-774E810B79DF}" destId="{C5B11510-B107-43E8-968C-EDF74DDC11ED}" srcOrd="0" destOrd="0" presId="urn:microsoft.com/office/officeart/2018/2/layout/IconVerticalSolidList"/>
    <dgm:cxn modelId="{527888A4-AF27-41DE-A171-674DC9CF14DE}" type="presParOf" srcId="{4DA29CFB-5A8B-4E6F-8BA0-774E810B79DF}" destId="{F1872BED-611B-4E19-84A0-9C13B0D01B0F}" srcOrd="1" destOrd="0" presId="urn:microsoft.com/office/officeart/2018/2/layout/IconVerticalSolidList"/>
    <dgm:cxn modelId="{8B3B2FEF-95BE-4A53-8240-E6A623DFFC65}" type="presParOf" srcId="{4DA29CFB-5A8B-4E6F-8BA0-774E810B79DF}" destId="{D83E84F6-833D-427B-B7FF-1B48AF2816B0}" srcOrd="2" destOrd="0" presId="urn:microsoft.com/office/officeart/2018/2/layout/IconVerticalSolidList"/>
    <dgm:cxn modelId="{876BE72D-5831-4665-A662-A1377A2E1BE2}" type="presParOf" srcId="{4DA29CFB-5A8B-4E6F-8BA0-774E810B79DF}" destId="{96D473AC-7D0F-456D-9C0C-F37E539862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ABF66-AE7C-47BE-BC97-D128203A3E2D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E7C6D1-4809-44C6-8738-A6C91BB315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Acquire data educational data from the state of Michigan and community data from the US Census Bureau’s API</a:t>
          </a:r>
        </a:p>
      </dgm:t>
    </dgm:pt>
    <dgm:pt modelId="{05F78BAF-0353-4E83-9F03-F3177D759214}" type="parTrans" cxnId="{7828AD37-7E20-40C1-AF78-D42ADE7FABBD}">
      <dgm:prSet/>
      <dgm:spPr/>
      <dgm:t>
        <a:bodyPr/>
        <a:lstStyle/>
        <a:p>
          <a:endParaRPr lang="en-US"/>
        </a:p>
      </dgm:t>
    </dgm:pt>
    <dgm:pt modelId="{F078416E-9927-40F2-A5AF-06D8E37D76C5}" type="sibTrans" cxnId="{7828AD37-7E20-40C1-AF78-D42ADE7FAB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2C6046-BD74-4EEE-A684-3F21405524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Regress [Proficiency on State Assessments] against a metric of the rate of poverty </a:t>
          </a:r>
        </a:p>
        <a:p>
          <a:pPr>
            <a:lnSpc>
              <a:spcPct val="100000"/>
            </a:lnSpc>
          </a:pPr>
          <a:r>
            <a:rPr lang="en-US" sz="1600" dirty="0"/>
            <a:t>[Percent of Students in Poverty]</a:t>
          </a:r>
        </a:p>
      </dgm:t>
    </dgm:pt>
    <dgm:pt modelId="{59374222-4C4B-4A8F-9A2F-2E338BFB1E8E}" type="parTrans" cxnId="{46BDDD0E-DD30-41FB-9176-73E3B6B0A814}">
      <dgm:prSet/>
      <dgm:spPr/>
      <dgm:t>
        <a:bodyPr/>
        <a:lstStyle/>
        <a:p>
          <a:endParaRPr lang="en-US"/>
        </a:p>
      </dgm:t>
    </dgm:pt>
    <dgm:pt modelId="{7D1438D0-D5B9-44C6-A979-868F536E4153}" type="sibTrans" cxnId="{46BDDD0E-DD30-41FB-9176-73E3B6B0A8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C90E58-40CC-46BB-A355-5CC52308A3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Regress [Proficiency on State Assessments] against a metric of the degree of poverty </a:t>
          </a:r>
        </a:p>
        <a:p>
          <a:pPr>
            <a:lnSpc>
              <a:spcPct val="100000"/>
            </a:lnSpc>
          </a:pPr>
          <a:r>
            <a:rPr lang="en-US" sz="1600" dirty="0"/>
            <a:t>[Median Household Income as a Percent of Poverty Threshold]</a:t>
          </a:r>
        </a:p>
      </dgm:t>
    </dgm:pt>
    <dgm:pt modelId="{208ED09F-2DDB-47DA-9F1A-332DB8C451AC}" type="parTrans" cxnId="{EFBA1FA8-C17C-474A-8557-7DE90B7D9A58}">
      <dgm:prSet/>
      <dgm:spPr/>
      <dgm:t>
        <a:bodyPr/>
        <a:lstStyle/>
        <a:p>
          <a:endParaRPr lang="en-US"/>
        </a:p>
      </dgm:t>
    </dgm:pt>
    <dgm:pt modelId="{2E6F34DD-B84C-438F-99DE-90AFC262B698}" type="sibTrans" cxnId="{EFBA1FA8-C17C-474A-8557-7DE90B7D9A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AEA683-4DB0-443E-985F-69718E3D9C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Examine the relationships and tensions between the two regressions</a:t>
          </a:r>
        </a:p>
      </dgm:t>
    </dgm:pt>
    <dgm:pt modelId="{1F148AF0-DC54-4C21-BB4D-E2BF64F9EDCB}" type="parTrans" cxnId="{4D9DDF01-9001-44A7-8E7C-5BE07424135D}">
      <dgm:prSet/>
      <dgm:spPr/>
      <dgm:t>
        <a:bodyPr/>
        <a:lstStyle/>
        <a:p>
          <a:endParaRPr lang="en-US"/>
        </a:p>
      </dgm:t>
    </dgm:pt>
    <dgm:pt modelId="{5FB5840F-A4BB-4016-B0A3-86A98C59202D}" type="sibTrans" cxnId="{4D9DDF01-9001-44A7-8E7C-5BE07424135D}">
      <dgm:prSet/>
      <dgm:spPr/>
      <dgm:t>
        <a:bodyPr/>
        <a:lstStyle/>
        <a:p>
          <a:endParaRPr lang="en-US"/>
        </a:p>
      </dgm:t>
    </dgm:pt>
    <dgm:pt modelId="{D73D96FA-7669-4ABE-B2BA-7CD12C7536D4}" type="pres">
      <dgm:prSet presAssocID="{F71ABF66-AE7C-47BE-BC97-D128203A3E2D}" presName="root" presStyleCnt="0">
        <dgm:presLayoutVars>
          <dgm:dir/>
          <dgm:resizeHandles val="exact"/>
        </dgm:presLayoutVars>
      </dgm:prSet>
      <dgm:spPr/>
    </dgm:pt>
    <dgm:pt modelId="{A0AAB1A4-2ED9-4F0C-AF5B-3531810DB372}" type="pres">
      <dgm:prSet presAssocID="{F71ABF66-AE7C-47BE-BC97-D128203A3E2D}" presName="container" presStyleCnt="0">
        <dgm:presLayoutVars>
          <dgm:dir/>
          <dgm:resizeHandles val="exact"/>
        </dgm:presLayoutVars>
      </dgm:prSet>
      <dgm:spPr/>
    </dgm:pt>
    <dgm:pt modelId="{EE078F83-463D-47D1-B05E-DF4DC2B61963}" type="pres">
      <dgm:prSet presAssocID="{75E7C6D1-4809-44C6-8738-A6C91BB315FA}" presName="compNode" presStyleCnt="0"/>
      <dgm:spPr/>
    </dgm:pt>
    <dgm:pt modelId="{26589335-3013-4530-BC0E-77A72CA04680}" type="pres">
      <dgm:prSet presAssocID="{75E7C6D1-4809-44C6-8738-A6C91BB315FA}" presName="iconBgRect" presStyleLbl="bgShp" presStyleIdx="0" presStyleCnt="4"/>
      <dgm:spPr/>
    </dgm:pt>
    <dgm:pt modelId="{91E12CB6-3126-4031-B477-35E8ECDE6CAB}" type="pres">
      <dgm:prSet presAssocID="{75E7C6D1-4809-44C6-8738-A6C91BB315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C6C659C-F1E5-42CE-BB9B-E48FF6013AEA}" type="pres">
      <dgm:prSet presAssocID="{75E7C6D1-4809-44C6-8738-A6C91BB315FA}" presName="spaceRect" presStyleCnt="0"/>
      <dgm:spPr/>
    </dgm:pt>
    <dgm:pt modelId="{39D0C3C8-FFEF-48AF-B28F-B6A851A65606}" type="pres">
      <dgm:prSet presAssocID="{75E7C6D1-4809-44C6-8738-A6C91BB315FA}" presName="textRect" presStyleLbl="revTx" presStyleIdx="0" presStyleCnt="4">
        <dgm:presLayoutVars>
          <dgm:chMax val="1"/>
          <dgm:chPref val="1"/>
        </dgm:presLayoutVars>
      </dgm:prSet>
      <dgm:spPr/>
    </dgm:pt>
    <dgm:pt modelId="{D94FA78A-A182-4075-9EBE-6EEB5F370C3D}" type="pres">
      <dgm:prSet presAssocID="{F078416E-9927-40F2-A5AF-06D8E37D76C5}" presName="sibTrans" presStyleLbl="sibTrans2D1" presStyleIdx="0" presStyleCnt="0"/>
      <dgm:spPr/>
    </dgm:pt>
    <dgm:pt modelId="{2DF48CAA-11FC-474D-A15F-CB3056C8409A}" type="pres">
      <dgm:prSet presAssocID="{242C6046-BD74-4EEE-A684-3F21405524B9}" presName="compNode" presStyleCnt="0"/>
      <dgm:spPr/>
    </dgm:pt>
    <dgm:pt modelId="{7606C109-FCE3-4B39-A824-5EE39DF37DE6}" type="pres">
      <dgm:prSet presAssocID="{242C6046-BD74-4EEE-A684-3F21405524B9}" presName="iconBgRect" presStyleLbl="bgShp" presStyleIdx="1" presStyleCnt="4"/>
      <dgm:spPr/>
    </dgm:pt>
    <dgm:pt modelId="{F139FA1E-4B85-4465-9996-09A9E8D16B23}" type="pres">
      <dgm:prSet presAssocID="{242C6046-BD74-4EEE-A684-3F21405524B9}" presName="iconRect" presStyleLbl="node1" presStyleIdx="1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  <dgm:extLst/>
    </dgm:pt>
    <dgm:pt modelId="{6B9ED2C9-62E3-430D-BD3B-C53090F5B605}" type="pres">
      <dgm:prSet presAssocID="{242C6046-BD74-4EEE-A684-3F21405524B9}" presName="spaceRect" presStyleCnt="0"/>
      <dgm:spPr/>
    </dgm:pt>
    <dgm:pt modelId="{66198E9D-9163-4AD0-8C0C-B0029AA66CA4}" type="pres">
      <dgm:prSet presAssocID="{242C6046-BD74-4EEE-A684-3F21405524B9}" presName="textRect" presStyleLbl="revTx" presStyleIdx="1" presStyleCnt="4">
        <dgm:presLayoutVars>
          <dgm:chMax val="1"/>
          <dgm:chPref val="1"/>
        </dgm:presLayoutVars>
      </dgm:prSet>
      <dgm:spPr/>
    </dgm:pt>
    <dgm:pt modelId="{6DBB7B2A-7D9A-43F2-9663-DFE6EF484923}" type="pres">
      <dgm:prSet presAssocID="{7D1438D0-D5B9-44C6-A979-868F536E4153}" presName="sibTrans" presStyleLbl="sibTrans2D1" presStyleIdx="0" presStyleCnt="0"/>
      <dgm:spPr/>
    </dgm:pt>
    <dgm:pt modelId="{F9E6F85E-E9B9-448B-8775-B0347FEDE0F3}" type="pres">
      <dgm:prSet presAssocID="{99C90E58-40CC-46BB-A355-5CC52308A3CC}" presName="compNode" presStyleCnt="0"/>
      <dgm:spPr/>
    </dgm:pt>
    <dgm:pt modelId="{BE829BD5-FF05-4733-8FDD-AC9B4CE16058}" type="pres">
      <dgm:prSet presAssocID="{99C90E58-40CC-46BB-A355-5CC52308A3CC}" presName="iconBgRect" presStyleLbl="bgShp" presStyleIdx="2" presStyleCnt="4"/>
      <dgm:spPr/>
    </dgm:pt>
    <dgm:pt modelId="{563EE039-D2AD-40C4-A4D0-A62D2F962415}" type="pres">
      <dgm:prSet presAssocID="{99C90E58-40CC-46BB-A355-5CC52308A3CC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5365875-3A58-43AB-ABDB-41470ACD4FFD}" type="pres">
      <dgm:prSet presAssocID="{99C90E58-40CC-46BB-A355-5CC52308A3CC}" presName="spaceRect" presStyleCnt="0"/>
      <dgm:spPr/>
    </dgm:pt>
    <dgm:pt modelId="{2176F07F-583C-4119-9909-EB41B44BCCFC}" type="pres">
      <dgm:prSet presAssocID="{99C90E58-40CC-46BB-A355-5CC52308A3CC}" presName="textRect" presStyleLbl="revTx" presStyleIdx="2" presStyleCnt="4">
        <dgm:presLayoutVars>
          <dgm:chMax val="1"/>
          <dgm:chPref val="1"/>
        </dgm:presLayoutVars>
      </dgm:prSet>
      <dgm:spPr/>
    </dgm:pt>
    <dgm:pt modelId="{292D09A1-3E7E-4B9F-9F45-63C8BFAC26DD}" type="pres">
      <dgm:prSet presAssocID="{2E6F34DD-B84C-438F-99DE-90AFC262B698}" presName="sibTrans" presStyleLbl="sibTrans2D1" presStyleIdx="0" presStyleCnt="0"/>
      <dgm:spPr/>
    </dgm:pt>
    <dgm:pt modelId="{C5D5052D-DE7C-4C7F-A265-627F6D5FF37C}" type="pres">
      <dgm:prSet presAssocID="{8FAEA683-4DB0-443E-985F-69718E3D9C8F}" presName="compNode" presStyleCnt="0"/>
      <dgm:spPr/>
    </dgm:pt>
    <dgm:pt modelId="{A857EA54-6655-4828-ACB6-B6A1EDE30B0F}" type="pres">
      <dgm:prSet presAssocID="{8FAEA683-4DB0-443E-985F-69718E3D9C8F}" presName="iconBgRect" presStyleLbl="bgShp" presStyleIdx="3" presStyleCnt="4"/>
      <dgm:spPr/>
    </dgm:pt>
    <dgm:pt modelId="{7A139219-D491-47A5-910C-135905ED032A}" type="pres">
      <dgm:prSet presAssocID="{8FAEA683-4DB0-443E-985F-69718E3D9C8F}" presName="iconRect" presStyleLbl="node1" presStyleIdx="3" presStyleCnt="4"/>
      <dgm:spPr>
        <a:blipFill>
          <a:blip xmlns:r="http://schemas.openxmlformats.org/officeDocument/2006/relationships"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  <dgm:extLst/>
    </dgm:pt>
    <dgm:pt modelId="{1217D3D7-1AD4-4B33-A929-C454128F40CA}" type="pres">
      <dgm:prSet presAssocID="{8FAEA683-4DB0-443E-985F-69718E3D9C8F}" presName="spaceRect" presStyleCnt="0"/>
      <dgm:spPr/>
    </dgm:pt>
    <dgm:pt modelId="{A9C08D68-B23B-4581-8EE0-C7A67E8CDE8E}" type="pres">
      <dgm:prSet presAssocID="{8FAEA683-4DB0-443E-985F-69718E3D9C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DDF01-9001-44A7-8E7C-5BE07424135D}" srcId="{F71ABF66-AE7C-47BE-BC97-D128203A3E2D}" destId="{8FAEA683-4DB0-443E-985F-69718E3D9C8F}" srcOrd="3" destOrd="0" parTransId="{1F148AF0-DC54-4C21-BB4D-E2BF64F9EDCB}" sibTransId="{5FB5840F-A4BB-4016-B0A3-86A98C59202D}"/>
    <dgm:cxn modelId="{46BDDD0E-DD30-41FB-9176-73E3B6B0A814}" srcId="{F71ABF66-AE7C-47BE-BC97-D128203A3E2D}" destId="{242C6046-BD74-4EEE-A684-3F21405524B9}" srcOrd="1" destOrd="0" parTransId="{59374222-4C4B-4A8F-9A2F-2E338BFB1E8E}" sibTransId="{7D1438D0-D5B9-44C6-A979-868F536E4153}"/>
    <dgm:cxn modelId="{17D21329-54CB-498D-AE39-87424B0C6985}" type="presOf" srcId="{2E6F34DD-B84C-438F-99DE-90AFC262B698}" destId="{292D09A1-3E7E-4B9F-9F45-63C8BFAC26DD}" srcOrd="0" destOrd="0" presId="urn:microsoft.com/office/officeart/2018/2/layout/IconCircleList"/>
    <dgm:cxn modelId="{7828AD37-7E20-40C1-AF78-D42ADE7FABBD}" srcId="{F71ABF66-AE7C-47BE-BC97-D128203A3E2D}" destId="{75E7C6D1-4809-44C6-8738-A6C91BB315FA}" srcOrd="0" destOrd="0" parTransId="{05F78BAF-0353-4E83-9F03-F3177D759214}" sibTransId="{F078416E-9927-40F2-A5AF-06D8E37D76C5}"/>
    <dgm:cxn modelId="{2EBCBA5B-B6CF-4958-B83C-5D91934495D5}" type="presOf" srcId="{99C90E58-40CC-46BB-A355-5CC52308A3CC}" destId="{2176F07F-583C-4119-9909-EB41B44BCCFC}" srcOrd="0" destOrd="0" presId="urn:microsoft.com/office/officeart/2018/2/layout/IconCircleList"/>
    <dgm:cxn modelId="{68E71A62-1079-4AE2-8A0E-5301623B326B}" type="presOf" srcId="{7D1438D0-D5B9-44C6-A979-868F536E4153}" destId="{6DBB7B2A-7D9A-43F2-9663-DFE6EF484923}" srcOrd="0" destOrd="0" presId="urn:microsoft.com/office/officeart/2018/2/layout/IconCircleList"/>
    <dgm:cxn modelId="{C8CFD576-5768-40A7-B2A8-AD376E46D95A}" type="presOf" srcId="{75E7C6D1-4809-44C6-8738-A6C91BB315FA}" destId="{39D0C3C8-FFEF-48AF-B28F-B6A851A65606}" srcOrd="0" destOrd="0" presId="urn:microsoft.com/office/officeart/2018/2/layout/IconCircleList"/>
    <dgm:cxn modelId="{A4292D77-2C52-4F88-B364-982AD561C195}" type="presOf" srcId="{242C6046-BD74-4EEE-A684-3F21405524B9}" destId="{66198E9D-9163-4AD0-8C0C-B0029AA66CA4}" srcOrd="0" destOrd="0" presId="urn:microsoft.com/office/officeart/2018/2/layout/IconCircleList"/>
    <dgm:cxn modelId="{EFBA1FA8-C17C-474A-8557-7DE90B7D9A58}" srcId="{F71ABF66-AE7C-47BE-BC97-D128203A3E2D}" destId="{99C90E58-40CC-46BB-A355-5CC52308A3CC}" srcOrd="2" destOrd="0" parTransId="{208ED09F-2DDB-47DA-9F1A-332DB8C451AC}" sibTransId="{2E6F34DD-B84C-438F-99DE-90AFC262B698}"/>
    <dgm:cxn modelId="{ED240AAC-7805-4CD8-9753-795899AEC634}" type="presOf" srcId="{F078416E-9927-40F2-A5AF-06D8E37D76C5}" destId="{D94FA78A-A182-4075-9EBE-6EEB5F370C3D}" srcOrd="0" destOrd="0" presId="urn:microsoft.com/office/officeart/2018/2/layout/IconCircleList"/>
    <dgm:cxn modelId="{E0C3CDBE-BF32-42F8-A079-647F2684923B}" type="presOf" srcId="{8FAEA683-4DB0-443E-985F-69718E3D9C8F}" destId="{A9C08D68-B23B-4581-8EE0-C7A67E8CDE8E}" srcOrd="0" destOrd="0" presId="urn:microsoft.com/office/officeart/2018/2/layout/IconCircleList"/>
    <dgm:cxn modelId="{076790FC-9D88-4336-BB25-BFC568822CF9}" type="presOf" srcId="{F71ABF66-AE7C-47BE-BC97-D128203A3E2D}" destId="{D73D96FA-7669-4ABE-B2BA-7CD12C7536D4}" srcOrd="0" destOrd="0" presId="urn:microsoft.com/office/officeart/2018/2/layout/IconCircleList"/>
    <dgm:cxn modelId="{3398E1E6-590E-4A00-B0F3-20C20A7BABB4}" type="presParOf" srcId="{D73D96FA-7669-4ABE-B2BA-7CD12C7536D4}" destId="{A0AAB1A4-2ED9-4F0C-AF5B-3531810DB372}" srcOrd="0" destOrd="0" presId="urn:microsoft.com/office/officeart/2018/2/layout/IconCircleList"/>
    <dgm:cxn modelId="{B1F0DB23-BF3F-4886-854D-79BC40B6EE1F}" type="presParOf" srcId="{A0AAB1A4-2ED9-4F0C-AF5B-3531810DB372}" destId="{EE078F83-463D-47D1-B05E-DF4DC2B61963}" srcOrd="0" destOrd="0" presId="urn:microsoft.com/office/officeart/2018/2/layout/IconCircleList"/>
    <dgm:cxn modelId="{747078D0-730F-46CE-A29D-EACC6A02ABDB}" type="presParOf" srcId="{EE078F83-463D-47D1-B05E-DF4DC2B61963}" destId="{26589335-3013-4530-BC0E-77A72CA04680}" srcOrd="0" destOrd="0" presId="urn:microsoft.com/office/officeart/2018/2/layout/IconCircleList"/>
    <dgm:cxn modelId="{90927DF5-D1B5-432D-ABD7-C823FA7B69C8}" type="presParOf" srcId="{EE078F83-463D-47D1-B05E-DF4DC2B61963}" destId="{91E12CB6-3126-4031-B477-35E8ECDE6CAB}" srcOrd="1" destOrd="0" presId="urn:microsoft.com/office/officeart/2018/2/layout/IconCircleList"/>
    <dgm:cxn modelId="{B95A35CF-7F77-48B1-BEC5-8A120A021D97}" type="presParOf" srcId="{EE078F83-463D-47D1-B05E-DF4DC2B61963}" destId="{4C6C659C-F1E5-42CE-BB9B-E48FF6013AEA}" srcOrd="2" destOrd="0" presId="urn:microsoft.com/office/officeart/2018/2/layout/IconCircleList"/>
    <dgm:cxn modelId="{B75AB307-8293-498F-95EC-711DCD929924}" type="presParOf" srcId="{EE078F83-463D-47D1-B05E-DF4DC2B61963}" destId="{39D0C3C8-FFEF-48AF-B28F-B6A851A65606}" srcOrd="3" destOrd="0" presId="urn:microsoft.com/office/officeart/2018/2/layout/IconCircleList"/>
    <dgm:cxn modelId="{963D3457-CDA8-4DE8-9055-3BD84A986634}" type="presParOf" srcId="{A0AAB1A4-2ED9-4F0C-AF5B-3531810DB372}" destId="{D94FA78A-A182-4075-9EBE-6EEB5F370C3D}" srcOrd="1" destOrd="0" presId="urn:microsoft.com/office/officeart/2018/2/layout/IconCircleList"/>
    <dgm:cxn modelId="{DC113952-B215-42E2-B68D-06903663B9BF}" type="presParOf" srcId="{A0AAB1A4-2ED9-4F0C-AF5B-3531810DB372}" destId="{2DF48CAA-11FC-474D-A15F-CB3056C8409A}" srcOrd="2" destOrd="0" presId="urn:microsoft.com/office/officeart/2018/2/layout/IconCircleList"/>
    <dgm:cxn modelId="{2FC453C9-470F-46F8-84D9-2A967D1A612E}" type="presParOf" srcId="{2DF48CAA-11FC-474D-A15F-CB3056C8409A}" destId="{7606C109-FCE3-4B39-A824-5EE39DF37DE6}" srcOrd="0" destOrd="0" presId="urn:microsoft.com/office/officeart/2018/2/layout/IconCircleList"/>
    <dgm:cxn modelId="{2FF6065D-315E-4733-A987-0CDBCE2D8D8F}" type="presParOf" srcId="{2DF48CAA-11FC-474D-A15F-CB3056C8409A}" destId="{F139FA1E-4B85-4465-9996-09A9E8D16B23}" srcOrd="1" destOrd="0" presId="urn:microsoft.com/office/officeart/2018/2/layout/IconCircleList"/>
    <dgm:cxn modelId="{9C27E3E1-E93D-41AA-A255-4B0847589B26}" type="presParOf" srcId="{2DF48CAA-11FC-474D-A15F-CB3056C8409A}" destId="{6B9ED2C9-62E3-430D-BD3B-C53090F5B605}" srcOrd="2" destOrd="0" presId="urn:microsoft.com/office/officeart/2018/2/layout/IconCircleList"/>
    <dgm:cxn modelId="{67320264-12CA-4929-BA33-578D416AF619}" type="presParOf" srcId="{2DF48CAA-11FC-474D-A15F-CB3056C8409A}" destId="{66198E9D-9163-4AD0-8C0C-B0029AA66CA4}" srcOrd="3" destOrd="0" presId="urn:microsoft.com/office/officeart/2018/2/layout/IconCircleList"/>
    <dgm:cxn modelId="{421AC608-8A54-4402-A6B0-3F56818FB0B2}" type="presParOf" srcId="{A0AAB1A4-2ED9-4F0C-AF5B-3531810DB372}" destId="{6DBB7B2A-7D9A-43F2-9663-DFE6EF484923}" srcOrd="3" destOrd="0" presId="urn:microsoft.com/office/officeart/2018/2/layout/IconCircleList"/>
    <dgm:cxn modelId="{3793082C-6C1B-401C-A4A4-897781601929}" type="presParOf" srcId="{A0AAB1A4-2ED9-4F0C-AF5B-3531810DB372}" destId="{F9E6F85E-E9B9-448B-8775-B0347FEDE0F3}" srcOrd="4" destOrd="0" presId="urn:microsoft.com/office/officeart/2018/2/layout/IconCircleList"/>
    <dgm:cxn modelId="{46F169A2-60E6-49E9-8280-09D797C01488}" type="presParOf" srcId="{F9E6F85E-E9B9-448B-8775-B0347FEDE0F3}" destId="{BE829BD5-FF05-4733-8FDD-AC9B4CE16058}" srcOrd="0" destOrd="0" presId="urn:microsoft.com/office/officeart/2018/2/layout/IconCircleList"/>
    <dgm:cxn modelId="{E85EE61E-B807-444F-B95C-218C74ABCCF1}" type="presParOf" srcId="{F9E6F85E-E9B9-448B-8775-B0347FEDE0F3}" destId="{563EE039-D2AD-40C4-A4D0-A62D2F962415}" srcOrd="1" destOrd="0" presId="urn:microsoft.com/office/officeart/2018/2/layout/IconCircleList"/>
    <dgm:cxn modelId="{2B9C56D9-386A-4D7C-9B4C-E97C7BA7879B}" type="presParOf" srcId="{F9E6F85E-E9B9-448B-8775-B0347FEDE0F3}" destId="{C5365875-3A58-43AB-ABDB-41470ACD4FFD}" srcOrd="2" destOrd="0" presId="urn:microsoft.com/office/officeart/2018/2/layout/IconCircleList"/>
    <dgm:cxn modelId="{E6BF094D-BFB4-4B15-8D07-7207FA3DBC67}" type="presParOf" srcId="{F9E6F85E-E9B9-448B-8775-B0347FEDE0F3}" destId="{2176F07F-583C-4119-9909-EB41B44BCCFC}" srcOrd="3" destOrd="0" presId="urn:microsoft.com/office/officeart/2018/2/layout/IconCircleList"/>
    <dgm:cxn modelId="{7C155CD3-7249-442B-A614-C15C992E01CA}" type="presParOf" srcId="{A0AAB1A4-2ED9-4F0C-AF5B-3531810DB372}" destId="{292D09A1-3E7E-4B9F-9F45-63C8BFAC26DD}" srcOrd="5" destOrd="0" presId="urn:microsoft.com/office/officeart/2018/2/layout/IconCircleList"/>
    <dgm:cxn modelId="{70CB2444-9FAB-4426-98F4-D71C66500657}" type="presParOf" srcId="{A0AAB1A4-2ED9-4F0C-AF5B-3531810DB372}" destId="{C5D5052D-DE7C-4C7F-A265-627F6D5FF37C}" srcOrd="6" destOrd="0" presId="urn:microsoft.com/office/officeart/2018/2/layout/IconCircleList"/>
    <dgm:cxn modelId="{3F198AAC-4CE0-4736-9F09-4168EB0E0FC9}" type="presParOf" srcId="{C5D5052D-DE7C-4C7F-A265-627F6D5FF37C}" destId="{A857EA54-6655-4828-ACB6-B6A1EDE30B0F}" srcOrd="0" destOrd="0" presId="urn:microsoft.com/office/officeart/2018/2/layout/IconCircleList"/>
    <dgm:cxn modelId="{A1BD08FC-01CB-41BC-B745-765175BEDCE2}" type="presParOf" srcId="{C5D5052D-DE7C-4C7F-A265-627F6D5FF37C}" destId="{7A139219-D491-47A5-910C-135905ED032A}" srcOrd="1" destOrd="0" presId="urn:microsoft.com/office/officeart/2018/2/layout/IconCircleList"/>
    <dgm:cxn modelId="{35D25B82-8A36-494B-A82C-084F77F8A7E8}" type="presParOf" srcId="{C5D5052D-DE7C-4C7F-A265-627F6D5FF37C}" destId="{1217D3D7-1AD4-4B33-A929-C454128F40CA}" srcOrd="2" destOrd="0" presId="urn:microsoft.com/office/officeart/2018/2/layout/IconCircleList"/>
    <dgm:cxn modelId="{D3B9B5D1-AF33-4B51-B177-34E4DD31CA1C}" type="presParOf" srcId="{C5D5052D-DE7C-4C7F-A265-627F6D5FF37C}" destId="{A9C08D68-B23B-4581-8EE0-C7A67E8CDE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37098-B64F-4467-8978-6FAF59385DB9}">
      <dsp:nvSpPr>
        <dsp:cNvPr id="0" name=""/>
        <dsp:cNvSpPr/>
      </dsp:nvSpPr>
      <dsp:spPr>
        <a:xfrm>
          <a:off x="0" y="491"/>
          <a:ext cx="10058399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9AF059-4B0B-46A4-A63B-F2867D69D41D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DAF9D3-A346-4042-8244-F21E7126C6B8}">
      <dsp:nvSpPr>
        <dsp:cNvPr id="0" name=""/>
        <dsp:cNvSpPr/>
      </dsp:nvSpPr>
      <dsp:spPr>
        <a:xfrm>
          <a:off x="1327175" y="491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Poverty has a strong negative correlation with educational outcomes</a:t>
          </a:r>
        </a:p>
      </dsp:txBody>
      <dsp:txXfrm>
        <a:off x="1327175" y="491"/>
        <a:ext cx="8731224" cy="1149069"/>
      </dsp:txXfrm>
    </dsp:sp>
    <dsp:sp modelId="{68237E26-A5FE-4201-91F0-51D91E4FD19C}">
      <dsp:nvSpPr>
        <dsp:cNvPr id="0" name=""/>
        <dsp:cNvSpPr/>
      </dsp:nvSpPr>
      <dsp:spPr>
        <a:xfrm>
          <a:off x="0" y="1436827"/>
          <a:ext cx="10058399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7E4019-57DD-45DD-A0A0-78ADD73381EC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9A3CE4-ACF8-4D49-9396-3247189992BC}">
      <dsp:nvSpPr>
        <dsp:cNvPr id="0" name=""/>
        <dsp:cNvSpPr/>
      </dsp:nvSpPr>
      <dsp:spPr>
        <a:xfrm>
          <a:off x="1327175" y="1436827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Educational metrics of poverty focus on the rate of poverty but do not currently consider the magnitude/degree of poverty</a:t>
          </a:r>
        </a:p>
      </dsp:txBody>
      <dsp:txXfrm>
        <a:off x="1327175" y="1436827"/>
        <a:ext cx="8731224" cy="1149069"/>
      </dsp:txXfrm>
    </dsp:sp>
    <dsp:sp modelId="{C5B11510-B107-43E8-968C-EDF74DDC11ED}">
      <dsp:nvSpPr>
        <dsp:cNvPr id="0" name=""/>
        <dsp:cNvSpPr/>
      </dsp:nvSpPr>
      <dsp:spPr>
        <a:xfrm>
          <a:off x="0" y="2873164"/>
          <a:ext cx="10058399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872BED-611B-4E19-84A0-9C13B0D01B0F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D473AC-7D0F-456D-9C0C-F37E539862B9}">
      <dsp:nvSpPr>
        <dsp:cNvPr id="0" name=""/>
        <dsp:cNvSpPr/>
      </dsp:nvSpPr>
      <dsp:spPr>
        <a:xfrm>
          <a:off x="1327175" y="2873164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Schools </a:t>
          </a:r>
          <a:r>
            <a:rPr lang="en-US" sz="2500" kern="1200" dirty="0"/>
            <a:t>operate within a context of their communities</a:t>
          </a:r>
        </a:p>
      </dsp:txBody>
      <dsp:txXfrm>
        <a:off x="1327175" y="2873164"/>
        <a:ext cx="8731224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89335-3013-4530-BC0E-77A72CA04680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E12CB6-3126-4031-B477-35E8ECDE6CAB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0C3C8-FFEF-48AF-B28F-B6A851A65606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Acquire data educational data from the state of Michigan and community data from the US Census Bureau’s API</a:t>
          </a:r>
        </a:p>
      </dsp:txBody>
      <dsp:txXfrm>
        <a:off x="1708430" y="275313"/>
        <a:ext cx="3054644" cy="1295909"/>
      </dsp:txXfrm>
    </dsp:sp>
    <dsp:sp modelId="{7606C109-FCE3-4B39-A824-5EE39DF37DE6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39FA1E-4B85-4465-9996-09A9E8D16B23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198E9D-9163-4AD0-8C0C-B0029AA66CA4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Regress [Proficiency on State Assessments] against a metric of the rate of poverty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[Percent of Students in Poverty]</a:t>
          </a:r>
        </a:p>
      </dsp:txBody>
      <dsp:txXfrm>
        <a:off x="6868929" y="275313"/>
        <a:ext cx="3054644" cy="1295909"/>
      </dsp:txXfrm>
    </dsp:sp>
    <dsp:sp modelId="{BE829BD5-FF05-4733-8FDD-AC9B4CE16058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3EE039-D2AD-40C4-A4D0-A62D2F962415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76F07F-583C-4119-9909-EB41B44BCCFC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Regress [Proficiency on State Assessments] against a metric of the degree of poverty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[Median Household Income as a Percent of Poverty Threshold]</a:t>
          </a:r>
        </a:p>
      </dsp:txBody>
      <dsp:txXfrm>
        <a:off x="1708430" y="2214856"/>
        <a:ext cx="3054644" cy="1295909"/>
      </dsp:txXfrm>
    </dsp:sp>
    <dsp:sp modelId="{A857EA54-6655-4828-ACB6-B6A1EDE30B0F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139219-D491-47A5-910C-135905ED032A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C08D68-B23B-4581-8EE0-C7A67E8CDE8E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Examine the relationships and tensions between the two regressions</a:t>
          </a:r>
        </a:p>
      </dsp:txBody>
      <dsp:txXfrm>
        <a:off x="6868929" y="221485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6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7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2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Poverty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607 Final Project Presentation</a:t>
            </a:r>
          </a:p>
          <a:p>
            <a:r>
              <a:rPr lang="en-US" dirty="0"/>
              <a:t>Chad Bailey</a:t>
            </a:r>
          </a:p>
        </p:txBody>
      </p:sp>
    </p:spTree>
    <p:extLst>
      <p:ext uri="{BB962C8B-B14F-4D97-AF65-F5344CB8AC3E}">
        <p14:creationId xmlns:p14="http://schemas.microsoft.com/office/powerpoint/2010/main" val="278157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35AD53-4E9F-402C-A4D2-3AD10F6B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252ADE2-C4B2-4EA1-9089-AA3BAE9EF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61840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85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923FB-6EA0-4B62-B488-16D01B2E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89D2DD-7FB3-4B2E-B84C-16F641262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89582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50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A912C5-F75E-4302-9C56-0DEAD8D0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Challenges &amp; Work-Arounds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484A91-1597-4AD1-8D91-999EB6BC8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031524"/>
              </p:ext>
            </p:extLst>
          </p:nvPr>
        </p:nvGraphicFramePr>
        <p:xfrm>
          <a:off x="1211854" y="1948615"/>
          <a:ext cx="9959250" cy="358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212">
                  <a:extLst>
                    <a:ext uri="{9D8B030D-6E8A-4147-A177-3AD203B41FA5}">
                      <a16:colId xmlns:a16="http://schemas.microsoft.com/office/drawing/2014/main" val="415440171"/>
                    </a:ext>
                  </a:extLst>
                </a:gridCol>
                <a:gridCol w="5950038">
                  <a:extLst>
                    <a:ext uri="{9D8B030D-6E8A-4147-A177-3AD203B41FA5}">
                      <a16:colId xmlns:a16="http://schemas.microsoft.com/office/drawing/2014/main" val="1916955479"/>
                    </a:ext>
                  </a:extLst>
                </a:gridCol>
              </a:tblGrid>
              <a:tr h="528938">
                <a:tc>
                  <a:txBody>
                    <a:bodyPr/>
                    <a:lstStyle/>
                    <a:p>
                      <a:r>
                        <a:rPr lang="en-US" sz="2400" dirty="0"/>
                        <a:t>Issue</a:t>
                      </a:r>
                    </a:p>
                  </a:txBody>
                  <a:tcPr marL="83516" marR="83516" marT="41758" marB="4175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Resolution</a:t>
                      </a:r>
                    </a:p>
                  </a:txBody>
                  <a:tcPr marL="83516" marR="83516" marT="41758" marB="41758"/>
                </a:tc>
                <a:extLst>
                  <a:ext uri="{0D108BD9-81ED-4DB2-BD59-A6C34878D82A}">
                    <a16:rowId xmlns:a16="http://schemas.microsoft.com/office/drawing/2014/main" val="602230552"/>
                  </a:ext>
                </a:extLst>
              </a:tr>
              <a:tr h="450989">
                <a:tc>
                  <a:txBody>
                    <a:bodyPr/>
                    <a:lstStyle/>
                    <a:p>
                      <a:r>
                        <a:rPr lang="en-US" sz="2400" dirty="0"/>
                        <a:t>Suppressions &amp; Aggregations</a:t>
                      </a:r>
                    </a:p>
                  </a:txBody>
                  <a:tcPr marL="83516" marR="83516" marT="41758" marB="4175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Requested a data a file with fewer partitions</a:t>
                      </a:r>
                    </a:p>
                  </a:txBody>
                  <a:tcPr marL="83516" marR="83516" marT="41758" marB="41758" anchor="ctr"/>
                </a:tc>
                <a:extLst>
                  <a:ext uri="{0D108BD9-81ED-4DB2-BD59-A6C34878D82A}">
                    <a16:rowId xmlns:a16="http://schemas.microsoft.com/office/drawing/2014/main" val="354481485"/>
                  </a:ext>
                </a:extLst>
              </a:tr>
              <a:tr h="519197">
                <a:tc>
                  <a:txBody>
                    <a:bodyPr/>
                    <a:lstStyle/>
                    <a:p>
                      <a:r>
                        <a:rPr lang="en-US" sz="2400" dirty="0"/>
                        <a:t>Non-published historical data</a:t>
                      </a:r>
                    </a:p>
                  </a:txBody>
                  <a:tcPr marL="83516" marR="83516" marT="41758" marB="4175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Requested a historical snapshot of data</a:t>
                      </a:r>
                    </a:p>
                  </a:txBody>
                  <a:tcPr marL="83516" marR="83516" marT="41758" marB="41758" anchor="ctr"/>
                </a:tc>
                <a:extLst>
                  <a:ext uri="{0D108BD9-81ED-4DB2-BD59-A6C34878D82A}">
                    <a16:rowId xmlns:a16="http://schemas.microsoft.com/office/drawing/2014/main" val="2683582643"/>
                  </a:ext>
                </a:extLst>
              </a:tr>
              <a:tr h="785055">
                <a:tc>
                  <a:txBody>
                    <a:bodyPr/>
                    <a:lstStyle/>
                    <a:p>
                      <a:r>
                        <a:rPr lang="en-US" sz="2400" dirty="0"/>
                        <a:t>Historical data filtered by current conditions</a:t>
                      </a:r>
                    </a:p>
                  </a:txBody>
                  <a:tcPr marL="83516" marR="83516" marT="41758" marB="4175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Small impact and so limitations were accepted</a:t>
                      </a:r>
                    </a:p>
                  </a:txBody>
                  <a:tcPr marL="83516" marR="83516" marT="41758" marB="41758" anchor="ctr"/>
                </a:tc>
                <a:extLst>
                  <a:ext uri="{0D108BD9-81ED-4DB2-BD59-A6C34878D82A}">
                    <a16:rowId xmlns:a16="http://schemas.microsoft.com/office/drawing/2014/main" val="312250616"/>
                  </a:ext>
                </a:extLst>
              </a:tr>
              <a:tr h="450989">
                <a:tc>
                  <a:txBody>
                    <a:bodyPr/>
                    <a:lstStyle/>
                    <a:p>
                      <a:r>
                        <a:rPr lang="en-US" sz="2400" dirty="0"/>
                        <a:t>Scientific notation</a:t>
                      </a:r>
                    </a:p>
                  </a:txBody>
                  <a:tcPr marL="83516" marR="83516" marT="41758" marB="4175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Turned off with option(</a:t>
                      </a:r>
                      <a:r>
                        <a:rPr lang="en-US" sz="2400" dirty="0" err="1"/>
                        <a:t>scipen</a:t>
                      </a:r>
                      <a:r>
                        <a:rPr lang="en-US" sz="2400" dirty="0"/>
                        <a:t> = 999)</a:t>
                      </a:r>
                    </a:p>
                  </a:txBody>
                  <a:tcPr marL="83516" marR="83516" marT="41758" marB="41758" anchor="ctr"/>
                </a:tc>
                <a:extLst>
                  <a:ext uri="{0D108BD9-81ED-4DB2-BD59-A6C34878D82A}">
                    <a16:rowId xmlns:a16="http://schemas.microsoft.com/office/drawing/2014/main" val="590067941"/>
                  </a:ext>
                </a:extLst>
              </a:tr>
              <a:tr h="785055">
                <a:tc>
                  <a:txBody>
                    <a:bodyPr/>
                    <a:lstStyle/>
                    <a:p>
                      <a:r>
                        <a:rPr lang="en-US" sz="2400" dirty="0"/>
                        <a:t>Loading excel files</a:t>
                      </a:r>
                    </a:p>
                  </a:txBody>
                  <a:tcPr marL="83516" marR="83516" marT="41758" marB="4175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Explored R packages but ended up converting to csv </a:t>
                      </a:r>
                    </a:p>
                  </a:txBody>
                  <a:tcPr marL="83516" marR="83516" marT="41758" marB="41758" anchor="ctr"/>
                </a:tc>
                <a:extLst>
                  <a:ext uri="{0D108BD9-81ED-4DB2-BD59-A6C34878D82A}">
                    <a16:rowId xmlns:a16="http://schemas.microsoft.com/office/drawing/2014/main" val="358108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00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6F73BC-5059-42BE-984C-F26141E8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82334"/>
            <a:ext cx="4921680" cy="352916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2B60AB7-2C9E-41C6-B764-F6D0814D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Graphics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C1C654-F089-4D67-9E20-5741D4138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Poverty Rate Metric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AFBC78-A120-49C9-9C9C-64B5B58FE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Poverty Degree Metric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CDA3A-E622-44E2-A011-F054A9A9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2581919"/>
            <a:ext cx="4884300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9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0700-09AC-4121-90EF-9BBB9334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Graphics by School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4374C1-8FC2-421A-BFF1-7A0512C2C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Poverty rate metric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4BCB0D-B604-4D38-95DB-AE75BECD2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Poverty degree 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F3E4A-E8C4-4BD7-A75D-AFB2CA08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22526"/>
            <a:ext cx="4037405" cy="3621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4EC5A-14E6-4F00-B795-F60B8FD1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522526"/>
            <a:ext cx="4054207" cy="36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0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Both poverty metrics have a visibly noticeable correlation with proficiency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Though as expected in opposite directions</a:t>
            </a:r>
          </a:p>
          <a:p>
            <a:pPr marL="641858" lvl="1" indent="-295275">
              <a:buFont typeface="Courier New" panose="02070309020205020404" pitchFamily="49" charset="0"/>
              <a:buChar char="o"/>
            </a:pPr>
            <a:endParaRPr lang="en-US" dirty="0"/>
          </a:p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The rate metric has a stronger correlation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Rate Adjusted R-Squared:	0.5997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Degree Adjusted R-Squared:	0.3345 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endParaRPr lang="en-US" dirty="0"/>
          </a:p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The rate metric has a tighter correlation as shown in the following summary of residuals</a:t>
            </a:r>
          </a:p>
          <a:p>
            <a:pPr marL="53975" indent="0">
              <a:buNone/>
            </a:pPr>
            <a:endParaRPr lang="en-US" dirty="0"/>
          </a:p>
          <a:p>
            <a:pPr marL="641858" lvl="1" indent="-295275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293DD3-9427-4D2D-ACB2-83C2B6A68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25054"/>
              </p:ext>
            </p:extLst>
          </p:nvPr>
        </p:nvGraphicFramePr>
        <p:xfrm>
          <a:off x="1459122" y="475657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31278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0193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69905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759304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62997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449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8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-55.773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5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-65.373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22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Also pull in US Census data on the rate of community poverty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This would allow for a more direct measure of the correlative differences between direct school measure and community measures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This would require additional data</a:t>
            </a:r>
          </a:p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Look for schools with very conflicting residuals between the two models</a:t>
            </a:r>
          </a:p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More closely tie community data to the school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Create a composite geographic district based on attending student residencies (as opposed to the current project’s use of school location) 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This would require additional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44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342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Retrospect</vt:lpstr>
      <vt:lpstr>Comparing Poverty Metrics</vt:lpstr>
      <vt:lpstr>Background</vt:lpstr>
      <vt:lpstr>Project Plan</vt:lpstr>
      <vt:lpstr>Challenges &amp; Work-Arounds</vt:lpstr>
      <vt:lpstr>Regression Graphics</vt:lpstr>
      <vt:lpstr>Regression Graphics by School Type</vt:lpstr>
      <vt:lpstr>Results &amp; Conclusions</vt:lpstr>
      <vt:lpstr>Possible Future Expansions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Poverty Measures</dc:title>
  <dc:creator>Bailey, Chad (MDE)</dc:creator>
  <cp:lastModifiedBy>Bailey, Chad (MDE)</cp:lastModifiedBy>
  <cp:revision>15</cp:revision>
  <dcterms:created xsi:type="dcterms:W3CDTF">2018-12-12T14:53:28Z</dcterms:created>
  <dcterms:modified xsi:type="dcterms:W3CDTF">2018-12-12T20:42:23Z</dcterms:modified>
</cp:coreProperties>
</file>