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28" r:id="rId2"/>
    <p:sldId id="259" r:id="rId3"/>
    <p:sldId id="294" r:id="rId4"/>
    <p:sldId id="331" r:id="rId5"/>
    <p:sldId id="335" r:id="rId6"/>
    <p:sldId id="336" r:id="rId7"/>
    <p:sldId id="334" r:id="rId8"/>
    <p:sldId id="337" r:id="rId9"/>
    <p:sldId id="339" r:id="rId10"/>
    <p:sldId id="340" r:id="rId11"/>
    <p:sldId id="341" r:id="rId12"/>
    <p:sldId id="342" r:id="rId13"/>
    <p:sldId id="343" r:id="rId14"/>
    <p:sldId id="346" r:id="rId15"/>
    <p:sldId id="344" r:id="rId16"/>
    <p:sldId id="345" r:id="rId17"/>
    <p:sldId id="347" r:id="rId18"/>
    <p:sldId id="333" r:id="rId19"/>
    <p:sldId id="338" r:id="rId20"/>
    <p:sldId id="348" r:id="rId21"/>
    <p:sldId id="350" r:id="rId22"/>
    <p:sldId id="297" r:id="rId23"/>
  </p:sldIdLst>
  <p:sldSz cx="9144000" cy="6858000" type="screen4x3"/>
  <p:notesSz cx="6858000" cy="9144000"/>
  <p:embeddedFontLst>
    <p:embeddedFont>
      <p:font typeface="굴림체" panose="020B0609000101010101" pitchFamily="49" charset="-127"/>
      <p:regular r:id="rId26"/>
    </p:embeddedFont>
    <p:embeddedFont>
      <p:font typeface="맑은 고딕" panose="020B0503020000020004" pitchFamily="34" charset="-127"/>
      <p:regular r:id="rId27"/>
      <p:bold r:id="rId28"/>
    </p:embeddedFont>
    <p:embeddedFont>
      <p:font typeface="3270 Condensed" panose="02000509000000000000" pitchFamily="49" charset="0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libri Light" panose="020F0302020204030204" pitchFamily="34" charset="0"/>
      <p:regular r:id="rId34"/>
      <p:italic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35"/>
    <a:srgbClr val="5484AC"/>
    <a:srgbClr val="FF3B3B"/>
    <a:srgbClr val="E1E1E1"/>
    <a:srgbClr val="E57003"/>
    <a:srgbClr val="016964"/>
    <a:srgbClr val="00A494"/>
    <a:srgbClr val="E6E6E6"/>
    <a:srgbClr val="E1A998"/>
    <a:srgbClr val="00C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813" autoAdjust="0"/>
  </p:normalViewPr>
  <p:slideViewPr>
    <p:cSldViewPr>
      <p:cViewPr varScale="1">
        <p:scale>
          <a:sx n="114" d="100"/>
          <a:sy n="114" d="100"/>
        </p:scale>
        <p:origin x="186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048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2023-05-08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32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87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457200" y="1800222"/>
            <a:ext cx="6480720" cy="198881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86954"/>
            <a:ext cx="799288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86772" y="1268760"/>
            <a:ext cx="8009661" cy="5112568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FF3B3B"/>
                </a:solidFill>
                <a:latin typeface="+mj-lt"/>
                <a:ea typeface="맑은 고딕" panose="020B0503020000020004" pitchFamily="50" charset="-127"/>
              </a:defRPr>
            </a:lvl1pPr>
            <a:lvl2pPr algn="l">
              <a:buNone/>
              <a:defRPr sz="1600" i="1" baseline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</a:defRPr>
            </a:lvl2pPr>
            <a:lvl3pPr algn="l">
              <a:buNone/>
              <a:defRPr sz="1600" i="1" baseline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</a:defRPr>
            </a:lvl3pPr>
            <a:lvl4pPr algn="l">
              <a:buNone/>
              <a:defRPr sz="1600" i="1" baseline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</a:defRPr>
            </a:lvl4pPr>
            <a:lvl5pPr algn="l">
              <a:buNone/>
              <a:defRPr sz="1600" i="1" baseline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85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395536" y="86954"/>
            <a:ext cx="799288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386774" y="1268760"/>
            <a:ext cx="8009660" cy="5112568"/>
          </a:xfrm>
        </p:spPr>
        <p:txBody>
          <a:bodyPr>
            <a:normAutofit/>
          </a:bodyPr>
          <a:lstStyle>
            <a:lvl1pPr algn="l">
              <a:buNone/>
              <a:defRPr sz="1600" b="0" i="1" baseline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1pPr>
            <a:lvl2pPr algn="l">
              <a:buNone/>
              <a:defRPr sz="1600" b="0" i="1" baseline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2pPr>
            <a:lvl3pPr algn="l">
              <a:buNone/>
              <a:defRPr sz="1600" b="0" i="1" baseline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3pPr>
            <a:lvl4pPr algn="l">
              <a:buNone/>
              <a:defRPr sz="1600" b="0" i="1" baseline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4pPr>
            <a:lvl5pPr algn="l">
              <a:buNone/>
              <a:defRPr sz="1600" b="0" i="1" baseline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177280" y="2467100"/>
            <a:ext cx="7211144" cy="132194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6600" b="0" kern="1200" baseline="0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6779096" cy="1988817"/>
          </a:xfrm>
        </p:spPr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3270 Condensed" panose="02000509000000000000" pitchFamily="49" charset="0"/>
                <a:ea typeface="3270 Condensed" panose="02000509000000000000" pitchFamily="49" charset="0"/>
              </a:rPr>
              <a:t>Apprentissage Machine avec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3270 Condensed" panose="02000509000000000000" pitchFamily="49" charset="0"/>
                <a:ea typeface="3270 Condensed" panose="02000509000000000000" pitchFamily="49" charset="0"/>
              </a:rPr>
              <a:t> </a:t>
            </a:r>
            <a:r>
              <a:rPr lang="en-US" altLang="ko-KR" b="1" dirty="0">
                <a:solidFill>
                  <a:srgbClr val="5484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3270 Condensed" panose="02000509000000000000" pitchFamily="49" charset="0"/>
                <a:ea typeface="3270 Condensed" panose="02000509000000000000" pitchFamily="49" charset="0"/>
              </a:rPr>
              <a:t>Pyt</a:t>
            </a:r>
            <a:r>
              <a:rPr lang="en-US" altLang="ko-KR" b="1" dirty="0">
                <a:solidFill>
                  <a:srgbClr val="FFD5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3270 Condensed" panose="02000509000000000000" pitchFamily="49" charset="0"/>
                <a:ea typeface="3270 Condensed" panose="02000509000000000000" pitchFamily="49" charset="0"/>
              </a:rPr>
              <a:t>hon</a:t>
            </a:r>
            <a:endParaRPr lang="ko-KR" altLang="en-US" b="1" dirty="0">
              <a:solidFill>
                <a:srgbClr val="FFD53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3270 Condensed" panose="02000509000000000000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3568" y="2537498"/>
            <a:ext cx="2376264" cy="415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3270 Condensed" panose="02000509000000000000" pitchFamily="49" charset="0"/>
                <a:ea typeface="3270 Condensed" panose="02000509000000000000" pitchFamily="49" charset="0"/>
                <a:cs typeface="굴림" pitchFamily="50" charset="-127"/>
              </a:rPr>
              <a:t>Chad Wilkinson</a:t>
            </a:r>
          </a:p>
        </p:txBody>
      </p:sp>
      <p:pic>
        <p:nvPicPr>
          <p:cNvPr id="3" name="Picture 2" descr="A yellow and blue snake&#10;&#10;Description automatically generated with low confidence">
            <a:extLst>
              <a:ext uri="{FF2B5EF4-FFF2-40B4-BE49-F238E27FC236}">
                <a16:creationId xmlns:a16="http://schemas.microsoft.com/office/drawing/2014/main" id="{187242E6-4EC6-DA89-40FF-ACF9ED58B0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46" y="3904955"/>
            <a:ext cx="2669267" cy="266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7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D535"/>
                </a:solidFill>
                <a:latin typeface="3270 Condensed" panose="02000509000000000000" pitchFamily="49" charset="0"/>
              </a:rPr>
              <a:t>Boucle For</a:t>
            </a:r>
            <a:endParaRPr lang="ko-KR" altLang="en-US" dirty="0">
              <a:solidFill>
                <a:srgbClr val="FFD535"/>
              </a:solidFill>
              <a:latin typeface="3270 Condensed" panose="02000509000000000000" pitchFamily="49" charset="0"/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386773" y="1268760"/>
            <a:ext cx="4545268" cy="360040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Voici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 un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exemple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 de boucle for avec un else:</a:t>
            </a:r>
          </a:p>
        </p:txBody>
      </p:sp>
      <p:pic>
        <p:nvPicPr>
          <p:cNvPr id="4" name="Picture 3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3F0D8F6D-9945-48A4-8EB9-F79DB997D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149" y="2132856"/>
            <a:ext cx="4243701" cy="3913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6406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D535"/>
                </a:solidFill>
                <a:latin typeface="3270 Condensed" panose="02000509000000000000" pitchFamily="49" charset="0"/>
              </a:rPr>
              <a:t>Boucle While</a:t>
            </a:r>
            <a:endParaRPr lang="ko-KR" altLang="en-US" dirty="0">
              <a:solidFill>
                <a:srgbClr val="FFD535"/>
              </a:solidFill>
              <a:latin typeface="3270 Condensed" panose="02000509000000000000" pitchFamily="49" charset="0"/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386773" y="1268760"/>
            <a:ext cx="4617276" cy="360040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Voici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 un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exemple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 de boucle while: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8D0B3BE-AFD0-17AF-3596-7608B76AB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110" y="1844824"/>
            <a:ext cx="1743740" cy="4596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3226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D535"/>
                </a:solidFill>
                <a:latin typeface="3270 Condensed" panose="02000509000000000000" pitchFamily="49" charset="0"/>
              </a:rPr>
              <a:t>Boucle For (</a:t>
            </a:r>
            <a:r>
              <a:rPr lang="en-US" altLang="ko-KR" dirty="0" err="1">
                <a:solidFill>
                  <a:srgbClr val="FFD535"/>
                </a:solidFill>
                <a:latin typeface="3270 Condensed" panose="02000509000000000000" pitchFamily="49" charset="0"/>
              </a:rPr>
              <a:t>parallèle</a:t>
            </a:r>
            <a:r>
              <a:rPr lang="en-US" altLang="ko-KR" dirty="0">
                <a:solidFill>
                  <a:srgbClr val="FFD535"/>
                </a:solidFill>
                <a:latin typeface="3270 Condensed" panose="02000509000000000000" pitchFamily="49" charset="0"/>
              </a:rPr>
              <a:t>)</a:t>
            </a:r>
            <a:endParaRPr lang="ko-KR" altLang="en-US" dirty="0">
              <a:solidFill>
                <a:srgbClr val="FFD535"/>
              </a:solidFill>
              <a:latin typeface="3270 Condensed" panose="02000509000000000000" pitchFamily="49" charset="0"/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386773" y="1268760"/>
            <a:ext cx="4617276" cy="360040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Voici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 un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exemple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 de boucle for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en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parallèle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:</a:t>
            </a:r>
          </a:p>
        </p:txBody>
      </p:sp>
      <p:pic>
        <p:nvPicPr>
          <p:cNvPr id="4" name="Picture 3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AAF99BEB-C289-D1AD-42AE-8B816BB3F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31" y="2204864"/>
            <a:ext cx="5400738" cy="3700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1826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FFD535"/>
                </a:solidFill>
                <a:latin typeface="3270 Condensed" panose="02000509000000000000" pitchFamily="49" charset="0"/>
              </a:rPr>
              <a:t>Fonctions</a:t>
            </a:r>
            <a:r>
              <a:rPr lang="en-US" altLang="ko-KR" dirty="0">
                <a:solidFill>
                  <a:srgbClr val="FFD535"/>
                </a:solidFill>
                <a:latin typeface="3270 Condensed" panose="02000509000000000000" pitchFamily="49" charset="0"/>
              </a:rPr>
              <a:t> &amp; Subroutines</a:t>
            </a:r>
            <a:endParaRPr lang="ko-KR" altLang="en-US" dirty="0">
              <a:solidFill>
                <a:srgbClr val="FFD535"/>
              </a:solidFill>
              <a:latin typeface="3270 Condensed" panose="02000509000000000000" pitchFamily="49" charset="0"/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386773" y="1268760"/>
            <a:ext cx="4617276" cy="360040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Voici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 un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exemple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 de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chaque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:</a:t>
            </a:r>
          </a:p>
        </p:txBody>
      </p:sp>
      <p:pic>
        <p:nvPicPr>
          <p:cNvPr id="4" name="Picture 3" descr="A picture containing text, font, screenshot, graphics&#10;&#10;Description automatically generated">
            <a:extLst>
              <a:ext uri="{FF2B5EF4-FFF2-40B4-BE49-F238E27FC236}">
                <a16:creationId xmlns:a16="http://schemas.microsoft.com/office/drawing/2014/main" id="{9F3D446C-946D-CE50-842D-27104F9FC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80" y="2204864"/>
            <a:ext cx="3017308" cy="2238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picture containing font, screenshot, text, clock&#10;&#10;Description automatically generated">
            <a:extLst>
              <a:ext uri="{FF2B5EF4-FFF2-40B4-BE49-F238E27FC236}">
                <a16:creationId xmlns:a16="http://schemas.microsoft.com/office/drawing/2014/main" id="{977D0C25-F37A-89AA-3D18-9E16D2E64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9" y="3573016"/>
            <a:ext cx="3090671" cy="2238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876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D535"/>
                </a:solidFill>
                <a:latin typeface="3270 Condensed" panose="02000509000000000000" pitchFamily="49" charset="0"/>
              </a:rPr>
              <a:t>Dynamic Typing</a:t>
            </a:r>
            <a:endParaRPr lang="ko-KR" altLang="en-US" dirty="0">
              <a:solidFill>
                <a:srgbClr val="FFD535"/>
              </a:solidFill>
              <a:latin typeface="3270 Condensed" panose="02000509000000000000" pitchFamily="49" charset="0"/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386773" y="1268760"/>
            <a:ext cx="4617276" cy="360040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Voici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 un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exemple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 de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typage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dynamique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:</a:t>
            </a:r>
          </a:p>
        </p:txBody>
      </p:sp>
      <p:pic>
        <p:nvPicPr>
          <p:cNvPr id="4" name="Picture 3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6C52A8B9-7A4D-BE47-6A76-E3A508D24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98" y="2564904"/>
            <a:ext cx="5918803" cy="2403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6473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D535"/>
                </a:solidFill>
                <a:latin typeface="3270 Condensed" panose="02000509000000000000" pitchFamily="49" charset="0"/>
              </a:rPr>
              <a:t>List Comprehension</a:t>
            </a:r>
            <a:endParaRPr lang="ko-KR" altLang="en-US" dirty="0">
              <a:solidFill>
                <a:srgbClr val="FFD535"/>
              </a:solidFill>
              <a:latin typeface="3270 Condensed" panose="02000509000000000000" pitchFamily="49" charset="0"/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386773" y="1268760"/>
            <a:ext cx="4617276" cy="360040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Voici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 un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exemple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 de list comprehension:</a:t>
            </a:r>
          </a:p>
        </p:txBody>
      </p:sp>
      <p:pic>
        <p:nvPicPr>
          <p:cNvPr id="5" name="Picture 4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0102BC1D-7C04-E37E-06D1-F469244AE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9" y="2852936"/>
            <a:ext cx="7856542" cy="1781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530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D535"/>
                </a:solidFill>
                <a:latin typeface="3270 Condensed" panose="02000509000000000000" pitchFamily="49" charset="0"/>
              </a:rPr>
              <a:t>Duck Typing</a:t>
            </a:r>
            <a:endParaRPr lang="ko-KR" altLang="en-US" dirty="0">
              <a:solidFill>
                <a:srgbClr val="FFD535"/>
              </a:solidFill>
              <a:latin typeface="3270 Condensed" panose="02000509000000000000" pitchFamily="49" charset="0"/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386773" y="1268760"/>
            <a:ext cx="4617276" cy="360040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Voici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 un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exemple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 de duck typing: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B73DB73-6104-B2A0-69C5-DC2828AF1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24" y="2459964"/>
            <a:ext cx="6596151" cy="3129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0371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FFD535"/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Domaines</a:t>
            </a:r>
            <a:r>
              <a:rPr lang="en-US" altLang="ko-KR" dirty="0">
                <a:solidFill>
                  <a:srgbClr val="FFD535"/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 </a:t>
            </a:r>
            <a:r>
              <a:rPr lang="en-US" altLang="ko-KR" dirty="0" err="1">
                <a:solidFill>
                  <a:srgbClr val="FFD535"/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d’utilisations</a:t>
            </a:r>
            <a:endParaRPr lang="ko-KR" altLang="en-US" dirty="0">
              <a:solidFill>
                <a:srgbClr val="FFD535"/>
              </a:solidFill>
              <a:latin typeface="3270 Condensed" panose="02000509000000000000" pitchFamily="49" charset="0"/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Ici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 on met un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graphique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 avec les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pourcentage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 de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chaque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domaine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d’utilisation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 de Python</a:t>
            </a:r>
          </a:p>
        </p:txBody>
      </p:sp>
    </p:spTree>
    <p:extLst>
      <p:ext uri="{BB962C8B-B14F-4D97-AF65-F5344CB8AC3E}">
        <p14:creationId xmlns:p14="http://schemas.microsoft.com/office/powerpoint/2010/main" val="2772847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87624" y="4725144"/>
            <a:ext cx="2880319" cy="1407061"/>
            <a:chOff x="971600" y="1556792"/>
            <a:chExt cx="2880319" cy="1407061"/>
          </a:xfrm>
        </p:grpSpPr>
        <p:grpSp>
          <p:nvGrpSpPr>
            <p:cNvPr id="2" name="그룹 1"/>
            <p:cNvGrpSpPr/>
            <p:nvPr/>
          </p:nvGrpSpPr>
          <p:grpSpPr>
            <a:xfrm>
              <a:off x="971600" y="1641124"/>
              <a:ext cx="2880319" cy="1322729"/>
              <a:chOff x="1403647" y="2784058"/>
              <a:chExt cx="1484877" cy="1322729"/>
            </a:xfrm>
          </p:grpSpPr>
          <p:sp>
            <p:nvSpPr>
              <p:cNvPr id="20" name="Text Box 5"/>
              <p:cNvSpPr txBox="1">
                <a:spLocks noChangeArrowheads="1"/>
              </p:cNvSpPr>
              <p:nvPr/>
            </p:nvSpPr>
            <p:spPr bwMode="auto">
              <a:xfrm>
                <a:off x="1403647" y="3275790"/>
                <a:ext cx="1484877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2400" b="1" dirty="0">
                    <a:solidFill>
                      <a:srgbClr val="FFD53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3270 Condensed" panose="02000509000000000000" pitchFamily="49" charset="0"/>
                    <a:ea typeface="3270 Condensed" panose="02000509000000000000" pitchFamily="49" charset="0"/>
                    <a:cs typeface="굴림" pitchFamily="50" charset="-127"/>
                  </a:rPr>
                  <a:t>Apprentissage machine</a:t>
                </a:r>
              </a:p>
            </p:txBody>
          </p:sp>
          <p:sp>
            <p:nvSpPr>
              <p:cNvPr id="19" name="Text Box 4"/>
              <p:cNvSpPr txBox="1">
                <a:spLocks noChangeArrowheads="1"/>
              </p:cNvSpPr>
              <p:nvPr/>
            </p:nvSpPr>
            <p:spPr bwMode="auto">
              <a:xfrm>
                <a:off x="1545427" y="2784058"/>
                <a:ext cx="30368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2400" b="1" dirty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3270 Condensed" panose="02000509000000000000" pitchFamily="49" charset="0"/>
                    <a:ea typeface="3270 Condensed" panose="02000509000000000000" pitchFamily="49" charset="0"/>
                    <a:cs typeface="굴림" pitchFamily="50" charset="-127"/>
                  </a:rPr>
                  <a:t>03</a:t>
                </a:r>
                <a:endParaRPr kumimoji="1" lang="ko-KR" altLang="ko-KR" sz="24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3270 Condensed" panose="02000509000000000000" pitchFamily="49" charset="0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</p:grpSp>
        <p:sp>
          <p:nvSpPr>
            <p:cNvPr id="7" name="직각 삼각형 6"/>
            <p:cNvSpPr/>
            <p:nvPr/>
          </p:nvSpPr>
          <p:spPr>
            <a:xfrm rot="5400000">
              <a:off x="1065908" y="1530426"/>
              <a:ext cx="414875" cy="467608"/>
            </a:xfrm>
            <a:prstGeom prst="rtTriangle">
              <a:avLst/>
            </a:prstGeom>
            <a:solidFill>
              <a:srgbClr val="5484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3270 Condensed" panose="020005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051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D535"/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Introduction à ML</a:t>
            </a:r>
            <a:endParaRPr lang="ko-KR" altLang="en-US" dirty="0">
              <a:solidFill>
                <a:srgbClr val="FFD535"/>
              </a:solidFill>
              <a:latin typeface="3270 Condensed" panose="02000509000000000000" pitchFamily="49" charset="0"/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Qu’est-ce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 que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l’apprentissage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 machine?</a:t>
            </a:r>
          </a:p>
        </p:txBody>
      </p:sp>
    </p:spTree>
    <p:extLst>
      <p:ext uri="{BB962C8B-B14F-4D97-AF65-F5344CB8AC3E}">
        <p14:creationId xmlns:p14="http://schemas.microsoft.com/office/powerpoint/2010/main" val="122415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936104" y="540171"/>
            <a:ext cx="269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err="1">
                <a:solidFill>
                  <a:schemeClr val="bg1"/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Déroulement</a:t>
            </a:r>
            <a:endParaRPr lang="ko-KR" altLang="en-US" sz="3000" b="1" dirty="0">
              <a:solidFill>
                <a:schemeClr val="bg1"/>
              </a:solidFill>
              <a:latin typeface="3270 Condensed" panose="02000509000000000000" pitchFamily="49" charset="0"/>
              <a:ea typeface="맑은 고딕" panose="020B0503020000020004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028333" y="1201368"/>
            <a:ext cx="5953840" cy="607363"/>
            <a:chOff x="1565543" y="1783366"/>
            <a:chExt cx="3742808" cy="707352"/>
          </a:xfrm>
        </p:grpSpPr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1915687" y="1783366"/>
              <a:ext cx="2960616" cy="394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600" b="1" dirty="0" err="1">
                  <a:solidFill>
                    <a:srgbClr val="FFD535"/>
                  </a:solidFill>
                  <a:latin typeface="3270 Condensed" panose="02000509000000000000" pitchFamily="49" charset="0"/>
                  <a:ea typeface="3270 Condensed" panose="02000509000000000000" pitchFamily="49" charset="0"/>
                </a:rPr>
                <a:t>Historique</a:t>
              </a:r>
              <a:r>
                <a:rPr lang="en-US" altLang="ko-KR" sz="1600" b="1" dirty="0">
                  <a:solidFill>
                    <a:srgbClr val="FFD535"/>
                  </a:solidFill>
                  <a:latin typeface="3270 Condensed" panose="02000509000000000000" pitchFamily="49" charset="0"/>
                  <a:ea typeface="3270 Condensed" panose="02000509000000000000" pitchFamily="49" charset="0"/>
                </a:rPr>
                <a:t> du </a:t>
              </a:r>
              <a:r>
                <a:rPr lang="en-US" altLang="ko-KR" sz="1600" b="1" dirty="0" err="1">
                  <a:solidFill>
                    <a:srgbClr val="FFD535"/>
                  </a:solidFill>
                  <a:latin typeface="3270 Condensed" panose="02000509000000000000" pitchFamily="49" charset="0"/>
                  <a:ea typeface="3270 Condensed" panose="02000509000000000000" pitchFamily="49" charset="0"/>
                </a:rPr>
                <a:t>langage</a:t>
              </a:r>
              <a:endParaRPr lang="en-US" altLang="ko-KR" sz="1600" b="1" dirty="0">
                <a:solidFill>
                  <a:srgbClr val="FFD535"/>
                </a:solidFill>
                <a:latin typeface="3270 Condensed" panose="02000509000000000000" pitchFamily="49" charset="0"/>
                <a:ea typeface="3270 Condensed" panose="02000509000000000000" pitchFamily="49" charset="0"/>
              </a:endParaRP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1915687" y="2146158"/>
              <a:ext cx="3392664" cy="304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altLang="ko-KR" sz="1100" dirty="0" err="1">
                  <a:solidFill>
                    <a:schemeClr val="bg1"/>
                  </a:solidFill>
                  <a:latin typeface="3270 Condensed" panose="02000509000000000000" pitchFamily="49" charset="0"/>
                  <a:ea typeface="3270 Condensed" panose="02000509000000000000" pitchFamily="49" charset="0"/>
                  <a:cs typeface="굴림" pitchFamily="50" charset="-127"/>
                </a:rPr>
                <a:t>Créateur</a:t>
              </a:r>
              <a:r>
                <a:rPr lang="en-US" altLang="ko-KR" sz="1100" dirty="0">
                  <a:solidFill>
                    <a:schemeClr val="bg1"/>
                  </a:solidFill>
                  <a:latin typeface="3270 Condensed" panose="02000509000000000000" pitchFamily="49" charset="0"/>
                  <a:ea typeface="3270 Condensed" panose="02000509000000000000" pitchFamily="49" charset="0"/>
                  <a:cs typeface="굴림" pitchFamily="50" charset="-127"/>
                </a:rPr>
                <a:t>, date de </a:t>
              </a:r>
              <a:r>
                <a:rPr lang="en-US" altLang="ko-KR" sz="1100" dirty="0" err="1">
                  <a:solidFill>
                    <a:schemeClr val="bg1"/>
                  </a:solidFill>
                  <a:latin typeface="3270 Condensed" panose="02000509000000000000" pitchFamily="49" charset="0"/>
                  <a:ea typeface="3270 Condensed" panose="02000509000000000000" pitchFamily="49" charset="0"/>
                  <a:cs typeface="굴림" pitchFamily="50" charset="-127"/>
                </a:rPr>
                <a:t>création</a:t>
              </a:r>
              <a:r>
                <a:rPr lang="en-US" altLang="ko-KR" sz="1100" dirty="0">
                  <a:solidFill>
                    <a:schemeClr val="bg1"/>
                  </a:solidFill>
                  <a:latin typeface="3270 Condensed" panose="02000509000000000000" pitchFamily="49" charset="0"/>
                  <a:ea typeface="3270 Condensed" panose="02000509000000000000" pitchFamily="49" charset="0"/>
                  <a:cs typeface="굴림" pitchFamily="50" charset="-127"/>
                </a:rPr>
                <a:t>, </a:t>
              </a:r>
              <a:r>
                <a:rPr lang="en-US" altLang="ko-KR" sz="1100" dirty="0" err="1">
                  <a:solidFill>
                    <a:schemeClr val="bg1"/>
                  </a:solidFill>
                  <a:latin typeface="3270 Condensed" panose="02000509000000000000" pitchFamily="49" charset="0"/>
                  <a:ea typeface="3270 Condensed" panose="02000509000000000000" pitchFamily="49" charset="0"/>
                  <a:cs typeface="굴림" pitchFamily="50" charset="-127"/>
                </a:rPr>
                <a:t>évolution</a:t>
              </a:r>
              <a:r>
                <a:rPr lang="en-US" altLang="ko-KR" sz="1100" dirty="0">
                  <a:solidFill>
                    <a:schemeClr val="bg1"/>
                  </a:solidFill>
                  <a:latin typeface="3270 Condensed" panose="02000509000000000000" pitchFamily="49" charset="0"/>
                  <a:ea typeface="3270 Condensed" panose="02000509000000000000" pitchFamily="49" charset="0"/>
                  <a:cs typeface="굴림" pitchFamily="50" charset="-127"/>
                </a:rPr>
                <a:t> du </a:t>
              </a:r>
              <a:r>
                <a:rPr lang="en-US" altLang="ko-KR" sz="1100" dirty="0" err="1">
                  <a:solidFill>
                    <a:schemeClr val="bg1"/>
                  </a:solidFill>
                  <a:latin typeface="3270 Condensed" panose="02000509000000000000" pitchFamily="49" charset="0"/>
                  <a:ea typeface="3270 Condensed" panose="02000509000000000000" pitchFamily="49" charset="0"/>
                  <a:cs typeface="굴림" pitchFamily="50" charset="-127"/>
                </a:rPr>
                <a:t>langage</a:t>
              </a:r>
              <a:endParaRPr lang="en-US" altLang="ko-KR" sz="1100" dirty="0">
                <a:solidFill>
                  <a:schemeClr val="bg1"/>
                </a:solidFill>
                <a:latin typeface="3270 Condensed" panose="02000509000000000000" pitchFamily="49" charset="0"/>
                <a:ea typeface="3270 Condensed" panose="02000509000000000000" pitchFamily="49" charset="0"/>
                <a:cs typeface="굴림" pitchFamily="50" charset="-127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565543" y="1865934"/>
              <a:ext cx="326585" cy="624784"/>
              <a:chOff x="1441868" y="1865934"/>
              <a:chExt cx="326585" cy="624784"/>
            </a:xfrm>
          </p:grpSpPr>
          <p:sp>
            <p:nvSpPr>
              <p:cNvPr id="87" name="직각 삼각형 86"/>
              <p:cNvSpPr/>
              <p:nvPr/>
            </p:nvSpPr>
            <p:spPr>
              <a:xfrm rot="5400000">
                <a:off x="1319331" y="1988471"/>
                <a:ext cx="483176" cy="238102"/>
              </a:xfrm>
              <a:prstGeom prst="rtTriangle">
                <a:avLst/>
              </a:prstGeom>
              <a:solidFill>
                <a:srgbClr val="5484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6"/>
                  </a:solidFill>
                  <a:latin typeface="3270 Condensed" panose="02000509000000000000" pitchFamily="49" charset="0"/>
                </a:endParaRPr>
              </a:p>
            </p:txBody>
          </p:sp>
          <p:sp>
            <p:nvSpPr>
              <p:cNvPr id="31" name="TextBox 13"/>
              <p:cNvSpPr txBox="1">
                <a:spLocks noChangeArrowheads="1"/>
              </p:cNvSpPr>
              <p:nvPr/>
            </p:nvSpPr>
            <p:spPr bwMode="auto">
              <a:xfrm>
                <a:off x="1505240" y="2060584"/>
                <a:ext cx="263213" cy="430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latin typeface="3270 Condensed" panose="02000509000000000000" pitchFamily="49" charset="0"/>
                    <a:ea typeface="3270 Condensed" panose="02000509000000000000" pitchFamily="49" charset="0"/>
                  </a:rPr>
                  <a:t>01</a:t>
                </a:r>
                <a:endParaRPr lang="ko-KR" altLang="en-US" b="1" dirty="0">
                  <a:solidFill>
                    <a:schemeClr val="bg1"/>
                  </a:solidFill>
                  <a:latin typeface="3270 Condensed" panose="02000509000000000000" pitchFamily="49" charset="0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53" name="그룹 52"/>
          <p:cNvGrpSpPr/>
          <p:nvPr/>
        </p:nvGrpSpPr>
        <p:grpSpPr>
          <a:xfrm>
            <a:off x="1024265" y="2020880"/>
            <a:ext cx="5953840" cy="607363"/>
            <a:chOff x="1565543" y="1783366"/>
            <a:chExt cx="3742808" cy="707352"/>
          </a:xfrm>
        </p:grpSpPr>
        <p:sp>
          <p:nvSpPr>
            <p:cNvPr id="54" name="Text Box 5"/>
            <p:cNvSpPr txBox="1">
              <a:spLocks noChangeArrowheads="1"/>
            </p:cNvSpPr>
            <p:nvPr/>
          </p:nvSpPr>
          <p:spPr bwMode="auto">
            <a:xfrm>
              <a:off x="1915687" y="1783366"/>
              <a:ext cx="2960616" cy="394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600" b="1" dirty="0">
                  <a:solidFill>
                    <a:srgbClr val="FFD535"/>
                  </a:solidFill>
                  <a:latin typeface="3270 Condensed" panose="02000509000000000000" pitchFamily="49" charset="0"/>
                  <a:ea typeface="3270 Condensed" panose="02000509000000000000" pitchFamily="49" charset="0"/>
                </a:rPr>
                <a:t>Les bases du </a:t>
              </a:r>
              <a:r>
                <a:rPr lang="en-US" altLang="ko-KR" sz="1600" b="1" dirty="0" err="1">
                  <a:solidFill>
                    <a:srgbClr val="FFD535"/>
                  </a:solidFill>
                  <a:latin typeface="3270 Condensed" panose="02000509000000000000" pitchFamily="49" charset="0"/>
                  <a:ea typeface="3270 Condensed" panose="02000509000000000000" pitchFamily="49" charset="0"/>
                </a:rPr>
                <a:t>langage</a:t>
              </a:r>
              <a:endParaRPr lang="en-US" altLang="ko-KR" sz="1600" b="1" dirty="0">
                <a:solidFill>
                  <a:srgbClr val="FFD535"/>
                </a:solidFill>
                <a:latin typeface="3270 Condensed" panose="02000509000000000000" pitchFamily="49" charset="0"/>
                <a:ea typeface="3270 Condensed" panose="02000509000000000000" pitchFamily="49" charset="0"/>
              </a:endParaRPr>
            </a:p>
          </p:txBody>
        </p:sp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1915687" y="2146158"/>
              <a:ext cx="3392664" cy="304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altLang="ko-KR" sz="1100" dirty="0" err="1">
                  <a:solidFill>
                    <a:schemeClr val="bg1"/>
                  </a:solidFill>
                  <a:latin typeface="3270 Condensed" panose="02000509000000000000" pitchFamily="49" charset="0"/>
                  <a:ea typeface="3270 Condensed" panose="02000509000000000000" pitchFamily="49" charset="0"/>
                  <a:cs typeface="굴림" pitchFamily="50" charset="-127"/>
                </a:rPr>
                <a:t>Syntaxe</a:t>
              </a:r>
              <a:r>
                <a:rPr lang="en-US" altLang="ko-KR" sz="1100" dirty="0">
                  <a:solidFill>
                    <a:schemeClr val="bg1"/>
                  </a:solidFill>
                  <a:latin typeface="3270 Condensed" panose="02000509000000000000" pitchFamily="49" charset="0"/>
                  <a:ea typeface="3270 Condensed" panose="02000509000000000000" pitchFamily="49" charset="0"/>
                  <a:cs typeface="굴림" pitchFamily="50" charset="-127"/>
                </a:rPr>
                <a:t>, </a:t>
              </a:r>
              <a:r>
                <a:rPr lang="en-US" altLang="ko-KR" sz="1100" dirty="0" err="1">
                  <a:solidFill>
                    <a:schemeClr val="bg1"/>
                  </a:solidFill>
                  <a:latin typeface="3270 Condensed" panose="02000509000000000000" pitchFamily="49" charset="0"/>
                  <a:ea typeface="3270 Condensed" panose="02000509000000000000" pitchFamily="49" charset="0"/>
                  <a:cs typeface="굴림" pitchFamily="50" charset="-127"/>
                </a:rPr>
                <a:t>caractéristiques</a:t>
              </a:r>
              <a:r>
                <a:rPr lang="en-US" altLang="ko-KR" sz="1100" dirty="0">
                  <a:solidFill>
                    <a:schemeClr val="bg1"/>
                  </a:solidFill>
                  <a:latin typeface="3270 Condensed" panose="02000509000000000000" pitchFamily="49" charset="0"/>
                  <a:ea typeface="3270 Condensed" panose="02000509000000000000" pitchFamily="49" charset="0"/>
                  <a:cs typeface="굴림" pitchFamily="50" charset="-127"/>
                </a:rPr>
                <a:t>, </a:t>
              </a:r>
              <a:r>
                <a:rPr lang="en-US" altLang="ko-KR" sz="1100" dirty="0" err="1">
                  <a:solidFill>
                    <a:schemeClr val="bg1"/>
                  </a:solidFill>
                  <a:latin typeface="3270 Condensed" panose="02000509000000000000" pitchFamily="49" charset="0"/>
                  <a:ea typeface="3270 Condensed" panose="02000509000000000000" pitchFamily="49" charset="0"/>
                  <a:cs typeface="굴림" pitchFamily="50" charset="-127"/>
                </a:rPr>
                <a:t>utilités</a:t>
              </a:r>
              <a:endParaRPr lang="en-US" altLang="ko-KR" sz="1100" dirty="0">
                <a:solidFill>
                  <a:schemeClr val="bg1"/>
                </a:solidFill>
                <a:latin typeface="3270 Condensed" panose="02000509000000000000" pitchFamily="49" charset="0"/>
                <a:ea typeface="3270 Condensed" panose="02000509000000000000" pitchFamily="49" charset="0"/>
                <a:cs typeface="굴림" pitchFamily="50" charset="-127"/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1565543" y="1865934"/>
              <a:ext cx="326585" cy="624784"/>
              <a:chOff x="1441868" y="1865934"/>
              <a:chExt cx="326585" cy="624784"/>
            </a:xfrm>
          </p:grpSpPr>
          <p:sp>
            <p:nvSpPr>
              <p:cNvPr id="57" name="직각 삼각형 56"/>
              <p:cNvSpPr/>
              <p:nvPr/>
            </p:nvSpPr>
            <p:spPr>
              <a:xfrm rot="5400000">
                <a:off x="1319331" y="1988471"/>
                <a:ext cx="483176" cy="238102"/>
              </a:xfrm>
              <a:prstGeom prst="rtTriangle">
                <a:avLst/>
              </a:prstGeom>
              <a:solidFill>
                <a:srgbClr val="5484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3270 Condensed" panose="02000509000000000000" pitchFamily="49" charset="0"/>
                </a:endParaRPr>
              </a:p>
            </p:txBody>
          </p:sp>
          <p:sp>
            <p:nvSpPr>
              <p:cNvPr id="58" name="TextBox 13"/>
              <p:cNvSpPr txBox="1">
                <a:spLocks noChangeArrowheads="1"/>
              </p:cNvSpPr>
              <p:nvPr/>
            </p:nvSpPr>
            <p:spPr bwMode="auto">
              <a:xfrm>
                <a:off x="1505240" y="2060584"/>
                <a:ext cx="263213" cy="430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latin typeface="3270 Condensed" panose="02000509000000000000" pitchFamily="49" charset="0"/>
                    <a:ea typeface="3270 Condensed" panose="02000509000000000000" pitchFamily="49" charset="0"/>
                  </a:rPr>
                  <a:t>02</a:t>
                </a:r>
                <a:endParaRPr lang="ko-KR" altLang="en-US" b="1" dirty="0">
                  <a:solidFill>
                    <a:schemeClr val="bg1"/>
                  </a:solidFill>
                  <a:latin typeface="3270 Condensed" panose="02000509000000000000" pitchFamily="49" charset="0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1028333" y="2782907"/>
            <a:ext cx="5953840" cy="607363"/>
            <a:chOff x="1565543" y="1783366"/>
            <a:chExt cx="3742808" cy="707352"/>
          </a:xfrm>
        </p:grpSpPr>
        <p:sp>
          <p:nvSpPr>
            <p:cNvPr id="72" name="Text Box 5"/>
            <p:cNvSpPr txBox="1">
              <a:spLocks noChangeArrowheads="1"/>
            </p:cNvSpPr>
            <p:nvPr/>
          </p:nvSpPr>
          <p:spPr bwMode="auto">
            <a:xfrm>
              <a:off x="1915687" y="1783366"/>
              <a:ext cx="2960616" cy="394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600" b="1" dirty="0">
                  <a:solidFill>
                    <a:srgbClr val="FFD535"/>
                  </a:solidFill>
                  <a:latin typeface="3270 Condensed" panose="02000509000000000000" pitchFamily="49" charset="0"/>
                  <a:ea typeface="3270 Condensed" panose="02000509000000000000" pitchFamily="49" charset="0"/>
                </a:rPr>
                <a:t>On explore </a:t>
              </a:r>
              <a:r>
                <a:rPr lang="en-US" altLang="ko-KR" sz="1600" b="1" dirty="0" err="1">
                  <a:solidFill>
                    <a:srgbClr val="FFD535"/>
                  </a:solidFill>
                  <a:latin typeface="3270 Condensed" panose="02000509000000000000" pitchFamily="49" charset="0"/>
                  <a:ea typeface="3270 Condensed" panose="02000509000000000000" pitchFamily="49" charset="0"/>
                </a:rPr>
                <a:t>l’apprentissage</a:t>
              </a:r>
              <a:r>
                <a:rPr lang="en-US" altLang="ko-KR" sz="1600" b="1" dirty="0">
                  <a:solidFill>
                    <a:srgbClr val="FFD535"/>
                  </a:solidFill>
                  <a:latin typeface="3270 Condensed" panose="02000509000000000000" pitchFamily="49" charset="0"/>
                  <a:ea typeface="3270 Condensed" panose="02000509000000000000" pitchFamily="49" charset="0"/>
                </a:rPr>
                <a:t> machine</a:t>
              </a:r>
            </a:p>
          </p:txBody>
        </p:sp>
        <p:sp>
          <p:nvSpPr>
            <p:cNvPr id="73" name="Text Box 11"/>
            <p:cNvSpPr txBox="1">
              <a:spLocks noChangeArrowheads="1"/>
            </p:cNvSpPr>
            <p:nvPr/>
          </p:nvSpPr>
          <p:spPr bwMode="auto">
            <a:xfrm>
              <a:off x="1915687" y="2146158"/>
              <a:ext cx="3392664" cy="304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chemeClr val="bg1"/>
                  </a:solidFill>
                  <a:latin typeface="3270 Condensed" panose="02000509000000000000" pitchFamily="49" charset="0"/>
                  <a:ea typeface="3270 Condensed" panose="02000509000000000000" pitchFamily="49" charset="0"/>
                  <a:cs typeface="굴림" pitchFamily="50" charset="-127"/>
                </a:rPr>
                <a:t>Quoi, </a:t>
              </a:r>
              <a:r>
                <a:rPr lang="en-US" altLang="ko-KR" sz="1100" dirty="0" err="1">
                  <a:solidFill>
                    <a:schemeClr val="bg1"/>
                  </a:solidFill>
                  <a:latin typeface="3270 Condensed" panose="02000509000000000000" pitchFamily="49" charset="0"/>
                  <a:ea typeface="3270 Condensed" panose="02000509000000000000" pitchFamily="49" charset="0"/>
                  <a:cs typeface="굴림" pitchFamily="50" charset="-127"/>
                </a:rPr>
                <a:t>où</a:t>
              </a:r>
              <a:r>
                <a:rPr lang="en-US" altLang="ko-KR" sz="1100" dirty="0">
                  <a:solidFill>
                    <a:schemeClr val="bg1"/>
                  </a:solidFill>
                  <a:latin typeface="3270 Condensed" panose="02000509000000000000" pitchFamily="49" charset="0"/>
                  <a:ea typeface="3270 Condensed" panose="02000509000000000000" pitchFamily="49" charset="0"/>
                  <a:cs typeface="굴림" pitchFamily="50" charset="-127"/>
                </a:rPr>
                <a:t>, comment, </a:t>
              </a:r>
              <a:r>
                <a:rPr lang="en-US" altLang="ko-KR" sz="1100" dirty="0" err="1">
                  <a:solidFill>
                    <a:schemeClr val="bg1"/>
                  </a:solidFill>
                  <a:latin typeface="3270 Condensed" panose="02000509000000000000" pitchFamily="49" charset="0"/>
                  <a:ea typeface="3270 Condensed" panose="02000509000000000000" pitchFamily="49" charset="0"/>
                  <a:cs typeface="굴림" pitchFamily="50" charset="-127"/>
                </a:rPr>
                <a:t>pourquoi</a:t>
              </a:r>
              <a:r>
                <a:rPr lang="en-US" altLang="ko-KR" sz="1100" dirty="0">
                  <a:solidFill>
                    <a:schemeClr val="bg1"/>
                  </a:solidFill>
                  <a:latin typeface="3270 Condensed" panose="02000509000000000000" pitchFamily="49" charset="0"/>
                  <a:ea typeface="3270 Condensed" panose="02000509000000000000" pitchFamily="49" charset="0"/>
                  <a:cs typeface="굴림" pitchFamily="50" charset="-127"/>
                </a:rPr>
                <a:t>? </a:t>
              </a:r>
              <a:r>
                <a:rPr lang="en-US" altLang="ko-KR" sz="1100" dirty="0" err="1">
                  <a:solidFill>
                    <a:schemeClr val="bg1"/>
                  </a:solidFill>
                  <a:latin typeface="3270 Condensed" panose="02000509000000000000" pitchFamily="49" charset="0"/>
                  <a:ea typeface="3270 Condensed" panose="02000509000000000000" pitchFamily="49" charset="0"/>
                  <a:cs typeface="굴림" pitchFamily="50" charset="-127"/>
                </a:rPr>
                <a:t>Librairies</a:t>
              </a:r>
              <a:r>
                <a:rPr lang="en-US" altLang="ko-KR" sz="1100" dirty="0">
                  <a:solidFill>
                    <a:schemeClr val="bg1"/>
                  </a:solidFill>
                  <a:latin typeface="3270 Condensed" panose="02000509000000000000" pitchFamily="49" charset="0"/>
                  <a:ea typeface="3270 Condensed" panose="02000509000000000000" pitchFamily="49" charset="0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3270 Condensed" panose="02000509000000000000" pitchFamily="49" charset="0"/>
                  <a:ea typeface="3270 Condensed" panose="02000509000000000000" pitchFamily="49" charset="0"/>
                  <a:cs typeface="굴림" pitchFamily="50" charset="-127"/>
                </a:rPr>
                <a:t>nécessaires</a:t>
              </a:r>
              <a:r>
                <a:rPr lang="en-US" altLang="ko-KR" sz="1100" dirty="0">
                  <a:solidFill>
                    <a:schemeClr val="bg1"/>
                  </a:solidFill>
                  <a:latin typeface="3270 Condensed" panose="02000509000000000000" pitchFamily="49" charset="0"/>
                  <a:ea typeface="3270 Condensed" panose="02000509000000000000" pitchFamily="49" charset="0"/>
                  <a:cs typeface="굴림" pitchFamily="50" charset="-127"/>
                </a:rPr>
                <a:t>, DÉMONSTRATION</a:t>
              </a: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1565543" y="1865934"/>
              <a:ext cx="326585" cy="624784"/>
              <a:chOff x="1441868" y="1865934"/>
              <a:chExt cx="326585" cy="624784"/>
            </a:xfrm>
          </p:grpSpPr>
          <p:sp>
            <p:nvSpPr>
              <p:cNvPr id="75" name="직각 삼각형 74"/>
              <p:cNvSpPr/>
              <p:nvPr/>
            </p:nvSpPr>
            <p:spPr>
              <a:xfrm rot="5400000">
                <a:off x="1319331" y="1988471"/>
                <a:ext cx="483176" cy="238102"/>
              </a:xfrm>
              <a:prstGeom prst="rtTriangle">
                <a:avLst/>
              </a:prstGeom>
              <a:solidFill>
                <a:srgbClr val="5484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3270 Condensed" panose="02000509000000000000" pitchFamily="49" charset="0"/>
                </a:endParaRPr>
              </a:p>
            </p:txBody>
          </p:sp>
          <p:sp>
            <p:nvSpPr>
              <p:cNvPr id="76" name="TextBox 13"/>
              <p:cNvSpPr txBox="1">
                <a:spLocks noChangeArrowheads="1"/>
              </p:cNvSpPr>
              <p:nvPr/>
            </p:nvSpPr>
            <p:spPr bwMode="auto">
              <a:xfrm>
                <a:off x="1505240" y="2060584"/>
                <a:ext cx="263213" cy="430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latin typeface="3270 Condensed" panose="02000509000000000000" pitchFamily="49" charset="0"/>
                    <a:ea typeface="3270 Condensed" panose="02000509000000000000" pitchFamily="49" charset="0"/>
                  </a:rPr>
                  <a:t>03</a:t>
                </a:r>
                <a:endParaRPr lang="ko-KR" altLang="en-US" b="1" dirty="0">
                  <a:solidFill>
                    <a:schemeClr val="bg1"/>
                  </a:solidFill>
                  <a:latin typeface="3270 Condensed" panose="02000509000000000000" pitchFamily="49" charset="0"/>
                  <a:ea typeface="맑은 고딕" panose="020B0503020000020004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D535"/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Introduction à Python</a:t>
            </a:r>
            <a:endParaRPr lang="ko-KR" altLang="en-US" dirty="0">
              <a:solidFill>
                <a:srgbClr val="FFD535"/>
              </a:solidFill>
              <a:latin typeface="3270 Condensed" panose="02000509000000000000" pitchFamily="49" charset="0"/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Replace with your own text</a:t>
            </a:r>
          </a:p>
        </p:txBody>
      </p:sp>
    </p:spTree>
    <p:extLst>
      <p:ext uri="{BB962C8B-B14F-4D97-AF65-F5344CB8AC3E}">
        <p14:creationId xmlns:p14="http://schemas.microsoft.com/office/powerpoint/2010/main" val="2452617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>
            <a:extLst>
              <a:ext uri="{FF2B5EF4-FFF2-40B4-BE49-F238E27FC236}">
                <a16:creationId xmlns:a16="http://schemas.microsoft.com/office/drawing/2014/main" id="{E963343D-52B7-47F2-A972-2EFDC57501E5}"/>
              </a:ext>
            </a:extLst>
          </p:cNvPr>
          <p:cNvSpPr txBox="1">
            <a:spLocks/>
          </p:cNvSpPr>
          <p:nvPr/>
        </p:nvSpPr>
        <p:spPr>
          <a:xfrm>
            <a:off x="827584" y="5085184"/>
            <a:ext cx="2611338" cy="111632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500" kern="12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7200" b="1" dirty="0">
                <a:solidFill>
                  <a:srgbClr val="FFD5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3270 Condensed" panose="02000509000000000000" pitchFamily="49" charset="0"/>
                <a:ea typeface="3270 Condensed" panose="02000509000000000000" pitchFamily="49" charset="0"/>
              </a:rPr>
              <a:t>DÉMO…</a:t>
            </a:r>
            <a:endParaRPr lang="en-US" sz="7200" dirty="0">
              <a:solidFill>
                <a:srgbClr val="FFD53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3270 Condensed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859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816646" y="1664606"/>
            <a:ext cx="5510708" cy="3528788"/>
          </a:xfrm>
        </p:spPr>
        <p:txBody>
          <a:bodyPr/>
          <a:lstStyle/>
          <a:p>
            <a:pPr algn="ctr"/>
            <a:r>
              <a:rPr lang="en-US" altLang="ko-K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3270 Condensed" panose="02000509000000000000" pitchFamily="49" charset="0"/>
                <a:ea typeface="3270 Condensed" panose="02000509000000000000" pitchFamily="49" charset="0"/>
              </a:rPr>
              <a:t>Merci!</a:t>
            </a:r>
            <a:br>
              <a:rPr lang="en-US" altLang="ko-KR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3270 Condensed" panose="02000509000000000000" pitchFamily="49" charset="0"/>
                <a:ea typeface="3270 Condensed" panose="02000509000000000000" pitchFamily="49" charset="0"/>
              </a:rPr>
            </a:br>
            <a:r>
              <a:rPr lang="en-US" altLang="ko-KR" sz="7200" dirty="0">
                <a:solidFill>
                  <a:srgbClr val="5484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3270 Condensed" panose="02000509000000000000" pitchFamily="49" charset="0"/>
                <a:ea typeface="3270 Condensed" panose="02000509000000000000" pitchFamily="49" charset="0"/>
              </a:rPr>
              <a:t>⌨</a:t>
            </a:r>
            <a:r>
              <a:rPr lang="ko-KR" altLang="en-US" sz="7200" dirty="0">
                <a:solidFill>
                  <a:srgbClr val="FFD5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3270 Condensed" panose="02000509000000000000" pitchFamily="49" charset="0"/>
              </a:rPr>
              <a:t>🖱</a:t>
            </a:r>
            <a:br>
              <a:rPr lang="en-US" altLang="ko-KR" sz="7200" dirty="0">
                <a:solidFill>
                  <a:srgbClr val="FFD5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3270 Condensed" panose="02000509000000000000" pitchFamily="49" charset="0"/>
              </a:rPr>
            </a:br>
            <a:r>
              <a:rPr lang="en-US" altLang="ko-KR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3270 Condensed" panose="02000509000000000000" pitchFamily="49" charset="0"/>
                <a:ea typeface="3270 Condensed" panose="02000509000000000000" pitchFamily="49" charset="0"/>
              </a:rPr>
              <a:t>Question?</a:t>
            </a:r>
            <a:endParaRPr lang="ko-KR" altLang="en-US" sz="7200" dirty="0">
              <a:solidFill>
                <a:srgbClr val="FFD53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3270 Condensed" panose="02000509000000000000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87624" y="4725144"/>
            <a:ext cx="2880321" cy="1407061"/>
            <a:chOff x="971600" y="1556792"/>
            <a:chExt cx="2880321" cy="1407061"/>
          </a:xfrm>
        </p:grpSpPr>
        <p:grpSp>
          <p:nvGrpSpPr>
            <p:cNvPr id="2" name="그룹 1"/>
            <p:cNvGrpSpPr/>
            <p:nvPr/>
          </p:nvGrpSpPr>
          <p:grpSpPr>
            <a:xfrm>
              <a:off x="971600" y="1641124"/>
              <a:ext cx="2880321" cy="1322729"/>
              <a:chOff x="1403647" y="2784058"/>
              <a:chExt cx="1484878" cy="1322729"/>
            </a:xfrm>
          </p:grpSpPr>
          <p:sp>
            <p:nvSpPr>
              <p:cNvPr id="20" name="Text Box 5"/>
              <p:cNvSpPr txBox="1">
                <a:spLocks noChangeArrowheads="1"/>
              </p:cNvSpPr>
              <p:nvPr/>
            </p:nvSpPr>
            <p:spPr bwMode="auto">
              <a:xfrm>
                <a:off x="1403647" y="3275790"/>
                <a:ext cx="1484878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2400" b="1" dirty="0" err="1">
                    <a:solidFill>
                      <a:srgbClr val="FFD53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3270 Condensed" panose="02000509000000000000" pitchFamily="49" charset="0"/>
                    <a:ea typeface="3270 Condensed" panose="02000509000000000000" pitchFamily="49" charset="0"/>
                    <a:cs typeface="굴림" pitchFamily="50" charset="-127"/>
                  </a:rPr>
                  <a:t>Historique</a:t>
                </a:r>
                <a:r>
                  <a:rPr kumimoji="1" lang="en-US" altLang="ko-KR" sz="2400" b="1" dirty="0">
                    <a:solidFill>
                      <a:srgbClr val="FFD53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3270 Condensed" panose="02000509000000000000" pitchFamily="49" charset="0"/>
                    <a:ea typeface="3270 Condensed" panose="02000509000000000000" pitchFamily="49" charset="0"/>
                    <a:cs typeface="굴림" pitchFamily="50" charset="-127"/>
                  </a:rPr>
                  <a:t> de Python</a:t>
                </a:r>
              </a:p>
            </p:txBody>
          </p:sp>
          <p:sp>
            <p:nvSpPr>
              <p:cNvPr id="19" name="Text Box 4"/>
              <p:cNvSpPr txBox="1">
                <a:spLocks noChangeArrowheads="1"/>
              </p:cNvSpPr>
              <p:nvPr/>
            </p:nvSpPr>
            <p:spPr bwMode="auto">
              <a:xfrm>
                <a:off x="1545427" y="2784058"/>
                <a:ext cx="30368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2400" b="1" dirty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3270 Condensed" panose="02000509000000000000" pitchFamily="49" charset="0"/>
                    <a:ea typeface="3270 Condensed" panose="02000509000000000000" pitchFamily="49" charset="0"/>
                    <a:cs typeface="굴림" pitchFamily="50" charset="-127"/>
                  </a:rPr>
                  <a:t>01</a:t>
                </a:r>
                <a:endParaRPr kumimoji="1" lang="ko-KR" altLang="ko-KR" sz="24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3270 Condensed" panose="02000509000000000000" pitchFamily="49" charset="0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</p:grpSp>
        <p:sp>
          <p:nvSpPr>
            <p:cNvPr id="7" name="직각 삼각형 6"/>
            <p:cNvSpPr/>
            <p:nvPr/>
          </p:nvSpPr>
          <p:spPr>
            <a:xfrm rot="5400000">
              <a:off x="1065908" y="1530426"/>
              <a:ext cx="414875" cy="467608"/>
            </a:xfrm>
            <a:prstGeom prst="rtTriangle">
              <a:avLst/>
            </a:prstGeom>
            <a:solidFill>
              <a:srgbClr val="5484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3270 Condensed" panose="02000509000000000000" pitchFamily="49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D535"/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Guido van Rossum</a:t>
            </a:r>
            <a:endParaRPr lang="ko-KR" altLang="en-US" dirty="0">
              <a:solidFill>
                <a:srgbClr val="FFD535"/>
              </a:solidFill>
              <a:latin typeface="3270 Condensed" panose="02000509000000000000" pitchFamily="49" charset="0"/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Présentation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 du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créateur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:</a:t>
            </a:r>
          </a:p>
        </p:txBody>
      </p:sp>
      <p:pic>
        <p:nvPicPr>
          <p:cNvPr id="4" name="Picture 3" descr="A person in a striped shirt&#10;&#10;Description automatically generated with low confidence">
            <a:extLst>
              <a:ext uri="{FF2B5EF4-FFF2-40B4-BE49-F238E27FC236}">
                <a16:creationId xmlns:a16="http://schemas.microsoft.com/office/drawing/2014/main" id="{DD587313-E83F-FCB0-4967-852AFFC458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8" t="304" r="304" b="3540"/>
          <a:stretch/>
        </p:blipFill>
        <p:spPr>
          <a:xfrm>
            <a:off x="5580112" y="1856825"/>
            <a:ext cx="2952328" cy="39364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1246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D535"/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Introduction à Python</a:t>
            </a:r>
            <a:endParaRPr lang="ko-KR" altLang="en-US" dirty="0">
              <a:solidFill>
                <a:srgbClr val="FFD535"/>
              </a:solidFill>
              <a:latin typeface="3270 Condensed" panose="02000509000000000000" pitchFamily="49" charset="0"/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Présentation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 du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langage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5920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D535"/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Plus de </a:t>
            </a:r>
            <a:r>
              <a:rPr lang="en-US" altLang="ko-KR" dirty="0" err="1">
                <a:solidFill>
                  <a:srgbClr val="FFD535"/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détails</a:t>
            </a:r>
            <a:endParaRPr lang="ko-KR" altLang="en-US" dirty="0">
              <a:solidFill>
                <a:srgbClr val="FFD535"/>
              </a:solidFill>
              <a:latin typeface="3270 Condensed" panose="02000509000000000000" pitchFamily="49" charset="0"/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Plus de details (pours /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contres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,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évolution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, comment,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pourquoi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652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87624" y="4725144"/>
            <a:ext cx="3096344" cy="1407061"/>
            <a:chOff x="971600" y="1556792"/>
            <a:chExt cx="3096344" cy="1407061"/>
          </a:xfrm>
        </p:grpSpPr>
        <p:grpSp>
          <p:nvGrpSpPr>
            <p:cNvPr id="2" name="그룹 1"/>
            <p:cNvGrpSpPr/>
            <p:nvPr/>
          </p:nvGrpSpPr>
          <p:grpSpPr>
            <a:xfrm>
              <a:off x="971600" y="1641124"/>
              <a:ext cx="3096344" cy="1322729"/>
              <a:chOff x="1403647" y="2784058"/>
              <a:chExt cx="1596243" cy="1322729"/>
            </a:xfrm>
          </p:grpSpPr>
          <p:sp>
            <p:nvSpPr>
              <p:cNvPr id="20" name="Text Box 5"/>
              <p:cNvSpPr txBox="1">
                <a:spLocks noChangeArrowheads="1"/>
              </p:cNvSpPr>
              <p:nvPr/>
            </p:nvSpPr>
            <p:spPr bwMode="auto">
              <a:xfrm>
                <a:off x="1403647" y="3275790"/>
                <a:ext cx="1596243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2400" b="1" dirty="0">
                    <a:solidFill>
                      <a:srgbClr val="FFD53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3270 Condensed" panose="02000509000000000000" pitchFamily="49" charset="0"/>
                    <a:ea typeface="3270 Condensed" panose="02000509000000000000" pitchFamily="49" charset="0"/>
                    <a:cs typeface="굴림" pitchFamily="50" charset="-127"/>
                  </a:rPr>
                  <a:t>Les bases de </a:t>
                </a:r>
                <a:r>
                  <a:rPr kumimoji="1" lang="en-US" altLang="ko-KR" sz="2400" b="1" dirty="0" err="1">
                    <a:solidFill>
                      <a:srgbClr val="FFD53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3270 Condensed" panose="02000509000000000000" pitchFamily="49" charset="0"/>
                    <a:ea typeface="3270 Condensed" panose="02000509000000000000" pitchFamily="49" charset="0"/>
                    <a:cs typeface="굴림" pitchFamily="50" charset="-127"/>
                  </a:rPr>
                  <a:t>ce</a:t>
                </a:r>
                <a:r>
                  <a:rPr kumimoji="1" lang="en-US" altLang="ko-KR" sz="2400" b="1" dirty="0">
                    <a:solidFill>
                      <a:srgbClr val="FFD53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3270 Condensed" panose="02000509000000000000" pitchFamily="49" charset="0"/>
                    <a:ea typeface="3270 Condensed" panose="02000509000000000000" pitchFamily="49" charset="0"/>
                    <a:cs typeface="굴림" pitchFamily="50" charset="-127"/>
                  </a:rPr>
                  <a:t> </a:t>
                </a:r>
                <a:r>
                  <a:rPr kumimoji="1" lang="en-US" altLang="ko-KR" sz="2400" b="1" dirty="0" err="1">
                    <a:solidFill>
                      <a:srgbClr val="FFD53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3270 Condensed" panose="02000509000000000000" pitchFamily="49" charset="0"/>
                    <a:ea typeface="3270 Condensed" panose="02000509000000000000" pitchFamily="49" charset="0"/>
                    <a:cs typeface="굴림" pitchFamily="50" charset="-127"/>
                  </a:rPr>
                  <a:t>langage</a:t>
                </a:r>
                <a:endParaRPr kumimoji="1" lang="en-US" altLang="ko-KR" sz="2400" b="1" dirty="0">
                  <a:solidFill>
                    <a:srgbClr val="FFD53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3270 Condensed" panose="02000509000000000000" pitchFamily="49" charset="0"/>
                  <a:ea typeface="3270 Condensed" panose="02000509000000000000" pitchFamily="49" charset="0"/>
                  <a:cs typeface="굴림" pitchFamily="50" charset="-127"/>
                </a:endParaRPr>
              </a:p>
            </p:txBody>
          </p:sp>
          <p:sp>
            <p:nvSpPr>
              <p:cNvPr id="19" name="Text Box 4"/>
              <p:cNvSpPr txBox="1">
                <a:spLocks noChangeArrowheads="1"/>
              </p:cNvSpPr>
              <p:nvPr/>
            </p:nvSpPr>
            <p:spPr bwMode="auto">
              <a:xfrm>
                <a:off x="1545427" y="2784058"/>
                <a:ext cx="30368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2400" b="1" dirty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3270 Condensed" panose="02000509000000000000" pitchFamily="49" charset="0"/>
                    <a:ea typeface="3270 Condensed" panose="02000509000000000000" pitchFamily="49" charset="0"/>
                    <a:cs typeface="굴림" pitchFamily="50" charset="-127"/>
                  </a:rPr>
                  <a:t>02</a:t>
                </a:r>
                <a:endParaRPr kumimoji="1" lang="ko-KR" altLang="ko-KR" sz="24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3270 Condensed" panose="02000509000000000000" pitchFamily="49" charset="0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</p:grpSp>
        <p:sp>
          <p:nvSpPr>
            <p:cNvPr id="7" name="직각 삼각형 6"/>
            <p:cNvSpPr/>
            <p:nvPr/>
          </p:nvSpPr>
          <p:spPr>
            <a:xfrm rot="5400000">
              <a:off x="1065908" y="1530426"/>
              <a:ext cx="414875" cy="467608"/>
            </a:xfrm>
            <a:prstGeom prst="rtTriangle">
              <a:avLst/>
            </a:prstGeom>
            <a:solidFill>
              <a:srgbClr val="5484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3270 Condensed" panose="020005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163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FFD535"/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Syntaxe</a:t>
            </a:r>
            <a:endParaRPr lang="ko-KR" altLang="en-US" dirty="0">
              <a:solidFill>
                <a:srgbClr val="FFD535"/>
              </a:solidFill>
              <a:latin typeface="3270 Condensed" panose="02000509000000000000" pitchFamily="49" charset="0"/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Ici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 on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décrit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 la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syntaxe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 (indentation, compiler?,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etc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667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D535"/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Variables</a:t>
            </a:r>
            <a:endParaRPr lang="ko-KR" altLang="en-US" dirty="0">
              <a:solidFill>
                <a:srgbClr val="FFD535"/>
              </a:solidFill>
              <a:latin typeface="3270 Condensed" panose="02000509000000000000" pitchFamily="49" charset="0"/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386773" y="1268760"/>
            <a:ext cx="2096996" cy="360040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Voici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 des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exemples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3270 Condensed" panose="02000509000000000000" pitchFamily="49" charset="0"/>
                <a:ea typeface="3270 Condensed" panose="02000509000000000000" pitchFamily="49" charset="0"/>
              </a:rPr>
              <a:t>:</a:t>
            </a:r>
          </a:p>
        </p:txBody>
      </p:sp>
      <p:pic>
        <p:nvPicPr>
          <p:cNvPr id="4" name="Picture 3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137F96AB-641E-5833-0CA3-A291A7609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52" y="2204864"/>
            <a:ext cx="7694095" cy="3141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478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23650</TotalTime>
  <Words>224</Words>
  <Application>Microsoft Office PowerPoint</Application>
  <PresentationFormat>On-screen Show (4:3)</PresentationFormat>
  <Paragraphs>52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굴림체</vt:lpstr>
      <vt:lpstr>Calibri Light</vt:lpstr>
      <vt:lpstr>3270 Condensed</vt:lpstr>
      <vt:lpstr>Arial</vt:lpstr>
      <vt:lpstr>Calibri</vt:lpstr>
      <vt:lpstr>맑은 고딕</vt:lpstr>
      <vt:lpstr>Office 테마</vt:lpstr>
      <vt:lpstr>Apprentissage Machine avec Python</vt:lpstr>
      <vt:lpstr>PowerPoint Presentation</vt:lpstr>
      <vt:lpstr>PowerPoint Presentation</vt:lpstr>
      <vt:lpstr>Guido van Rossum</vt:lpstr>
      <vt:lpstr>Introduction à Python</vt:lpstr>
      <vt:lpstr>Plus de détails</vt:lpstr>
      <vt:lpstr>PowerPoint Presentation</vt:lpstr>
      <vt:lpstr>Syntaxe</vt:lpstr>
      <vt:lpstr>Variables</vt:lpstr>
      <vt:lpstr>Boucle For</vt:lpstr>
      <vt:lpstr>Boucle While</vt:lpstr>
      <vt:lpstr>Boucle For (parallèle)</vt:lpstr>
      <vt:lpstr>Fonctions &amp; Subroutines</vt:lpstr>
      <vt:lpstr>Dynamic Typing</vt:lpstr>
      <vt:lpstr>List Comprehension</vt:lpstr>
      <vt:lpstr>Duck Typing</vt:lpstr>
      <vt:lpstr>Domaines d’utilisations</vt:lpstr>
      <vt:lpstr>PowerPoint Presentation</vt:lpstr>
      <vt:lpstr>Introduction à ML</vt:lpstr>
      <vt:lpstr>Introduction à Python</vt:lpstr>
      <vt:lpstr>PowerPoint Presentation</vt:lpstr>
      <vt:lpstr>Merci! ⌨🖱 Question?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Chad Wilkinson</cp:lastModifiedBy>
  <cp:revision>3</cp:revision>
  <dcterms:created xsi:type="dcterms:W3CDTF">2010-02-01T08:03:16Z</dcterms:created>
  <dcterms:modified xsi:type="dcterms:W3CDTF">2023-05-09T03:15:05Z</dcterms:modified>
  <cp:category>www.slidemembers.com</cp:category>
</cp:coreProperties>
</file>