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6"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037C9-32D1-4662-9ADE-6BB14C588F5D}" type="datetimeFigureOut">
              <a:rPr lang="en-US" smtClean="0"/>
              <a:t>12/16/2021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6DC72-5CA3-41E3-BE50-D27BA3873E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96DC72-5CA3-41E3-BE50-D27BA3873EB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C62E08-20FE-42A3-856B-6A492C01E4A0}" type="datetimeFigureOut">
              <a:rPr lang="en-US" smtClean="0"/>
              <a:t>12/16/2021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0411B7-5771-4B04-964D-BD9D3A3295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C62E08-20FE-42A3-856B-6A492C01E4A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C62E08-20FE-42A3-856B-6A492C01E4A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C62E08-20FE-42A3-856B-6A492C01E4A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C62E08-20FE-42A3-856B-6A492C01E4A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411B7-5771-4B04-964D-BD9D3A3295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C62E08-20FE-42A3-856B-6A492C01E4A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C62E08-20FE-42A3-856B-6A492C01E4A0}"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C62E08-20FE-42A3-856B-6A492C01E4A0}"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62E08-20FE-42A3-856B-6A492C01E4A0}"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C62E08-20FE-42A3-856B-6A492C01E4A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411B7-5771-4B04-964D-BD9D3A3295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C62E08-20FE-42A3-856B-6A492C01E4A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0411B7-5771-4B04-964D-BD9D3A3295E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C62E08-20FE-42A3-856B-6A492C01E4A0}" type="datetimeFigureOut">
              <a:rPr lang="en-US" smtClean="0"/>
              <a:t>12/16/2021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0411B7-5771-4B04-964D-BD9D3A3295E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0"/>
            <a:ext cx="8839200" cy="1828800"/>
          </a:xfrm>
        </p:spPr>
        <p:txBody>
          <a:bodyPr/>
          <a:lstStyle/>
          <a:p>
            <a:r>
              <a:rPr sz="3600" smtClean="0">
                <a:latin typeface="Arial" pitchFamily="34" charset="0"/>
                <a:cs typeface="Arial" pitchFamily="34" charset="0"/>
              </a:rPr>
              <a:t>ANYPOINT PLATFORM COMPONENTS</a:t>
            </a:r>
            <a:r>
              <a:rPr smtClean="0"/>
              <a:t/>
            </a:r>
            <a:br>
              <a:rPr smtClean="0"/>
            </a:br>
            <a:r>
              <a:rPr sz="4000" smtClean="0">
                <a:latin typeface="Arial" pitchFamily="34" charset="0"/>
                <a:cs typeface="Arial" pitchFamily="34" charset="0"/>
              </a:rPr>
              <a:t> </a:t>
            </a:r>
            <a:r>
              <a:rPr sz="4000" smtClean="0">
                <a:latin typeface="Arial" pitchFamily="34" charset="0"/>
                <a:cs typeface="Arial" pitchFamily="34" charset="0"/>
              </a:rPr>
              <a:t>                          </a:t>
            </a:r>
            <a:r>
              <a:rPr sz="3200" smtClean="0">
                <a:latin typeface="Arial" pitchFamily="34" charset="0"/>
                <a:cs typeface="Arial" pitchFamily="34" charset="0"/>
              </a:rPr>
              <a:t>BY</a:t>
            </a:r>
            <a:endParaRPr lang="en-US" sz="3200" dirty="0">
              <a:latin typeface="Arial" pitchFamily="34" charset="0"/>
              <a:cs typeface="Arial" pitchFamily="34" charset="0"/>
            </a:endParaRPr>
          </a:p>
        </p:txBody>
      </p:sp>
      <p:sp>
        <p:nvSpPr>
          <p:cNvPr id="3" name="Text Placeholder 2"/>
          <p:cNvSpPr>
            <a:spLocks noGrp="1"/>
          </p:cNvSpPr>
          <p:nvPr>
            <p:ph type="body" idx="1"/>
          </p:nvPr>
        </p:nvSpPr>
        <p:spPr>
          <a:xfrm>
            <a:off x="1219200" y="3733800"/>
            <a:ext cx="7772400" cy="2514600"/>
          </a:xfrm>
        </p:spPr>
        <p:txBody>
          <a:bodyPr>
            <a:normAutofit lnSpcReduction="10000"/>
          </a:bodyPr>
          <a:lstStyle/>
          <a:p>
            <a:r>
              <a:rPr lang="en-US" sz="2800" dirty="0" smtClean="0"/>
              <a:t>                              CHADA SRIVANI</a:t>
            </a:r>
          </a:p>
          <a:p>
            <a:r>
              <a:rPr lang="en-US" sz="2800" dirty="0" smtClean="0"/>
              <a:t> </a:t>
            </a:r>
            <a:r>
              <a:rPr lang="en-US" sz="2800" dirty="0" smtClean="0"/>
              <a:t>                                   </a:t>
            </a:r>
          </a:p>
          <a:p>
            <a:endParaRPr lang="en-US" dirty="0" smtClean="0"/>
          </a:p>
          <a:p>
            <a:r>
              <a:rPr lang="en-US" dirty="0" smtClean="0"/>
              <a:t>                                    Under the Guidance of</a:t>
            </a:r>
          </a:p>
          <a:p>
            <a:r>
              <a:rPr lang="en-US" dirty="0" smtClean="0"/>
              <a:t> </a:t>
            </a:r>
            <a:r>
              <a:rPr lang="en-US" dirty="0" smtClean="0"/>
              <a:t>                                          MR. SURESH</a:t>
            </a:r>
          </a:p>
          <a:p>
            <a:r>
              <a:rPr lang="en-US" dirty="0" smtClean="0"/>
              <a:t> </a:t>
            </a:r>
            <a:r>
              <a:rPr lang="en-US"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969264"/>
          </a:xfrm>
        </p:spPr>
        <p:txBody>
          <a:bodyPr/>
          <a:lstStyle/>
          <a:p>
            <a:r>
              <a:rPr sz="4000" smtClean="0"/>
              <a:t>ANYPOINT STUDIO </a:t>
            </a:r>
            <a:endParaRPr lang="en-US" sz="4000" dirty="0"/>
          </a:p>
        </p:txBody>
      </p:sp>
      <p:sp>
        <p:nvSpPr>
          <p:cNvPr id="3" name="Text Placeholder 2"/>
          <p:cNvSpPr>
            <a:spLocks noGrp="1"/>
          </p:cNvSpPr>
          <p:nvPr>
            <p:ph type="body" idx="1"/>
          </p:nvPr>
        </p:nvSpPr>
        <p:spPr>
          <a:xfrm>
            <a:off x="530352" y="2704664"/>
            <a:ext cx="7772400" cy="3162736"/>
          </a:xfrm>
        </p:spPr>
        <p:txBody>
          <a:bodyPr>
            <a:noAutofit/>
          </a:bodyPr>
          <a:lstStyle/>
          <a:p>
            <a:r>
              <a:rPr lang="en-US" sz="2400" dirty="0" smtClean="0">
                <a:latin typeface="Arial" pitchFamily="34" charset="0"/>
                <a:cs typeface="Arial" pitchFamily="34" charset="0"/>
              </a:rPr>
              <a:t>This is an integrated development enviroment it Is helpful to create your mule applications helpful to design your application develop our Apis and the package the into jar it has inbuilt mule runtime as well  so that you can test apart from that any Anypoint platform</a:t>
            </a:r>
            <a:endParaRPr lang="en-US" sz="24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1506" name="Picture 2"/>
          <p:cNvPicPr>
            <a:picLocks noChangeAspect="1" noChangeArrowheads="1"/>
          </p:cNvPicPr>
          <p:nvPr/>
        </p:nvPicPr>
        <p:blipFill>
          <a:blip r:embed="rId2"/>
          <a:srcRect/>
          <a:stretch>
            <a:fillRect/>
          </a:stretch>
        </p:blipFill>
        <p:spPr bwMode="auto">
          <a:xfrm>
            <a:off x="-228600" y="0"/>
            <a:ext cx="9934575" cy="72675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0"/>
            <a:ext cx="8537448" cy="1219200"/>
          </a:xfrm>
        </p:spPr>
        <p:txBody>
          <a:bodyPr/>
          <a:lstStyle/>
          <a:p>
            <a:pPr algn="l"/>
            <a:r>
              <a:rPr lang="en-US" dirty="0" smtClean="0"/>
              <a:t> </a:t>
            </a:r>
            <a:r>
              <a:rPr lang="en-US" sz="4000" dirty="0" smtClean="0">
                <a:latin typeface="Arial" pitchFamily="34" charset="0"/>
                <a:cs typeface="Arial" pitchFamily="34" charset="0"/>
              </a:rPr>
              <a:t>ANYPOINT PLATFORM</a:t>
            </a:r>
            <a:endParaRPr lang="en-US" sz="4000" dirty="0">
              <a:latin typeface="Arial" pitchFamily="34" charset="0"/>
              <a:cs typeface="Arial" pitchFamily="34" charset="0"/>
            </a:endParaRPr>
          </a:p>
        </p:txBody>
      </p:sp>
      <p:sp>
        <p:nvSpPr>
          <p:cNvPr id="3" name="Subtitle 2"/>
          <p:cNvSpPr>
            <a:spLocks noGrp="1"/>
          </p:cNvSpPr>
          <p:nvPr>
            <p:ph type="subTitle" idx="1"/>
          </p:nvPr>
        </p:nvSpPr>
        <p:spPr>
          <a:xfrm>
            <a:off x="0" y="2438400"/>
            <a:ext cx="9144000" cy="4419600"/>
          </a:xfrm>
        </p:spPr>
        <p:txBody>
          <a:bodyPr>
            <a:normAutofit/>
          </a:bodyPr>
          <a:lstStyle/>
          <a:p>
            <a:pPr algn="l"/>
            <a:r>
              <a:rPr lang="en-US" sz="2000" dirty="0" smtClean="0">
                <a:latin typeface="Arial" pitchFamily="34" charset="0"/>
                <a:cs typeface="Arial" pitchFamily="34" charset="0"/>
              </a:rPr>
              <a:t>Anypoint </a:t>
            </a:r>
            <a:r>
              <a:rPr lang="en-US" sz="2000" dirty="0" smtClean="0">
                <a:latin typeface="Arial" pitchFamily="34" charset="0"/>
                <a:cs typeface="Arial" pitchFamily="34" charset="0"/>
              </a:rPr>
              <a:t>Platform </a:t>
            </a:r>
            <a:r>
              <a:rPr lang="en-US" sz="2000" dirty="0" smtClean="0">
                <a:latin typeface="Arial" pitchFamily="34" charset="0"/>
                <a:cs typeface="Arial" pitchFamily="34" charset="0"/>
              </a:rPr>
              <a:t>is </a:t>
            </a:r>
            <a:r>
              <a:rPr lang="en-US" sz="2000" b="1" dirty="0" smtClean="0">
                <a:latin typeface="Arial" pitchFamily="34" charset="0"/>
                <a:cs typeface="Arial" pitchFamily="34" charset="0"/>
              </a:rPr>
              <a:t>a complete solution for API-led connectivity</a:t>
            </a:r>
            <a:r>
              <a:rPr lang="en-US" sz="2000" dirty="0" smtClean="0">
                <a:latin typeface="Arial" pitchFamily="34" charset="0"/>
                <a:cs typeface="Arial" pitchFamily="34" charset="0"/>
              </a:rPr>
              <a:t> that helps companies build application </a:t>
            </a:r>
            <a:r>
              <a:rPr lang="en-US" sz="2000" dirty="0" smtClean="0">
                <a:latin typeface="Arial" pitchFamily="34" charset="0"/>
                <a:cs typeface="Arial" pitchFamily="34" charset="0"/>
              </a:rPr>
              <a:t>networks of </a:t>
            </a:r>
            <a:r>
              <a:rPr lang="en-US" sz="2000" dirty="0" smtClean="0">
                <a:latin typeface="Arial" pitchFamily="34" charset="0"/>
                <a:cs typeface="Arial" pitchFamily="34" charset="0"/>
              </a:rPr>
              <a:t>apps, data, and devices, both on-premises and in the cloud. This hybrid integration platform includes iPaaS, ESB, and a unified solution for API </a:t>
            </a:r>
            <a:r>
              <a:rPr lang="en-US" sz="2000" dirty="0" smtClean="0">
                <a:latin typeface="Arial" pitchFamily="34" charset="0"/>
                <a:cs typeface="Arial" pitchFamily="34" charset="0"/>
              </a:rPr>
              <a:t>management</a:t>
            </a:r>
            <a:r>
              <a:rPr lang="en-US" sz="2000" dirty="0" smtClean="0">
                <a:latin typeface="Arial" pitchFamily="34" charset="0"/>
                <a:cs typeface="Arial" pitchFamily="34" charset="0"/>
              </a:rPr>
              <a:t>, design and publishing</a:t>
            </a:r>
            <a:r>
              <a:rPr lang="en-US" dirty="0" smtClean="0"/>
              <a:t>.</a:t>
            </a:r>
          </a:p>
          <a:p>
            <a:pPr algn="l"/>
            <a:r>
              <a:rPr lang="en-US" dirty="0" smtClean="0"/>
              <a:t> </a:t>
            </a:r>
            <a:r>
              <a:rPr lang="en-US" dirty="0" smtClean="0"/>
              <a:t>         </a:t>
            </a:r>
          </a:p>
          <a:p>
            <a:pPr algn="l"/>
            <a:r>
              <a:rPr lang="en-US" dirty="0" smtClean="0"/>
              <a:t>           </a:t>
            </a:r>
          </a:p>
          <a:p>
            <a:pPr algn="l"/>
            <a:endParaRPr lang="en-US" dirty="0"/>
          </a:p>
        </p:txBody>
      </p:sp>
      <p:pic>
        <p:nvPicPr>
          <p:cNvPr id="1026" name="Picture 2"/>
          <p:cNvPicPr>
            <a:picLocks noChangeAspect="1" noChangeArrowheads="1"/>
          </p:cNvPicPr>
          <p:nvPr/>
        </p:nvPicPr>
        <p:blipFill>
          <a:blip r:embed="rId2"/>
          <a:srcRect/>
          <a:stretch>
            <a:fillRect/>
          </a:stretch>
        </p:blipFill>
        <p:spPr bwMode="auto">
          <a:xfrm>
            <a:off x="1219200" y="3886200"/>
            <a:ext cx="5715000"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91600" cy="1066800"/>
          </a:xfrm>
        </p:spPr>
        <p:txBody>
          <a:bodyPr/>
          <a:lstStyle/>
          <a:p>
            <a:r>
              <a:rPr sz="3200" smtClean="0">
                <a:latin typeface="Arial" pitchFamily="34" charset="0"/>
                <a:cs typeface="Arial" pitchFamily="34" charset="0"/>
              </a:rPr>
              <a:t>ANYPOINT PLATFORM COMPONENTS</a:t>
            </a:r>
          </a:p>
        </p:txBody>
      </p:sp>
      <p:sp>
        <p:nvSpPr>
          <p:cNvPr id="3" name="Text Placeholder 2"/>
          <p:cNvSpPr>
            <a:spLocks noGrp="1"/>
          </p:cNvSpPr>
          <p:nvPr>
            <p:ph type="body" idx="1"/>
          </p:nvPr>
        </p:nvSpPr>
        <p:spPr>
          <a:xfrm>
            <a:off x="457200" y="2514600"/>
            <a:ext cx="7772400" cy="2895600"/>
          </a:xfrm>
        </p:spPr>
        <p:txBody>
          <a:bodyPr>
            <a:noAutofit/>
          </a:bodyPr>
          <a:lstStyle/>
          <a:p>
            <a:pPr marL="457200" indent="-457200">
              <a:buFont typeface="Wingdings" pitchFamily="2" charset="2"/>
              <a:buChar char="Ø"/>
            </a:pPr>
            <a:r>
              <a:rPr lang="en-US" sz="2800" dirty="0" smtClean="0">
                <a:latin typeface="Arial" pitchFamily="34" charset="0"/>
                <a:cs typeface="Arial" pitchFamily="34" charset="0"/>
              </a:rPr>
              <a:t>Design center</a:t>
            </a:r>
          </a:p>
          <a:p>
            <a:pPr marL="457200" indent="-457200">
              <a:buFont typeface="Wingdings" pitchFamily="2" charset="2"/>
              <a:buChar char="Ø"/>
            </a:pPr>
            <a:r>
              <a:rPr lang="en-US" sz="2800" dirty="0" smtClean="0">
                <a:latin typeface="Arial" pitchFamily="34" charset="0"/>
                <a:cs typeface="Arial" pitchFamily="34" charset="0"/>
              </a:rPr>
              <a:t>Management center</a:t>
            </a:r>
          </a:p>
          <a:p>
            <a:pPr>
              <a:buFont typeface="Wingdings" pitchFamily="2" charset="2"/>
              <a:buChar char="Ø"/>
            </a:pPr>
            <a:r>
              <a:rPr lang="en-US" sz="2800" dirty="0" smtClean="0">
                <a:latin typeface="Arial" pitchFamily="34" charset="0"/>
                <a:cs typeface="Arial" pitchFamily="34" charset="0"/>
              </a:rPr>
              <a:t>  Exchange</a:t>
            </a:r>
          </a:p>
          <a:p>
            <a:pPr>
              <a:buFont typeface="Wingdings" pitchFamily="2" charset="2"/>
              <a:buChar char="Ø"/>
            </a:pPr>
            <a:r>
              <a:rPr lang="en-US" sz="2800" dirty="0" smtClean="0">
                <a:latin typeface="Arial" pitchFamily="34" charset="0"/>
                <a:cs typeface="Arial" pitchFamily="34" charset="0"/>
              </a:rPr>
              <a:t>  Run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7997952" cy="2209800"/>
          </a:xfrm>
        </p:spPr>
        <p:txBody>
          <a:bodyPr/>
          <a:lstStyle/>
          <a:p>
            <a:r>
              <a:rPr smtClean="0"/>
              <a:t> </a:t>
            </a:r>
            <a:r>
              <a:rPr sz="3600" smtClean="0">
                <a:latin typeface="Arial" pitchFamily="34" charset="0"/>
                <a:cs typeface="Arial" pitchFamily="34" charset="0"/>
              </a:rPr>
              <a:t>What is </a:t>
            </a:r>
            <a:r>
              <a:rPr sz="3600" smtClean="0">
                <a:latin typeface="Arial" pitchFamily="34" charset="0"/>
                <a:cs typeface="Arial" pitchFamily="34" charset="0"/>
              </a:rPr>
              <a:t>MuleSoft</a:t>
            </a:r>
            <a:r>
              <a:rPr sz="3600" smtClean="0">
                <a:latin typeface="Arial" pitchFamily="34" charset="0"/>
                <a:cs typeface="Arial" pitchFamily="34" charset="0"/>
              </a:rPr>
              <a:t> Design </a:t>
            </a:r>
            <a:r>
              <a:rPr sz="3600" smtClean="0">
                <a:latin typeface="Arial" pitchFamily="34" charset="0"/>
                <a:cs typeface="Arial" pitchFamily="34" charset="0"/>
              </a:rPr>
              <a:t>Center</a:t>
            </a:r>
            <a:r>
              <a:rPr smtClean="0"/>
              <a:t/>
            </a:r>
            <a:br>
              <a:rPr smtClean="0"/>
            </a:br>
            <a:endParaRPr lang="en-US" dirty="0"/>
          </a:p>
        </p:txBody>
      </p:sp>
      <p:sp>
        <p:nvSpPr>
          <p:cNvPr id="3" name="Text Placeholder 2"/>
          <p:cNvSpPr>
            <a:spLocks noGrp="1"/>
          </p:cNvSpPr>
          <p:nvPr>
            <p:ph type="body" idx="1"/>
          </p:nvPr>
        </p:nvSpPr>
        <p:spPr>
          <a:xfrm>
            <a:off x="152400" y="2514600"/>
            <a:ext cx="9144000" cy="4343400"/>
          </a:xfrm>
        </p:spPr>
        <p:txBody>
          <a:bodyPr>
            <a:normAutofit fontScale="25000" lnSpcReduction="20000"/>
          </a:bodyPr>
          <a:lstStyle/>
          <a:p>
            <a:r>
              <a:rPr lang="en-US" b="1" dirty="0" smtClean="0"/>
              <a:t>.</a:t>
            </a:r>
            <a:endParaRPr lang="en-US" dirty="0" smtClean="0"/>
          </a:p>
          <a:p>
            <a:r>
              <a:rPr lang="en-US" sz="8000" dirty="0" smtClean="0">
                <a:latin typeface="Arial" pitchFamily="34" charset="0"/>
                <a:cs typeface="Arial" pitchFamily="34" charset="0"/>
              </a:rPr>
              <a:t>MuleSoft Design Center or Anypoint Design Center is a development environment that consists of two tools</a:t>
            </a:r>
            <a:r>
              <a:rPr lang="en-US" sz="8000" dirty="0" smtClean="0">
                <a:latin typeface="Arial" pitchFamily="34" charset="0"/>
                <a:cs typeface="Arial" pitchFamily="34" charset="0"/>
              </a:rPr>
              <a:t>:</a:t>
            </a:r>
          </a:p>
          <a:p>
            <a:endParaRPr lang="en-US" sz="8000" dirty="0" smtClean="0">
              <a:latin typeface="Arial" pitchFamily="34" charset="0"/>
              <a:cs typeface="Arial" pitchFamily="34" charset="0"/>
            </a:endParaRPr>
          </a:p>
          <a:p>
            <a:pPr>
              <a:buFont typeface="Wingdings" pitchFamily="2" charset="2"/>
              <a:buChar char="Ø"/>
            </a:pPr>
            <a:r>
              <a:rPr lang="en-US" sz="8000" b="1" dirty="0" smtClean="0">
                <a:latin typeface="Arial" pitchFamily="34" charset="0"/>
                <a:cs typeface="Arial" pitchFamily="34" charset="0"/>
              </a:rPr>
              <a:t>API Designer</a:t>
            </a:r>
            <a:endParaRPr lang="en-US" sz="8000" dirty="0" smtClean="0">
              <a:latin typeface="Arial" pitchFamily="34" charset="0"/>
              <a:cs typeface="Arial" pitchFamily="34" charset="0"/>
            </a:endParaRPr>
          </a:p>
          <a:p>
            <a:r>
              <a:rPr lang="en-US" sz="8000" dirty="0" smtClean="0">
                <a:latin typeface="Arial" pitchFamily="34" charset="0"/>
                <a:cs typeface="Arial" pitchFamily="34" charset="0"/>
              </a:rPr>
              <a:t>In API Designer, you can create API specifications in RESTful API Modeling Language (RAML) 0.8 or 1.0, or according to OpenAPI specification (OAS) 2.0 or 3.0. You can also create API fragments in RAML. After you create a specification or fragment, you can publish it to Anypoint Exchange, so that it can be used by anyone in your MuleSoft organization.</a:t>
            </a:r>
          </a:p>
          <a:p>
            <a:pPr>
              <a:buFont typeface="Wingdings" pitchFamily="2" charset="2"/>
              <a:buChar char="Ø"/>
            </a:pPr>
            <a:r>
              <a:rPr lang="en-US" sz="8000" b="1" dirty="0" smtClean="0">
                <a:latin typeface="Arial" pitchFamily="34" charset="0"/>
                <a:cs typeface="Arial" pitchFamily="34" charset="0"/>
              </a:rPr>
              <a:t>Flow </a:t>
            </a:r>
            <a:r>
              <a:rPr lang="en-US" sz="8000" b="1" dirty="0" smtClean="0">
                <a:latin typeface="Arial" pitchFamily="34" charset="0"/>
                <a:cs typeface="Arial" pitchFamily="34" charset="0"/>
              </a:rPr>
              <a:t>Designer</a:t>
            </a:r>
            <a:endParaRPr lang="en-US" sz="8000" dirty="0" smtClean="0">
              <a:latin typeface="Arial" pitchFamily="34" charset="0"/>
              <a:cs typeface="Arial" pitchFamily="34" charset="0"/>
            </a:endParaRPr>
          </a:p>
          <a:p>
            <a:r>
              <a:rPr lang="en-US" sz="8000" dirty="0" smtClean="0">
                <a:latin typeface="Arial" pitchFamily="34" charset="0"/>
                <a:cs typeface="Arial" pitchFamily="34" charset="0"/>
              </a:rPr>
              <a:t>In Flow Designer, you create Mule applications to integrate systems into workflows.</a:t>
            </a:r>
          </a:p>
          <a:p>
            <a:endParaRPr lang="en-US" sz="9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ccess Design Center"/>
          <p:cNvPicPr>
            <a:picLocks noChangeAspect="1" noChangeArrowheads="1"/>
          </p:cNvPicPr>
          <p:nvPr/>
        </p:nvPicPr>
        <p:blipFill>
          <a:blip r:embed="rId2"/>
          <a:srcRect/>
          <a:stretch>
            <a:fillRect/>
          </a:stretch>
        </p:blipFill>
        <p:spPr bwMode="auto">
          <a:xfrm>
            <a:off x="0" y="0"/>
            <a:ext cx="112014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838200"/>
            <a:ext cx="7772400" cy="838200"/>
          </a:xfrm>
        </p:spPr>
        <p:txBody>
          <a:bodyPr/>
          <a:lstStyle/>
          <a:p>
            <a:r>
              <a:rPr sz="4000" smtClean="0">
                <a:latin typeface="Arial" pitchFamily="34" charset="0"/>
                <a:cs typeface="Arial" pitchFamily="34" charset="0"/>
              </a:rPr>
              <a:t>MANAGEMENT CENTER</a:t>
            </a:r>
            <a:endParaRPr lang="en-US" sz="4000" dirty="0">
              <a:latin typeface="Arial" pitchFamily="34" charset="0"/>
              <a:cs typeface="Arial" pitchFamily="34" charset="0"/>
            </a:endParaRPr>
          </a:p>
        </p:txBody>
      </p:sp>
      <p:sp>
        <p:nvSpPr>
          <p:cNvPr id="3" name="Text Placeholder 2"/>
          <p:cNvSpPr>
            <a:spLocks noGrp="1"/>
          </p:cNvSpPr>
          <p:nvPr>
            <p:ph type="body" idx="1"/>
          </p:nvPr>
        </p:nvSpPr>
        <p:spPr>
          <a:xfrm>
            <a:off x="530352" y="1905000"/>
            <a:ext cx="7772400" cy="4724400"/>
          </a:xfrm>
        </p:spPr>
        <p:txBody>
          <a:bodyPr>
            <a:normAutofit/>
          </a:bodyPr>
          <a:lstStyle/>
          <a:p>
            <a:pPr>
              <a:buFont typeface="Wingdings" pitchFamily="2" charset="2"/>
              <a:buChar char="Ø"/>
            </a:pPr>
            <a:r>
              <a:rPr lang="en-US" dirty="0" smtClean="0">
                <a:latin typeface="Arial" pitchFamily="34" charset="0"/>
                <a:cs typeface="Arial" pitchFamily="34" charset="0"/>
              </a:rPr>
              <a:t>API </a:t>
            </a:r>
            <a:r>
              <a:rPr lang="en-US" dirty="0" smtClean="0">
                <a:latin typeface="Arial" pitchFamily="34" charset="0"/>
                <a:cs typeface="Arial" pitchFamily="34" charset="0"/>
              </a:rPr>
              <a:t>management center </a:t>
            </a:r>
            <a:r>
              <a:rPr lang="en-US" dirty="0" smtClean="0">
                <a:latin typeface="Arial" pitchFamily="34" charset="0"/>
                <a:cs typeface="Arial" pitchFamily="34" charset="0"/>
              </a:rPr>
              <a:t>is </a:t>
            </a:r>
            <a:r>
              <a:rPr lang="en-US" b="1" dirty="0" smtClean="0">
                <a:latin typeface="Arial" pitchFamily="34" charset="0"/>
                <a:cs typeface="Arial" pitchFamily="34" charset="0"/>
              </a:rPr>
              <a:t>the process of designing, publishing, documenting and analyzing APIs in a secure environment</a:t>
            </a:r>
            <a:r>
              <a:rPr lang="en-US" dirty="0" smtClean="0">
                <a:latin typeface="Arial" pitchFamily="34" charset="0"/>
                <a:cs typeface="Arial" pitchFamily="34" charset="0"/>
              </a:rPr>
              <a:t>. ... API store - API management solutions provide users with the ability to keep their APIs in a store or catalog where they can expose them to internal and/or external stakeholders</a:t>
            </a:r>
            <a:r>
              <a:rPr lang="en-US" dirty="0" smtClean="0"/>
              <a:t>.</a:t>
            </a:r>
          </a:p>
          <a:p>
            <a:pPr>
              <a:buFont typeface="Wingdings" pitchFamily="2" charset="2"/>
              <a:buChar char="Ø"/>
            </a:pPr>
            <a:r>
              <a:rPr lang="en-US" dirty="0" smtClean="0"/>
              <a:t> Benefits  of API management center:</a:t>
            </a:r>
          </a:p>
          <a:p>
            <a:pPr>
              <a:buFont typeface="Wingdings" pitchFamily="2" charset="2"/>
              <a:buChar char="Ø"/>
            </a:pPr>
            <a:r>
              <a:rPr lang="en-US" dirty="0" smtClean="0">
                <a:latin typeface="Arial" pitchFamily="34" charset="0"/>
                <a:cs typeface="Arial" pitchFamily="34" charset="0"/>
              </a:rPr>
              <a:t>Create a flexible and dynamic </a:t>
            </a:r>
            <a:r>
              <a:rPr lang="en-US" dirty="0" smtClean="0">
                <a:latin typeface="Arial" pitchFamily="34" charset="0"/>
                <a:cs typeface="Arial" pitchFamily="34" charset="0"/>
              </a:rPr>
              <a:t>ecosystem</a:t>
            </a:r>
            <a:endParaRPr lang="en-US" dirty="0" smtClean="0">
              <a:latin typeface="Arial" pitchFamily="34" charset="0"/>
              <a:cs typeface="Arial" pitchFamily="34" charset="0"/>
            </a:endParaRPr>
          </a:p>
          <a:p>
            <a:pPr>
              <a:buFont typeface="Wingdings" pitchFamily="2" charset="2"/>
              <a:buChar char="Ø"/>
            </a:pPr>
            <a:r>
              <a:rPr lang="en-US" dirty="0" smtClean="0">
                <a:latin typeface="Arial" pitchFamily="34" charset="0"/>
                <a:cs typeface="Arial" pitchFamily="34" charset="0"/>
              </a:rPr>
              <a:t>Increase agility by rapidly creating new digital </a:t>
            </a:r>
            <a:r>
              <a:rPr lang="en-US" dirty="0" smtClean="0">
                <a:latin typeface="Arial" pitchFamily="34" charset="0"/>
                <a:cs typeface="Arial" pitchFamily="34" charset="0"/>
              </a:rPr>
              <a:t>assets</a:t>
            </a:r>
            <a:endParaRPr lang="en-US" dirty="0" smtClean="0">
              <a:latin typeface="Arial" pitchFamily="34" charset="0"/>
              <a:cs typeface="Arial" pitchFamily="34" charset="0"/>
            </a:endParaRPr>
          </a:p>
          <a:p>
            <a:pPr>
              <a:buFont typeface="Wingdings" pitchFamily="2" charset="2"/>
              <a:buChar char="Ø"/>
            </a:pPr>
            <a:r>
              <a:rPr lang="en-US" dirty="0" smtClean="0">
                <a:latin typeface="Arial" pitchFamily="34" charset="0"/>
                <a:cs typeface="Arial" pitchFamily="34" charset="0"/>
              </a:rPr>
              <a:t>Leverage the value of your existing legacy </a:t>
            </a:r>
            <a:r>
              <a:rPr lang="en-US" dirty="0" smtClean="0">
                <a:latin typeface="Arial" pitchFamily="34" charset="0"/>
                <a:cs typeface="Arial" pitchFamily="34" charset="0"/>
              </a:rPr>
              <a:t>systems</a:t>
            </a:r>
            <a:endParaRPr lang="en-US" dirty="0" smtClean="0">
              <a:latin typeface="Arial" pitchFamily="34" charset="0"/>
              <a:cs typeface="Arial" pitchFamily="34" charset="0"/>
            </a:endParaRPr>
          </a:p>
          <a:p>
            <a:pPr>
              <a:buFont typeface="Wingdings" pitchFamily="2" charset="2"/>
              <a:buChar char="Ø"/>
            </a:pPr>
            <a:r>
              <a:rPr lang="en-US" dirty="0" smtClean="0">
                <a:latin typeface="Arial" pitchFamily="34" charset="0"/>
                <a:cs typeface="Arial" pitchFamily="34" charset="0"/>
              </a:rPr>
              <a:t>Make data-driven decisions through business </a:t>
            </a:r>
            <a:r>
              <a:rPr lang="en-US" dirty="0" smtClean="0">
                <a:latin typeface="Arial" pitchFamily="34" charset="0"/>
                <a:cs typeface="Arial" pitchFamily="34" charset="0"/>
              </a:rPr>
              <a:t>insights</a:t>
            </a:r>
            <a:endParaRPr lang="en-US" dirty="0" smtClean="0">
              <a:latin typeface="Arial" pitchFamily="34" charset="0"/>
              <a:cs typeface="Arial" pitchFamily="34" charset="0"/>
            </a:endParaRPr>
          </a:p>
          <a:p>
            <a:pPr>
              <a:buFont typeface="Wingdings" pitchFamily="2" charset="2"/>
              <a:buChar char="Ø"/>
            </a:pPr>
            <a:r>
              <a:rPr lang="en-US" dirty="0" smtClean="0">
                <a:latin typeface="Arial" pitchFamily="34" charset="0"/>
                <a:cs typeface="Arial" pitchFamily="34" charset="0"/>
              </a:rPr>
              <a:t>Create a seamless user experience for your </a:t>
            </a:r>
            <a:r>
              <a:rPr lang="en-US" dirty="0" smtClean="0">
                <a:latin typeface="Arial" pitchFamily="34" charset="0"/>
                <a:cs typeface="Arial" pitchFamily="34" charset="0"/>
              </a:rPr>
              <a:t>customers</a:t>
            </a:r>
            <a:endParaRPr lang="en-US" dirty="0" smtClean="0">
              <a:latin typeface="Arial" pitchFamily="34" charset="0"/>
              <a:cs typeface="Arial" pitchFamily="34" charset="0"/>
            </a:endParaRP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18434" name="Picture 2" descr="Anypoint Management Center | Full Lifecycle API Management | MuleSoft"/>
          <p:cNvPicPr>
            <a:picLocks noChangeAspect="1" noChangeArrowheads="1"/>
          </p:cNvPicPr>
          <p:nvPr/>
        </p:nvPicPr>
        <p:blipFill>
          <a:blip r:embed="rId2"/>
          <a:srcRect/>
          <a:stretch>
            <a:fillRect/>
          </a:stretch>
        </p:blipFill>
        <p:spPr bwMode="auto">
          <a:xfrm>
            <a:off x="-381000" y="-1500188"/>
            <a:ext cx="9677399" cy="835818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838200"/>
            <a:ext cx="7772400" cy="1066800"/>
          </a:xfrm>
        </p:spPr>
        <p:txBody>
          <a:bodyPr/>
          <a:lstStyle/>
          <a:p>
            <a:r>
              <a:rPr smtClean="0"/>
              <a:t> </a:t>
            </a:r>
            <a:r>
              <a:rPr sz="4000" smtClean="0">
                <a:latin typeface="Arial" pitchFamily="34" charset="0"/>
                <a:cs typeface="Arial" pitchFamily="34" charset="0"/>
              </a:rPr>
              <a:t>EXCHANGE</a:t>
            </a:r>
            <a:endParaRPr lang="en-US" sz="4000" dirty="0">
              <a:latin typeface="Arial" pitchFamily="34" charset="0"/>
              <a:cs typeface="Arial" pitchFamily="34" charset="0"/>
            </a:endParaRPr>
          </a:p>
        </p:txBody>
      </p:sp>
      <p:sp>
        <p:nvSpPr>
          <p:cNvPr id="3" name="Text Placeholder 2"/>
          <p:cNvSpPr>
            <a:spLocks noGrp="1"/>
          </p:cNvSpPr>
          <p:nvPr>
            <p:ph type="body" idx="1"/>
          </p:nvPr>
        </p:nvSpPr>
        <p:spPr>
          <a:xfrm>
            <a:off x="530352" y="2057400"/>
            <a:ext cx="7772400" cy="4419600"/>
          </a:xfrm>
        </p:spPr>
        <p:txBody>
          <a:bodyPr>
            <a:normAutofit/>
          </a:bodyPr>
          <a:lstStyle/>
          <a:p>
            <a:r>
              <a:rPr lang="en-US" sz="2400" dirty="0" smtClean="0">
                <a:latin typeface="Arial" pitchFamily="34" charset="0"/>
                <a:cs typeface="Arial" pitchFamily="34" charset="0"/>
              </a:rPr>
              <a:t>Anypoint Exchange provides the benefit of being able to discover, share, and incorporate assets and resources into your applications. Anypoint Exchange helps you create API developer portals, view and test APIs, simulate data to APIs (Mocking Service), create assets, and use API Notebooks to describe and test API functions</a:t>
            </a:r>
            <a:endParaRPr lang="en-US"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20482" name="Picture 2"/>
          <p:cNvPicPr>
            <a:picLocks noChangeAspect="1" noChangeArrowheads="1"/>
          </p:cNvPicPr>
          <p:nvPr/>
        </p:nvPicPr>
        <p:blipFill>
          <a:blip r:embed="rId2"/>
          <a:srcRect/>
          <a:stretch>
            <a:fillRect/>
          </a:stretch>
        </p:blipFill>
        <p:spPr bwMode="auto">
          <a:xfrm>
            <a:off x="-457200" y="0"/>
            <a:ext cx="9601200" cy="6858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TotalTime>
  <Words>261</Words>
  <Application>Microsoft Office PowerPoint</Application>
  <PresentationFormat>On-screen Show (4:3)</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ANYPOINT PLATFORM COMPONENTS                            BY</vt:lpstr>
      <vt:lpstr> ANYPOINT PLATFORM</vt:lpstr>
      <vt:lpstr>ANYPOINT PLATFORM COMPONENTS</vt:lpstr>
      <vt:lpstr> What is MuleSoft Design Center </vt:lpstr>
      <vt:lpstr>Slide 5</vt:lpstr>
      <vt:lpstr>MANAGEMENT CENTER</vt:lpstr>
      <vt:lpstr>Slide 7</vt:lpstr>
      <vt:lpstr> EXCHANGE</vt:lpstr>
      <vt:lpstr>Slide 9</vt:lpstr>
      <vt:lpstr>ANYPOINT STUDIO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18</cp:revision>
  <dcterms:created xsi:type="dcterms:W3CDTF">2021-12-16T11:52:15Z</dcterms:created>
  <dcterms:modified xsi:type="dcterms:W3CDTF">2021-12-16T15:12:20Z</dcterms:modified>
</cp:coreProperties>
</file>