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3"/>
  </p:notesMasterIdLst>
  <p:sldIdLst>
    <p:sldId id="257" r:id="rId2"/>
    <p:sldId id="307" r:id="rId3"/>
    <p:sldId id="310" r:id="rId4"/>
    <p:sldId id="309" r:id="rId5"/>
    <p:sldId id="312" r:id="rId6"/>
    <p:sldId id="314" r:id="rId7"/>
    <p:sldId id="315" r:id="rId8"/>
    <p:sldId id="317" r:id="rId9"/>
    <p:sldId id="318" r:id="rId10"/>
    <p:sldId id="327" r:id="rId11"/>
    <p:sldId id="319" r:id="rId12"/>
    <p:sldId id="320" r:id="rId13"/>
    <p:sldId id="328" r:id="rId14"/>
    <p:sldId id="321" r:id="rId15"/>
    <p:sldId id="322" r:id="rId16"/>
    <p:sldId id="329" r:id="rId17"/>
    <p:sldId id="323" r:id="rId18"/>
    <p:sldId id="330" r:id="rId19"/>
    <p:sldId id="325" r:id="rId20"/>
    <p:sldId id="326" r:id="rId21"/>
    <p:sldId id="31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7C4"/>
    <a:srgbClr val="7484AC"/>
    <a:srgbClr val="132BC0"/>
    <a:srgbClr val="245B92"/>
    <a:srgbClr val="327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61"/>
    <p:restoredTop sz="94730"/>
  </p:normalViewPr>
  <p:slideViewPr>
    <p:cSldViewPr snapToGrid="0" snapToObjects="1">
      <p:cViewPr>
        <p:scale>
          <a:sx n="100" d="100"/>
          <a:sy n="100" d="100"/>
        </p:scale>
        <p:origin x="133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7179B-443D-5249-9575-0154B1136CED}"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DEB2-733F-5C48-B474-D1DC0D26802D}" type="slidenum">
              <a:rPr lang="en-US" smtClean="0"/>
              <a:t>‹#›</a:t>
            </a:fld>
            <a:endParaRPr lang="en-US"/>
          </a:p>
        </p:txBody>
      </p:sp>
    </p:spTree>
    <p:extLst>
      <p:ext uri="{BB962C8B-B14F-4D97-AF65-F5344CB8AC3E}">
        <p14:creationId xmlns:p14="http://schemas.microsoft.com/office/powerpoint/2010/main" val="13184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pic>
        <p:nvPicPr>
          <p:cNvPr id="16" name="Picture 15" descr="aeroplane airplane in the sky">
            <a:extLst>
              <a:ext uri="{FF2B5EF4-FFF2-40B4-BE49-F238E27FC236}">
                <a16:creationId xmlns:a16="http://schemas.microsoft.com/office/drawing/2014/main" id="{E687620E-B342-94AF-7388-2CA2203AFB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83" r="1" b="1"/>
          <a:stretch/>
        </p:blipFill>
        <p:spPr bwMode="auto">
          <a:xfrm>
            <a:off x="1607651" y="0"/>
            <a:ext cx="9100038" cy="6858000"/>
          </a:xfrm>
          <a:prstGeom prst="rect">
            <a:avLst/>
          </a:prstGeom>
          <a:noFill/>
          <a:ln>
            <a:noFill/>
          </a:ln>
        </p:spPr>
      </p:pic>
      <p:sp>
        <p:nvSpPr>
          <p:cNvPr id="17" name="Right Triangle 16">
            <a:extLst>
              <a:ext uri="{FF2B5EF4-FFF2-40B4-BE49-F238E27FC236}">
                <a16:creationId xmlns:a16="http://schemas.microsoft.com/office/drawing/2014/main" id="{E6A00221-6B0D-0D9D-B61C-0A1A6A13E6AF}"/>
              </a:ext>
            </a:extLst>
          </p:cNvPr>
          <p:cNvSpPr/>
          <p:nvPr userDrawn="1"/>
        </p:nvSpPr>
        <p:spPr>
          <a:xfrm flipH="1">
            <a:off x="6400799" y="1433147"/>
            <a:ext cx="5791199" cy="5424854"/>
          </a:xfrm>
          <a:prstGeom prst="rtTriangle">
            <a:avLst/>
          </a:prstGeom>
          <a:solidFill>
            <a:srgbClr val="9CA7C4"/>
          </a:solidFill>
          <a:ln>
            <a:solidFill>
              <a:srgbClr val="9C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Right Triangle 17">
            <a:extLst>
              <a:ext uri="{FF2B5EF4-FFF2-40B4-BE49-F238E27FC236}">
                <a16:creationId xmlns:a16="http://schemas.microsoft.com/office/drawing/2014/main" id="{F3857351-5724-B4D5-DBAA-ECBFAC47E5BF}"/>
              </a:ext>
            </a:extLst>
          </p:cNvPr>
          <p:cNvSpPr/>
          <p:nvPr userDrawn="1"/>
        </p:nvSpPr>
        <p:spPr>
          <a:xfrm flipH="1" flipV="1">
            <a:off x="2751992" y="7937"/>
            <a:ext cx="9440007" cy="3421061"/>
          </a:xfrm>
          <a:prstGeom prst="rtTriangle">
            <a:avLst/>
          </a:prstGeom>
          <a:solidFill>
            <a:srgbClr val="8A97B9"/>
          </a:solidFill>
          <a:ln>
            <a:solidFill>
              <a:srgbClr val="8A97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Right Triangle 19">
            <a:extLst>
              <a:ext uri="{FF2B5EF4-FFF2-40B4-BE49-F238E27FC236}">
                <a16:creationId xmlns:a16="http://schemas.microsoft.com/office/drawing/2014/main" id="{653CC49F-D375-9B1F-BA6C-9E58E6FC8431}"/>
              </a:ext>
            </a:extLst>
          </p:cNvPr>
          <p:cNvSpPr/>
          <p:nvPr userDrawn="1"/>
        </p:nvSpPr>
        <p:spPr>
          <a:xfrm rot="16200000" flipH="1" flipV="1">
            <a:off x="-1543476" y="1543480"/>
            <a:ext cx="6850061" cy="3763106"/>
          </a:xfrm>
          <a:prstGeom prst="rtTriangle">
            <a:avLst/>
          </a:prstGeom>
          <a:solidFill>
            <a:srgbClr val="9CA7C4"/>
          </a:solidFill>
          <a:ln>
            <a:solidFill>
              <a:srgbClr val="9C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1" name="Right Triangle 20">
            <a:extLst>
              <a:ext uri="{FF2B5EF4-FFF2-40B4-BE49-F238E27FC236}">
                <a16:creationId xmlns:a16="http://schemas.microsoft.com/office/drawing/2014/main" id="{1EA76AB8-26D0-6A8B-1AB4-24250658DCF9}"/>
              </a:ext>
            </a:extLst>
          </p:cNvPr>
          <p:cNvSpPr/>
          <p:nvPr userDrawn="1"/>
        </p:nvSpPr>
        <p:spPr>
          <a:xfrm>
            <a:off x="-1" y="3006968"/>
            <a:ext cx="7860323" cy="3843093"/>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28" name="Picture 27" descr="University logo guidelines">
            <a:extLst>
              <a:ext uri="{FF2B5EF4-FFF2-40B4-BE49-F238E27FC236}">
                <a16:creationId xmlns:a16="http://schemas.microsoft.com/office/drawing/2014/main" id="{0F0ED125-5C39-FB4F-5C49-C08495F86E4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406" t="14995" r="9364" b="22904"/>
          <a:stretch/>
        </p:blipFill>
        <p:spPr bwMode="auto">
          <a:xfrm>
            <a:off x="8916704" y="148430"/>
            <a:ext cx="3072646" cy="922339"/>
          </a:xfrm>
          <a:prstGeom prst="rect">
            <a:avLst/>
          </a:prstGeom>
          <a:noFill/>
          <a:ln>
            <a:noFill/>
          </a:ln>
        </p:spPr>
      </p:pic>
      <p:grpSp>
        <p:nvGrpSpPr>
          <p:cNvPr id="29" name="Group 28">
            <a:extLst>
              <a:ext uri="{FF2B5EF4-FFF2-40B4-BE49-F238E27FC236}">
                <a16:creationId xmlns:a16="http://schemas.microsoft.com/office/drawing/2014/main" id="{71DD59BE-98AE-8159-FF70-A2466CAF83EB}"/>
              </a:ext>
            </a:extLst>
          </p:cNvPr>
          <p:cNvGrpSpPr/>
          <p:nvPr userDrawn="1"/>
        </p:nvGrpSpPr>
        <p:grpSpPr>
          <a:xfrm>
            <a:off x="78682" y="69214"/>
            <a:ext cx="1476217" cy="1530983"/>
            <a:chOff x="37475" y="0"/>
            <a:chExt cx="1184910" cy="1233170"/>
          </a:xfrm>
        </p:grpSpPr>
        <p:pic>
          <p:nvPicPr>
            <p:cNvPr id="30" name="Picture 29" descr="Icon&#10;&#10;Description automatically generated">
              <a:extLst>
                <a:ext uri="{FF2B5EF4-FFF2-40B4-BE49-F238E27FC236}">
                  <a16:creationId xmlns:a16="http://schemas.microsoft.com/office/drawing/2014/main" id="{63A2C55C-4BA5-CFFE-BB76-767CBF6E313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75" y="0"/>
              <a:ext cx="1184910" cy="1233170"/>
            </a:xfrm>
            <a:prstGeom prst="rect">
              <a:avLst/>
            </a:prstGeom>
          </p:spPr>
        </p:pic>
        <p:grpSp>
          <p:nvGrpSpPr>
            <p:cNvPr id="31" name="Group 30">
              <a:extLst>
                <a:ext uri="{FF2B5EF4-FFF2-40B4-BE49-F238E27FC236}">
                  <a16:creationId xmlns:a16="http://schemas.microsoft.com/office/drawing/2014/main" id="{7061293D-C858-2779-EFF8-600F4C0A8F51}"/>
                </a:ext>
              </a:extLst>
            </p:cNvPr>
            <p:cNvGrpSpPr/>
            <p:nvPr userDrawn="1"/>
          </p:nvGrpSpPr>
          <p:grpSpPr>
            <a:xfrm>
              <a:off x="205868" y="182645"/>
              <a:ext cx="871026" cy="933501"/>
              <a:chOff x="205868" y="137675"/>
              <a:chExt cx="871026" cy="933501"/>
            </a:xfrm>
          </p:grpSpPr>
          <p:sp>
            <p:nvSpPr>
              <p:cNvPr id="32" name="Text Box 8">
                <a:extLst>
                  <a:ext uri="{FF2B5EF4-FFF2-40B4-BE49-F238E27FC236}">
                    <a16:creationId xmlns:a16="http://schemas.microsoft.com/office/drawing/2014/main" id="{B229BED4-A86C-0E1F-8FC7-0B6EDCD3346B}"/>
                  </a:ext>
                </a:extLst>
              </p:cNvPr>
              <p:cNvSpPr txBox="1"/>
              <p:nvPr userDrawn="1"/>
            </p:nvSpPr>
            <p:spPr>
              <a:xfrm>
                <a:off x="208251" y="137675"/>
                <a:ext cx="868643" cy="933501"/>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gd name="adj" fmla="val 10818275"/>
                  </a:avLst>
                </a:prstTxWarp>
                <a:noAutofit/>
              </a:bodyPr>
              <a:lstStyle/>
              <a:p>
                <a:pPr algn="ctr"/>
                <a:r>
                  <a:rPr lang="en-GB" sz="1400" dirty="0">
                    <a:ln>
                      <a:noFill/>
                    </a:ln>
                    <a:solidFill>
                      <a:srgbClr val="FFFFFF"/>
                    </a:solidFill>
                    <a:effectLst/>
                    <a:latin typeface="Andale Mono"/>
                    <a:ea typeface="Times New Roman" panose="02020603050405020304" pitchFamily="18" charset="0"/>
                    <a:cs typeface="Times New Roman" panose="02020603050405020304" pitchFamily="18" charset="0"/>
                  </a:rPr>
                  <a:t>THE AIR MARSHALLS</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3" name="Text Box 9">
                <a:extLst>
                  <a:ext uri="{FF2B5EF4-FFF2-40B4-BE49-F238E27FC236}">
                    <a16:creationId xmlns:a16="http://schemas.microsoft.com/office/drawing/2014/main" id="{D932F792-51FE-C025-A05D-7096B24187C3}"/>
                  </a:ext>
                </a:extLst>
              </p:cNvPr>
              <p:cNvSpPr txBox="1"/>
              <p:nvPr userDrawn="1"/>
            </p:nvSpPr>
            <p:spPr>
              <a:xfrm rot="10800000">
                <a:off x="205868" y="242594"/>
                <a:ext cx="868644" cy="733354"/>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algn="ctr"/>
                <a:r>
                  <a:rPr lang="en-GB" sz="1400" dirty="0">
                    <a:ln>
                      <a:noFill/>
                    </a:ln>
                    <a:solidFill>
                      <a:srgbClr val="FFFFFF"/>
                    </a:solidFill>
                    <a:effectLst/>
                    <a:latin typeface="Andale Mono"/>
                    <a:ea typeface="Times New Roman" panose="02020603050405020304" pitchFamily="18" charset="0"/>
                    <a:cs typeface="Times New Roman" panose="02020603050405020304" pitchFamily="18" charset="0"/>
                  </a:rPr>
                  <a:t>THE AIR MARSHALLS</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grpSp>
      </p:grpSp>
      <p:sp>
        <p:nvSpPr>
          <p:cNvPr id="34" name="Text Box 4">
            <a:extLst>
              <a:ext uri="{FF2B5EF4-FFF2-40B4-BE49-F238E27FC236}">
                <a16:creationId xmlns:a16="http://schemas.microsoft.com/office/drawing/2014/main" id="{2C0F348F-65B4-8393-D849-508FD4AADB48}"/>
              </a:ext>
            </a:extLst>
          </p:cNvPr>
          <p:cNvSpPr txBox="1"/>
          <p:nvPr userDrawn="1"/>
        </p:nvSpPr>
        <p:spPr>
          <a:xfrm>
            <a:off x="8917156" y="4928514"/>
            <a:ext cx="3334385" cy="10077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GB" sz="2800">
                <a:solidFill>
                  <a:srgbClr val="FFFFFF"/>
                </a:solidFill>
                <a:effectLst/>
                <a:latin typeface="Source Sans Pro" panose="020B0503030403020204" pitchFamily="34" charset="0"/>
                <a:ea typeface="Calibri" panose="020F0502020204030204" pitchFamily="34" charset="0"/>
                <a:cs typeface="Arial" panose="020B0604020202020204" pitchFamily="34" charset="0"/>
              </a:rPr>
              <a:t>Airline Flight Delays USA 2015</a:t>
            </a:r>
            <a:endParaRPr lang="en-GB" sz="1200">
              <a:effectLst/>
              <a:latin typeface="Calibri" panose="020F0502020204030204" pitchFamily="34" charset="0"/>
              <a:ea typeface="Calibri" panose="020F0502020204030204" pitchFamily="34" charset="0"/>
              <a:cs typeface="Arial" panose="020B0604020202020204" pitchFamily="34" charset="0"/>
            </a:endParaRPr>
          </a:p>
        </p:txBody>
      </p:sp>
      <p:sp>
        <p:nvSpPr>
          <p:cNvPr id="35" name="Text Box 7">
            <a:extLst>
              <a:ext uri="{FF2B5EF4-FFF2-40B4-BE49-F238E27FC236}">
                <a16:creationId xmlns:a16="http://schemas.microsoft.com/office/drawing/2014/main" id="{5CFF26C2-B1E0-B225-4BD8-F2D111D4ED5F}"/>
              </a:ext>
            </a:extLst>
          </p:cNvPr>
          <p:cNvSpPr txBox="1"/>
          <p:nvPr userDrawn="1"/>
        </p:nvSpPr>
        <p:spPr>
          <a:xfrm>
            <a:off x="163249" y="5490846"/>
            <a:ext cx="1666875" cy="12363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effectLst/>
                <a:latin typeface="Source Sans Pro Light" panose="020B0403030403020204" pitchFamily="34" charset="0"/>
                <a:ea typeface="Calibri" panose="020F0502020204030204" pitchFamily="34" charset="0"/>
                <a:cs typeface="Arial" panose="020B0604020202020204" pitchFamily="34" charset="0"/>
              </a:rPr>
              <a:t>Cristina Iovu</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Mwamba Mwape</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Khuseyma Egaal</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Daniela Shae-Bebeyi</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Kirran Kayani</a:t>
            </a:r>
            <a:endParaRPr lang="en-GB" sz="1200">
              <a:effectLst/>
              <a:latin typeface="Calibri" panose="020F0502020204030204" pitchFamily="34" charset="0"/>
              <a:ea typeface="Calibri" panose="020F0502020204030204" pitchFamily="34" charset="0"/>
              <a:cs typeface="Arial" panose="020B0604020202020204" pitchFamily="34" charset="0"/>
            </a:endParaRPr>
          </a:p>
          <a:p>
            <a:r>
              <a:rPr lang="en-US" sz="1200">
                <a:effectLst/>
                <a:latin typeface="Source Sans Pro Light" panose="020B0403030403020204" pitchFamily="34" charset="0"/>
                <a:ea typeface="Calibri" panose="020F0502020204030204" pitchFamily="34" charset="0"/>
                <a:cs typeface="Arial" panose="020B0604020202020204" pitchFamily="34" charset="0"/>
              </a:rPr>
              <a:t>Chadi Ghosn</a:t>
            </a:r>
            <a:endParaRPr lang="en-GB" sz="1200">
              <a:effectLst/>
              <a:latin typeface="Calibri" panose="020F0502020204030204" pitchFamily="34" charset="0"/>
              <a:ea typeface="Calibri" panose="020F0502020204030204" pitchFamily="34" charset="0"/>
              <a:cs typeface="Arial" panose="020B0604020202020204" pitchFamily="34" charset="0"/>
            </a:endParaRP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Tree>
    <p:extLst>
      <p:ext uri="{BB962C8B-B14F-4D97-AF65-F5344CB8AC3E}">
        <p14:creationId xmlns:p14="http://schemas.microsoft.com/office/powerpoint/2010/main" val="376935931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27117489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85926130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7939805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1593997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2242852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365145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54826804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1712566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0987985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B2D9-5BB2-0E43-9C83-52819BF7F2F6}"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99324357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0B2D9-5BB2-0E43-9C83-52819BF7F2F6}"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5505785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0488053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B2D9-5BB2-0E43-9C83-52819BF7F2F6}"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9904416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B2D9-5BB2-0E43-9C83-52819BF7F2F6}" type="datetimeFigureOut">
              <a:rPr lang="en-US" smtClean="0"/>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91043203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07581315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80857038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 name="Right Triangle 19">
            <a:extLst>
              <a:ext uri="{FF2B5EF4-FFF2-40B4-BE49-F238E27FC236}">
                <a16:creationId xmlns:a16="http://schemas.microsoft.com/office/drawing/2014/main" id="{A9A1467B-B063-1615-B3F3-33D715EB9AB6}"/>
              </a:ext>
            </a:extLst>
          </p:cNvPr>
          <p:cNvSpPr/>
          <p:nvPr userDrawn="1"/>
        </p:nvSpPr>
        <p:spPr>
          <a:xfrm flipH="1" flipV="1">
            <a:off x="5838091" y="7937"/>
            <a:ext cx="6353907" cy="2430462"/>
          </a:xfrm>
          <a:prstGeom prst="rtTriangle">
            <a:avLst/>
          </a:prstGeom>
          <a:solidFill>
            <a:srgbClr val="8A97B9"/>
          </a:solidFill>
          <a:ln>
            <a:solidFill>
              <a:srgbClr val="8A97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22" name="Picture 21" descr="University logo guidelines">
            <a:extLst>
              <a:ext uri="{FF2B5EF4-FFF2-40B4-BE49-F238E27FC236}">
                <a16:creationId xmlns:a16="http://schemas.microsoft.com/office/drawing/2014/main" id="{13D7780D-33BB-A641-FA4E-22F64EF3E46F}"/>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9406" t="14995" r="9364" b="22904"/>
          <a:stretch/>
        </p:blipFill>
        <p:spPr bwMode="auto">
          <a:xfrm>
            <a:off x="8916704" y="148430"/>
            <a:ext cx="3072646" cy="922339"/>
          </a:xfrm>
          <a:prstGeom prst="rect">
            <a:avLst/>
          </a:prstGeom>
          <a:noFill/>
          <a:ln>
            <a:noFill/>
          </a:ln>
        </p:spPr>
      </p:pic>
      <p:sp>
        <p:nvSpPr>
          <p:cNvPr id="36" name="Right Triangle 35">
            <a:extLst>
              <a:ext uri="{FF2B5EF4-FFF2-40B4-BE49-F238E27FC236}">
                <a16:creationId xmlns:a16="http://schemas.microsoft.com/office/drawing/2014/main" id="{4EBDE9E2-2F70-A2E2-B91B-EC420CF13B8C}"/>
              </a:ext>
            </a:extLst>
          </p:cNvPr>
          <p:cNvSpPr/>
          <p:nvPr userDrawn="1"/>
        </p:nvSpPr>
        <p:spPr>
          <a:xfrm rot="10800000" flipH="1" flipV="1">
            <a:off x="0" y="4427538"/>
            <a:ext cx="6353907" cy="2430462"/>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 name="Title Placeholder 1"/>
          <p:cNvSpPr>
            <a:spLocks noGrp="1"/>
          </p:cNvSpPr>
          <p:nvPr>
            <p:ph type="title"/>
          </p:nvPr>
        </p:nvSpPr>
        <p:spPr>
          <a:xfrm>
            <a:off x="315586" y="328734"/>
            <a:ext cx="7061812" cy="91439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5586" y="1473931"/>
            <a:ext cx="10636270" cy="414887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60B2D9-5BB2-0E43-9C83-52819BF7F2F6}" type="datetimeFigureOut">
              <a:rPr lang="en-US" smtClean="0"/>
              <a:t>7/18/2022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C8879E-0DF1-EC45-A905-C970D319B405}" type="slidenum">
              <a:rPr lang="en-US" smtClean="0"/>
              <a:t>‹#›</a:t>
            </a:fld>
            <a:endParaRPr lang="en-US"/>
          </a:p>
        </p:txBody>
      </p:sp>
    </p:spTree>
    <p:extLst>
      <p:ext uri="{BB962C8B-B14F-4D97-AF65-F5344CB8AC3E}">
        <p14:creationId xmlns:p14="http://schemas.microsoft.com/office/powerpoint/2010/main" val="13325926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venanalytics.io/data-playground?order=-fields.numberOfRecord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9ABFE61-B9EC-4A11-A6C5-618D93A8E989}"/>
              </a:ext>
            </a:extLst>
          </p:cNvPr>
          <p:cNvSpPr txBox="1">
            <a:spLocks/>
          </p:cNvSpPr>
          <p:nvPr/>
        </p:nvSpPr>
        <p:spPr>
          <a:xfrm>
            <a:off x="65780" y="1644298"/>
            <a:ext cx="3152986" cy="461558"/>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bg1"/>
                </a:solidFill>
              </a:rPr>
              <a:t>The Air Marshalls </a:t>
            </a:r>
            <a:endParaRPr lang="en-US" sz="2400" dirty="0">
              <a:solidFill>
                <a:schemeClr val="bg1"/>
              </a:solidFill>
            </a:endParaRPr>
          </a:p>
        </p:txBody>
      </p:sp>
    </p:spTree>
    <p:extLst>
      <p:ext uri="{BB962C8B-B14F-4D97-AF65-F5344CB8AC3E}">
        <p14:creationId xmlns:p14="http://schemas.microsoft.com/office/powerpoint/2010/main" val="35830073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92836-4719-97D5-5CEF-A32422A299C6}"/>
              </a:ext>
            </a:extLst>
          </p:cNvPr>
          <p:cNvSpPr>
            <a:spLocks noGrp="1"/>
          </p:cNvSpPr>
          <p:nvPr>
            <p:ph idx="1"/>
          </p:nvPr>
        </p:nvSpPr>
        <p:spPr>
          <a:xfrm>
            <a:off x="391786" y="492857"/>
            <a:ext cx="6951989" cy="1412144"/>
          </a:xfrm>
        </p:spPr>
        <p:txBody>
          <a:bodyPr/>
          <a:lstStyle/>
          <a:p>
            <a:pPr>
              <a:buClrTx/>
              <a:buSzPct val="100000"/>
            </a:pPr>
            <a:r>
              <a:rPr lang="en-US" dirty="0">
                <a:latin typeface="Abadi MT Condensed Light"/>
              </a:rPr>
              <a:t>What are the top 5 origin airports with the highest departure and arrival delays?</a:t>
            </a:r>
          </a:p>
        </p:txBody>
      </p:sp>
      <p:pic>
        <p:nvPicPr>
          <p:cNvPr id="5" name="Picture 4">
            <a:extLst>
              <a:ext uri="{FF2B5EF4-FFF2-40B4-BE49-F238E27FC236}">
                <a16:creationId xmlns:a16="http://schemas.microsoft.com/office/drawing/2014/main" id="{AB3A3538-8328-E8DC-5FA4-736DB44F2B39}"/>
              </a:ext>
            </a:extLst>
          </p:cNvPr>
          <p:cNvPicPr>
            <a:picLocks noChangeAspect="1"/>
          </p:cNvPicPr>
          <p:nvPr/>
        </p:nvPicPr>
        <p:blipFill>
          <a:blip r:embed="rId2"/>
          <a:stretch>
            <a:fillRect/>
          </a:stretch>
        </p:blipFill>
        <p:spPr>
          <a:xfrm>
            <a:off x="391786" y="2566987"/>
            <a:ext cx="5267325" cy="17240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DF10871A-D627-1D39-AC5D-8C662AB53B6D}"/>
              </a:ext>
            </a:extLst>
          </p:cNvPr>
          <p:cNvPicPr>
            <a:picLocks noChangeAspect="1"/>
          </p:cNvPicPr>
          <p:nvPr/>
        </p:nvPicPr>
        <p:blipFill>
          <a:blip r:embed="rId3"/>
          <a:stretch>
            <a:fillRect/>
          </a:stretch>
        </p:blipFill>
        <p:spPr>
          <a:xfrm>
            <a:off x="6532891" y="2538412"/>
            <a:ext cx="5219700" cy="1752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0037457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576BF-296D-211B-0F5F-862988B63272}"/>
              </a:ext>
            </a:extLst>
          </p:cNvPr>
          <p:cNvSpPr>
            <a:spLocks noGrp="1"/>
          </p:cNvSpPr>
          <p:nvPr>
            <p:ph idx="1"/>
          </p:nvPr>
        </p:nvSpPr>
        <p:spPr>
          <a:xfrm>
            <a:off x="431720" y="307322"/>
            <a:ext cx="5930980" cy="1330978"/>
          </a:xfrm>
        </p:spPr>
        <p:txBody>
          <a:bodyPr>
            <a:normAutofit/>
          </a:bodyPr>
          <a:lstStyle/>
          <a:p>
            <a:pPr lvl="0">
              <a:buClrTx/>
              <a:buSzPct val="100000"/>
              <a:buFont typeface="Arial" panose="020B0604020202020204" pitchFamily="34" charset="0"/>
              <a:buChar char="•"/>
            </a:pPr>
            <a:r>
              <a:rPr lang="en-US" dirty="0">
                <a:latin typeface="Abadi MT Condensed Light" panose="020B0306030101010103" pitchFamily="34" charset="77"/>
              </a:rPr>
              <a:t>How many flights were cancelled every month for the top 5 origin airports?</a:t>
            </a:r>
            <a:endParaRPr lang="en-GB" dirty="0">
              <a:latin typeface="Abadi MT Condensed Light" panose="020B0306030101010103" pitchFamily="34" charset="77"/>
            </a:endParaRPr>
          </a:p>
          <a:p>
            <a:endParaRPr lang="en-GB" dirty="0"/>
          </a:p>
        </p:txBody>
      </p:sp>
      <p:pic>
        <p:nvPicPr>
          <p:cNvPr id="7" name="Picture 6" descr="Graphical user interface, application&#10;&#10;Description automatically generated">
            <a:extLst>
              <a:ext uri="{FF2B5EF4-FFF2-40B4-BE49-F238E27FC236}">
                <a16:creationId xmlns:a16="http://schemas.microsoft.com/office/drawing/2014/main" id="{02F804D1-EF95-4554-ACF4-2471D5877CB0}"/>
              </a:ext>
            </a:extLst>
          </p:cNvPr>
          <p:cNvPicPr>
            <a:picLocks noChangeAspect="1"/>
          </p:cNvPicPr>
          <p:nvPr/>
        </p:nvPicPr>
        <p:blipFill rotWithShape="1">
          <a:blip r:embed="rId2"/>
          <a:srcRect l="14090" t="30222" r="17299" b="26889"/>
          <a:stretch/>
        </p:blipFill>
        <p:spPr>
          <a:xfrm>
            <a:off x="5023257" y="3429000"/>
            <a:ext cx="6737023" cy="26320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a:extLst>
              <a:ext uri="{FF2B5EF4-FFF2-40B4-BE49-F238E27FC236}">
                <a16:creationId xmlns:a16="http://schemas.microsoft.com/office/drawing/2014/main" id="{6472B951-940C-A279-A9C9-2E2195C6EC30}"/>
              </a:ext>
            </a:extLst>
          </p:cNvPr>
          <p:cNvPicPr>
            <a:picLocks noChangeAspect="1"/>
          </p:cNvPicPr>
          <p:nvPr/>
        </p:nvPicPr>
        <p:blipFill>
          <a:blip r:embed="rId3"/>
          <a:stretch>
            <a:fillRect/>
          </a:stretch>
        </p:blipFill>
        <p:spPr>
          <a:xfrm>
            <a:off x="431720" y="2007657"/>
            <a:ext cx="4382542" cy="163089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7089396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82267-E0B5-4799-DCA1-F514EBD451D6}"/>
              </a:ext>
            </a:extLst>
          </p:cNvPr>
          <p:cNvSpPr>
            <a:spLocks noGrp="1"/>
          </p:cNvSpPr>
          <p:nvPr>
            <p:ph idx="1"/>
          </p:nvPr>
        </p:nvSpPr>
        <p:spPr>
          <a:xfrm>
            <a:off x="422478" y="572911"/>
            <a:ext cx="7702348" cy="989189"/>
          </a:xfrm>
        </p:spPr>
        <p:txBody>
          <a:bodyPr>
            <a:normAutofit/>
          </a:bodyPr>
          <a:lstStyle/>
          <a:p>
            <a:pPr>
              <a:buClrTx/>
              <a:buSzPct val="100000"/>
            </a:pPr>
            <a:r>
              <a:rPr lang="en-US" dirty="0">
                <a:latin typeface="Abadi MT Condensed Light" panose="020B0306030101010103" pitchFamily="34" charset="77"/>
              </a:rPr>
              <a:t>How many flights were cancelled in 2015? </a:t>
            </a:r>
            <a:endParaRPr lang="en-GB" dirty="0"/>
          </a:p>
        </p:txBody>
      </p:sp>
      <p:pic>
        <p:nvPicPr>
          <p:cNvPr id="5" name="Picture 4" descr="Graphical user interface, application&#10;&#10;Description automatically generated">
            <a:extLst>
              <a:ext uri="{FF2B5EF4-FFF2-40B4-BE49-F238E27FC236}">
                <a16:creationId xmlns:a16="http://schemas.microsoft.com/office/drawing/2014/main" id="{83ECB968-7769-C049-2ABC-EAF9FFC1B671}"/>
              </a:ext>
            </a:extLst>
          </p:cNvPr>
          <p:cNvPicPr>
            <a:picLocks noChangeAspect="1"/>
          </p:cNvPicPr>
          <p:nvPr/>
        </p:nvPicPr>
        <p:blipFill rotWithShape="1">
          <a:blip r:embed="rId2"/>
          <a:srcRect l="14028" t="38412" r="59723" b="17333"/>
          <a:stretch/>
        </p:blipFill>
        <p:spPr>
          <a:xfrm>
            <a:off x="1428001" y="2404946"/>
            <a:ext cx="2981677" cy="314178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descr="Graphical user interface, application&#10;&#10;Description automatically generated">
            <a:extLst>
              <a:ext uri="{FF2B5EF4-FFF2-40B4-BE49-F238E27FC236}">
                <a16:creationId xmlns:a16="http://schemas.microsoft.com/office/drawing/2014/main" id="{B808464E-CBBA-3FA7-D3CD-4E3DF3FD5524}"/>
              </a:ext>
            </a:extLst>
          </p:cNvPr>
          <p:cNvPicPr>
            <a:picLocks noChangeAspect="1"/>
          </p:cNvPicPr>
          <p:nvPr/>
        </p:nvPicPr>
        <p:blipFill rotWithShape="1">
          <a:blip r:embed="rId3"/>
          <a:srcRect l="14029" t="51111" r="55276" b="17556"/>
          <a:stretch/>
        </p:blipFill>
        <p:spPr>
          <a:xfrm>
            <a:off x="5505001" y="2191438"/>
            <a:ext cx="5258998" cy="33552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642383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9A76B-DCF1-D60B-6268-686E4C866F35}"/>
              </a:ext>
            </a:extLst>
          </p:cNvPr>
          <p:cNvSpPr>
            <a:spLocks noGrp="1"/>
          </p:cNvSpPr>
          <p:nvPr>
            <p:ph idx="1"/>
          </p:nvPr>
        </p:nvSpPr>
        <p:spPr>
          <a:xfrm>
            <a:off x="315586" y="445231"/>
            <a:ext cx="6894839" cy="1150327"/>
          </a:xfrm>
        </p:spPr>
        <p:txBody>
          <a:bodyPr/>
          <a:lstStyle/>
          <a:p>
            <a:pPr>
              <a:buClrTx/>
              <a:buSzPct val="100000"/>
            </a:pPr>
            <a:r>
              <a:rPr lang="en-US" dirty="0">
                <a:latin typeface="Abadi MT Condensed Light" panose="020B0306030101010103"/>
              </a:rPr>
              <a:t>What % of cancellations were due to weather? What % were due to the Airline/Carrier fault?</a:t>
            </a:r>
          </a:p>
          <a:p>
            <a:endParaRPr lang="en-GB" dirty="0"/>
          </a:p>
        </p:txBody>
      </p:sp>
      <p:pic>
        <p:nvPicPr>
          <p:cNvPr id="4" name="Picture 3">
            <a:extLst>
              <a:ext uri="{FF2B5EF4-FFF2-40B4-BE49-F238E27FC236}">
                <a16:creationId xmlns:a16="http://schemas.microsoft.com/office/drawing/2014/main" id="{1EC0CAB7-11A9-3CE8-5021-FD7CE593E0E2}"/>
              </a:ext>
            </a:extLst>
          </p:cNvPr>
          <p:cNvPicPr>
            <a:picLocks noChangeAspect="1"/>
          </p:cNvPicPr>
          <p:nvPr/>
        </p:nvPicPr>
        <p:blipFill>
          <a:blip r:embed="rId2"/>
          <a:stretch>
            <a:fillRect/>
          </a:stretch>
        </p:blipFill>
        <p:spPr>
          <a:xfrm>
            <a:off x="1704975" y="2961302"/>
            <a:ext cx="3457575" cy="1870491"/>
          </a:xfrm>
          <a:prstGeom prst="rect">
            <a:avLst/>
          </a:prstGeom>
        </p:spPr>
      </p:pic>
      <p:pic>
        <p:nvPicPr>
          <p:cNvPr id="6" name="Picture 5">
            <a:extLst>
              <a:ext uri="{FF2B5EF4-FFF2-40B4-BE49-F238E27FC236}">
                <a16:creationId xmlns:a16="http://schemas.microsoft.com/office/drawing/2014/main" id="{A72CA308-F9A3-9041-E3B3-8615091D1AB8}"/>
              </a:ext>
            </a:extLst>
          </p:cNvPr>
          <p:cNvPicPr>
            <a:picLocks noChangeAspect="1"/>
          </p:cNvPicPr>
          <p:nvPr/>
        </p:nvPicPr>
        <p:blipFill>
          <a:blip r:embed="rId3"/>
          <a:stretch>
            <a:fillRect/>
          </a:stretch>
        </p:blipFill>
        <p:spPr>
          <a:xfrm>
            <a:off x="5838825" y="1890712"/>
            <a:ext cx="4648200" cy="30765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992743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ACFE1-A4D4-739F-6903-41ABF2364D28}"/>
              </a:ext>
            </a:extLst>
          </p:cNvPr>
          <p:cNvSpPr>
            <a:spLocks noGrp="1"/>
          </p:cNvSpPr>
          <p:nvPr>
            <p:ph idx="1"/>
          </p:nvPr>
        </p:nvSpPr>
        <p:spPr>
          <a:xfrm>
            <a:off x="293010" y="390199"/>
            <a:ext cx="6907894" cy="1619576"/>
          </a:xfrm>
        </p:spPr>
        <p:txBody>
          <a:bodyPr>
            <a:normAutofit/>
          </a:bodyPr>
          <a:lstStyle/>
          <a:p>
            <a:pPr>
              <a:buClrTx/>
              <a:buSzPct val="100000"/>
            </a:pPr>
            <a:r>
              <a:rPr lang="en-US" dirty="0">
                <a:latin typeface="Abadi MT Condensed Light" panose="020B0306030101010103" pitchFamily="34" charset="77"/>
              </a:rPr>
              <a:t>Which airlines seem to be most and least reliable, in terms of on-time departure in 2015?</a:t>
            </a:r>
            <a:endParaRPr lang="en-GB" dirty="0">
              <a:latin typeface="Abadi MT Condensed Light" panose="020B0306030101010103" pitchFamily="34" charset="77"/>
            </a:endParaRPr>
          </a:p>
          <a:p>
            <a:endParaRPr lang="en-GB" dirty="0"/>
          </a:p>
        </p:txBody>
      </p:sp>
      <p:pic>
        <p:nvPicPr>
          <p:cNvPr id="7" name="Picture 6" descr="Graphical user interface, application, table, Teams&#10;&#10;Description automatically generated">
            <a:extLst>
              <a:ext uri="{FF2B5EF4-FFF2-40B4-BE49-F238E27FC236}">
                <a16:creationId xmlns:a16="http://schemas.microsoft.com/office/drawing/2014/main" id="{81BEC4EF-071C-9925-C8D5-E2BD4F0A26A2}"/>
              </a:ext>
            </a:extLst>
          </p:cNvPr>
          <p:cNvPicPr>
            <a:picLocks noChangeAspect="1"/>
          </p:cNvPicPr>
          <p:nvPr/>
        </p:nvPicPr>
        <p:blipFill rotWithShape="1">
          <a:blip r:embed="rId2"/>
          <a:srcRect l="14306" t="41778" r="55417" b="21988"/>
          <a:stretch/>
        </p:blipFill>
        <p:spPr>
          <a:xfrm>
            <a:off x="6146122" y="2281237"/>
            <a:ext cx="4583791" cy="34284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a:extLst>
              <a:ext uri="{FF2B5EF4-FFF2-40B4-BE49-F238E27FC236}">
                <a16:creationId xmlns:a16="http://schemas.microsoft.com/office/drawing/2014/main" id="{14ACAC63-149D-08BB-AC93-051C2C7E3A31}"/>
              </a:ext>
            </a:extLst>
          </p:cNvPr>
          <p:cNvPicPr>
            <a:picLocks noChangeAspect="1"/>
          </p:cNvPicPr>
          <p:nvPr/>
        </p:nvPicPr>
        <p:blipFill>
          <a:blip r:embed="rId3"/>
          <a:stretch>
            <a:fillRect/>
          </a:stretch>
        </p:blipFill>
        <p:spPr>
          <a:xfrm>
            <a:off x="1462087" y="2281237"/>
            <a:ext cx="2876550" cy="14382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ABDC0422-1BE2-DE99-F558-59B74C42A685}"/>
              </a:ext>
            </a:extLst>
          </p:cNvPr>
          <p:cNvPicPr>
            <a:picLocks noChangeAspect="1"/>
          </p:cNvPicPr>
          <p:nvPr/>
        </p:nvPicPr>
        <p:blipFill>
          <a:blip r:embed="rId4"/>
          <a:stretch>
            <a:fillRect/>
          </a:stretch>
        </p:blipFill>
        <p:spPr>
          <a:xfrm>
            <a:off x="1462087" y="4175207"/>
            <a:ext cx="2867025" cy="14763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3407853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D13B1-C9B4-F1ED-B8AB-C66BADCDF6A6}"/>
              </a:ext>
            </a:extLst>
          </p:cNvPr>
          <p:cNvSpPr>
            <a:spLocks noGrp="1"/>
          </p:cNvSpPr>
          <p:nvPr>
            <p:ph idx="1"/>
          </p:nvPr>
        </p:nvSpPr>
        <p:spPr>
          <a:xfrm>
            <a:off x="394608" y="525666"/>
            <a:ext cx="6463392" cy="1036434"/>
          </a:xfrm>
        </p:spPr>
        <p:txBody>
          <a:bodyPr>
            <a:normAutofit/>
          </a:bodyPr>
          <a:lstStyle/>
          <a:p>
            <a:pPr lvl="0">
              <a:buClrTx/>
              <a:buSzPct val="100000"/>
              <a:buFont typeface="Arial" panose="020B0604020202020204" pitchFamily="34" charset="0"/>
              <a:buChar char="•"/>
            </a:pPr>
            <a:r>
              <a:rPr lang="en-US" dirty="0">
                <a:latin typeface="Abadi MT Condensed Light" panose="020B0306030101010103" pitchFamily="34" charset="77"/>
              </a:rPr>
              <a:t>Which airlines on average depart before the set schedule in 2015?</a:t>
            </a:r>
          </a:p>
          <a:p>
            <a:endParaRPr lang="en-GB" dirty="0"/>
          </a:p>
        </p:txBody>
      </p:sp>
      <p:pic>
        <p:nvPicPr>
          <p:cNvPr id="8" name="Picture 7" descr="Table&#10;&#10;Description automatically generated">
            <a:extLst>
              <a:ext uri="{FF2B5EF4-FFF2-40B4-BE49-F238E27FC236}">
                <a16:creationId xmlns:a16="http://schemas.microsoft.com/office/drawing/2014/main" id="{6189D1FF-96DA-E42D-EC64-9C6D508C1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591" y="1642916"/>
            <a:ext cx="1833426" cy="35721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B7B61769-4EED-79E0-3628-0F9D07395B46}"/>
              </a:ext>
            </a:extLst>
          </p:cNvPr>
          <p:cNvPicPr>
            <a:picLocks noChangeAspect="1"/>
          </p:cNvPicPr>
          <p:nvPr/>
        </p:nvPicPr>
        <p:blipFill>
          <a:blip r:embed="rId3"/>
          <a:stretch>
            <a:fillRect/>
          </a:stretch>
        </p:blipFill>
        <p:spPr>
          <a:xfrm>
            <a:off x="6848222" y="2371725"/>
            <a:ext cx="2634187" cy="156404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398422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91CFF6-BC52-621B-80DE-C2E97FCA3A1A}"/>
              </a:ext>
            </a:extLst>
          </p:cNvPr>
          <p:cNvPicPr>
            <a:picLocks noChangeAspect="1"/>
          </p:cNvPicPr>
          <p:nvPr/>
        </p:nvPicPr>
        <p:blipFill>
          <a:blip r:embed="rId2"/>
          <a:stretch>
            <a:fillRect/>
          </a:stretch>
        </p:blipFill>
        <p:spPr>
          <a:xfrm>
            <a:off x="1043035" y="1833091"/>
            <a:ext cx="4590686" cy="6468417"/>
          </a:xfrm>
          <a:prstGeom prst="rect">
            <a:avLst/>
          </a:prstGeom>
        </p:spPr>
      </p:pic>
      <p:pic>
        <p:nvPicPr>
          <p:cNvPr id="5" name="Picture 4">
            <a:extLst>
              <a:ext uri="{FF2B5EF4-FFF2-40B4-BE49-F238E27FC236}">
                <a16:creationId xmlns:a16="http://schemas.microsoft.com/office/drawing/2014/main" id="{7D755B26-19B0-3A33-C864-3570816C2EF6}"/>
              </a:ext>
            </a:extLst>
          </p:cNvPr>
          <p:cNvPicPr>
            <a:picLocks noChangeAspect="1"/>
          </p:cNvPicPr>
          <p:nvPr/>
        </p:nvPicPr>
        <p:blipFill>
          <a:blip r:embed="rId3"/>
          <a:stretch>
            <a:fillRect/>
          </a:stretch>
        </p:blipFill>
        <p:spPr>
          <a:xfrm>
            <a:off x="6586490" y="1843087"/>
            <a:ext cx="4562475" cy="31718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280366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01668-6D33-E61D-B86A-AC878A0C5706}"/>
              </a:ext>
            </a:extLst>
          </p:cNvPr>
          <p:cNvSpPr>
            <a:spLocks noGrp="1"/>
          </p:cNvSpPr>
          <p:nvPr>
            <p:ph idx="1"/>
          </p:nvPr>
        </p:nvSpPr>
        <p:spPr>
          <a:xfrm>
            <a:off x="409575" y="454025"/>
            <a:ext cx="6591300" cy="1460500"/>
          </a:xfrm>
        </p:spPr>
        <p:txBody>
          <a:bodyPr>
            <a:normAutofit/>
          </a:bodyPr>
          <a:lstStyle/>
          <a:p>
            <a:pPr>
              <a:buClrTx/>
              <a:buSzPct val="100000"/>
            </a:pPr>
            <a:r>
              <a:rPr lang="en-US" dirty="0">
                <a:latin typeface="Abadi MT Condensed Light" panose="020B0306030101010103" pitchFamily="34" charset="77"/>
                <a:cs typeface="Abadi" panose="020F0502020204030204" pitchFamily="34" charset="0"/>
              </a:rPr>
              <a:t>How does the distance of a trip have an influence (if any) on the arrival/departure delay of a flight?</a:t>
            </a:r>
            <a:endParaRPr lang="en-GB" dirty="0">
              <a:latin typeface="Abadi MT Condensed Light" panose="020B0306030101010103" pitchFamily="34" charset="77"/>
              <a:cs typeface="Abadi" panose="020F0502020204030204" pitchFamily="34" charset="0"/>
            </a:endParaRPr>
          </a:p>
        </p:txBody>
      </p:sp>
      <p:pic>
        <p:nvPicPr>
          <p:cNvPr id="2" name="Picture 1">
            <a:extLst>
              <a:ext uri="{FF2B5EF4-FFF2-40B4-BE49-F238E27FC236}">
                <a16:creationId xmlns:a16="http://schemas.microsoft.com/office/drawing/2014/main" id="{AACC1D38-E89F-C74D-54D8-3446B727ED6D}"/>
              </a:ext>
            </a:extLst>
          </p:cNvPr>
          <p:cNvPicPr>
            <a:picLocks noChangeAspect="1"/>
          </p:cNvPicPr>
          <p:nvPr/>
        </p:nvPicPr>
        <p:blipFill>
          <a:blip r:embed="rId2"/>
          <a:stretch>
            <a:fillRect/>
          </a:stretch>
        </p:blipFill>
        <p:spPr>
          <a:xfrm>
            <a:off x="1428225" y="2276476"/>
            <a:ext cx="4314629" cy="28602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a:extLst>
              <a:ext uri="{FF2B5EF4-FFF2-40B4-BE49-F238E27FC236}">
                <a16:creationId xmlns:a16="http://schemas.microsoft.com/office/drawing/2014/main" id="{CB73D640-367E-07CD-63DE-A1F15E3D6B5A}"/>
              </a:ext>
            </a:extLst>
          </p:cNvPr>
          <p:cNvPicPr>
            <a:picLocks noChangeAspect="1"/>
          </p:cNvPicPr>
          <p:nvPr/>
        </p:nvPicPr>
        <p:blipFill>
          <a:blip r:embed="rId3"/>
          <a:stretch>
            <a:fillRect/>
          </a:stretch>
        </p:blipFill>
        <p:spPr>
          <a:xfrm>
            <a:off x="6489014" y="2276476"/>
            <a:ext cx="4274761" cy="28602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9681506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7B5E-A556-C41C-957D-E4093B07B6EE}"/>
              </a:ext>
            </a:extLst>
          </p:cNvPr>
          <p:cNvSpPr>
            <a:spLocks noGrp="1"/>
          </p:cNvSpPr>
          <p:nvPr>
            <p:ph type="title"/>
          </p:nvPr>
        </p:nvSpPr>
        <p:spPr>
          <a:xfrm>
            <a:off x="382261" y="652584"/>
            <a:ext cx="7061812" cy="914398"/>
          </a:xfrm>
        </p:spPr>
        <p:txBody>
          <a:bodyPr anchor="t">
            <a:noAutofit/>
          </a:bodyPr>
          <a:lstStyle/>
          <a:p>
            <a:r>
              <a:rPr lang="en-GB" dirty="0">
                <a:latin typeface="Abadi" panose="020B0604020104020204" pitchFamily="34" charset="0"/>
              </a:rPr>
              <a:t>Hypothesis Testing</a:t>
            </a:r>
            <a:br>
              <a:rPr lang="en-GB" dirty="0">
                <a:latin typeface="Abadi" panose="020B0604020104020204" pitchFamily="34" charset="0"/>
              </a:rPr>
            </a:br>
            <a:br>
              <a:rPr lang="en-GB" dirty="0">
                <a:latin typeface="Abadi" panose="020B0604020104020204" pitchFamily="34" charset="0"/>
              </a:rPr>
            </a:br>
            <a:endParaRPr lang="en-GB" dirty="0">
              <a:latin typeface="Abadi" panose="020B0604020104020204" pitchFamily="34" charset="0"/>
            </a:endParaRPr>
          </a:p>
        </p:txBody>
      </p:sp>
      <p:pic>
        <p:nvPicPr>
          <p:cNvPr id="4" name="Picture 3">
            <a:extLst>
              <a:ext uri="{FF2B5EF4-FFF2-40B4-BE49-F238E27FC236}">
                <a16:creationId xmlns:a16="http://schemas.microsoft.com/office/drawing/2014/main" id="{C9A84F44-3F27-99C0-17C0-A773F2EF29AC}"/>
              </a:ext>
            </a:extLst>
          </p:cNvPr>
          <p:cNvPicPr>
            <a:picLocks noChangeAspect="1"/>
          </p:cNvPicPr>
          <p:nvPr/>
        </p:nvPicPr>
        <p:blipFill>
          <a:blip r:embed="rId2"/>
          <a:stretch>
            <a:fillRect/>
          </a:stretch>
        </p:blipFill>
        <p:spPr>
          <a:xfrm>
            <a:off x="3321681" y="2234577"/>
            <a:ext cx="5548638" cy="23888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2518212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598C-2511-BB48-F511-8347CF1F7224}"/>
              </a:ext>
            </a:extLst>
          </p:cNvPr>
          <p:cNvSpPr>
            <a:spLocks noGrp="1"/>
          </p:cNvSpPr>
          <p:nvPr>
            <p:ph type="title"/>
          </p:nvPr>
        </p:nvSpPr>
        <p:spPr>
          <a:xfrm>
            <a:off x="390524" y="349250"/>
            <a:ext cx="6499837" cy="914398"/>
          </a:xfrm>
        </p:spPr>
        <p:txBody>
          <a:bodyPr/>
          <a:lstStyle/>
          <a:p>
            <a:r>
              <a:rPr lang="en-US" dirty="0">
                <a:latin typeface="Abadi" panose="020B0604020104020204" pitchFamily="34" charset="0"/>
              </a:rPr>
              <a:t>Heat map </a:t>
            </a:r>
          </a:p>
        </p:txBody>
      </p:sp>
      <p:pic>
        <p:nvPicPr>
          <p:cNvPr id="2050" name="Picture 2">
            <a:extLst>
              <a:ext uri="{FF2B5EF4-FFF2-40B4-BE49-F238E27FC236}">
                <a16:creationId xmlns:a16="http://schemas.microsoft.com/office/drawing/2014/main" id="{C4A6001B-A1A2-DAF2-AC0A-51704804B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2922" y="1625600"/>
            <a:ext cx="7820254" cy="418690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295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FB6D-E94F-407A-2696-FC24715B39D9}"/>
              </a:ext>
            </a:extLst>
          </p:cNvPr>
          <p:cNvSpPr>
            <a:spLocks noGrp="1"/>
          </p:cNvSpPr>
          <p:nvPr>
            <p:ph type="title"/>
          </p:nvPr>
        </p:nvSpPr>
        <p:spPr>
          <a:xfrm>
            <a:off x="-248355" y="492428"/>
            <a:ext cx="7061812" cy="914398"/>
          </a:xfrm>
        </p:spPr>
        <p:txBody>
          <a:bodyPr/>
          <a:lstStyle/>
          <a:p>
            <a:r>
              <a:rPr lang="en-US" dirty="0">
                <a:latin typeface="Abadi" panose="020B0604020104020204" pitchFamily="34" charset="0"/>
              </a:rPr>
              <a:t>Project outline </a:t>
            </a:r>
          </a:p>
        </p:txBody>
      </p:sp>
      <p:sp>
        <p:nvSpPr>
          <p:cNvPr id="4" name="Content Placeholder 2">
            <a:extLst>
              <a:ext uri="{FF2B5EF4-FFF2-40B4-BE49-F238E27FC236}">
                <a16:creationId xmlns:a16="http://schemas.microsoft.com/office/drawing/2014/main" id="{1ED3332E-D3BE-07CE-0E30-45EA6CA97316}"/>
              </a:ext>
            </a:extLst>
          </p:cNvPr>
          <p:cNvSpPr>
            <a:spLocks noGrp="1"/>
          </p:cNvSpPr>
          <p:nvPr>
            <p:ph idx="1"/>
          </p:nvPr>
        </p:nvSpPr>
        <p:spPr>
          <a:xfrm>
            <a:off x="2121334" y="1490129"/>
            <a:ext cx="7949332" cy="4418244"/>
          </a:xfrm>
        </p:spPr>
        <p:txBody>
          <a:bodyPr>
            <a:noAutofit/>
          </a:bodyPr>
          <a:lstStyle/>
          <a:p>
            <a:pPr marL="0" indent="0" algn="just">
              <a:buNone/>
            </a:pPr>
            <a:r>
              <a:rPr lang="en-US" sz="2400" dirty="0">
                <a:latin typeface="Abadi MT Condensed Light" panose="020B0306030101010103" pitchFamily="34" charset="77"/>
              </a:rPr>
              <a:t>The project will analyze the flights’ delays, cancellations and other statuses in the US for 322 different airlines. The dataset contains just above 5 million records with 31 columns.</a:t>
            </a:r>
          </a:p>
          <a:p>
            <a:pPr marL="0" indent="0" algn="just">
              <a:buNone/>
            </a:pPr>
            <a:r>
              <a:rPr lang="en-US" sz="2400" dirty="0">
                <a:latin typeface="Abadi MT Condensed Light" panose="020B0306030101010103" pitchFamily="34" charset="77"/>
              </a:rPr>
              <a:t>We will present to you the findings that “Multico-Air” requested as a part of the scope, for them to able to have a detailed analysis on flight delays in the industry, to identify a niche solution between the competitors.</a:t>
            </a:r>
          </a:p>
          <a:p>
            <a:pPr marL="0" indent="0" algn="just">
              <a:buNone/>
            </a:pPr>
            <a:r>
              <a:rPr lang="en-US" dirty="0">
                <a:latin typeface="Abadi MT Condensed Light" panose="020B0306030101010103" pitchFamily="34" charset="77"/>
              </a:rPr>
              <a:t>Required: GM, board of directors, aviation team, senior pilot executive </a:t>
            </a:r>
            <a:r>
              <a:rPr lang="en-US" dirty="0" err="1">
                <a:latin typeface="Abadi MT Condensed Light" panose="020B0306030101010103" pitchFamily="34" charset="77"/>
              </a:rPr>
              <a:t>Amro</a:t>
            </a:r>
            <a:r>
              <a:rPr lang="en-US" dirty="0">
                <a:latin typeface="Abadi MT Condensed Light" panose="020B0306030101010103" pitchFamily="34" charset="77"/>
              </a:rPr>
              <a:t> and airport operation manager </a:t>
            </a:r>
            <a:r>
              <a:rPr lang="en-US" dirty="0" err="1">
                <a:latin typeface="Abadi MT Condensed Light" panose="020B0306030101010103" pitchFamily="34" charset="77"/>
              </a:rPr>
              <a:t>Amritya</a:t>
            </a:r>
            <a:r>
              <a:rPr lang="en-US" dirty="0"/>
              <a:t>.</a:t>
            </a:r>
            <a:endParaRPr lang="en-US" sz="2000" dirty="0"/>
          </a:p>
        </p:txBody>
      </p:sp>
    </p:spTree>
    <p:extLst>
      <p:ext uri="{BB962C8B-B14F-4D97-AF65-F5344CB8AC3E}">
        <p14:creationId xmlns:p14="http://schemas.microsoft.com/office/powerpoint/2010/main" val="34586122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EF8D-CC94-FA7D-4497-E4C7C0B32672}"/>
              </a:ext>
            </a:extLst>
          </p:cNvPr>
          <p:cNvSpPr>
            <a:spLocks noGrp="1"/>
          </p:cNvSpPr>
          <p:nvPr>
            <p:ph type="title"/>
          </p:nvPr>
        </p:nvSpPr>
        <p:spPr>
          <a:xfrm>
            <a:off x="-20352" y="549275"/>
            <a:ext cx="7061812" cy="914398"/>
          </a:xfrm>
        </p:spPr>
        <p:txBody>
          <a:bodyPr/>
          <a:lstStyle/>
          <a:p>
            <a:r>
              <a:rPr lang="en-US" dirty="0">
                <a:latin typeface="Abadi" panose="020B0604020104020204" pitchFamily="34" charset="0"/>
              </a:rPr>
              <a:t>Airport map</a:t>
            </a:r>
          </a:p>
        </p:txBody>
      </p:sp>
      <p:pic>
        <p:nvPicPr>
          <p:cNvPr id="1026" name="Picture 2">
            <a:extLst>
              <a:ext uri="{FF2B5EF4-FFF2-40B4-BE49-F238E27FC236}">
                <a16:creationId xmlns:a16="http://schemas.microsoft.com/office/drawing/2014/main" id="{225AD6B1-AD94-4892-034B-D8E785E04A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4478" y="1787525"/>
            <a:ext cx="7646793" cy="414972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95784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C769-5670-719C-9E8B-A9A8054871B4}"/>
              </a:ext>
            </a:extLst>
          </p:cNvPr>
          <p:cNvSpPr>
            <a:spLocks noGrp="1"/>
          </p:cNvSpPr>
          <p:nvPr>
            <p:ph type="title"/>
          </p:nvPr>
        </p:nvSpPr>
        <p:spPr>
          <a:xfrm>
            <a:off x="0" y="622245"/>
            <a:ext cx="7061812" cy="914398"/>
          </a:xfrm>
        </p:spPr>
        <p:txBody>
          <a:bodyPr/>
          <a:lstStyle/>
          <a:p>
            <a:r>
              <a:rPr lang="en-GB" dirty="0">
                <a:latin typeface="Abadi" panose="020B0604020104020204" pitchFamily="34" charset="0"/>
              </a:rPr>
              <a:t>Recommendations</a:t>
            </a:r>
          </a:p>
        </p:txBody>
      </p:sp>
      <p:sp>
        <p:nvSpPr>
          <p:cNvPr id="3" name="Content Placeholder 2">
            <a:extLst>
              <a:ext uri="{FF2B5EF4-FFF2-40B4-BE49-F238E27FC236}">
                <a16:creationId xmlns:a16="http://schemas.microsoft.com/office/drawing/2014/main" id="{6B5B14A8-82EA-4D17-AD14-09E2FD718431}"/>
              </a:ext>
            </a:extLst>
          </p:cNvPr>
          <p:cNvSpPr>
            <a:spLocks noGrp="1"/>
          </p:cNvSpPr>
          <p:nvPr>
            <p:ph idx="1"/>
          </p:nvPr>
        </p:nvSpPr>
        <p:spPr>
          <a:xfrm>
            <a:off x="1164421" y="1536643"/>
            <a:ext cx="9863158" cy="4148873"/>
          </a:xfrm>
        </p:spPr>
        <p:txBody>
          <a:bodyPr/>
          <a:lstStyle/>
          <a:p>
            <a:r>
              <a:rPr lang="en-GB" dirty="0">
                <a:latin typeface="Abadi MT Condensed Light" panose="020B0306030101010103" pitchFamily="34" charset="77"/>
              </a:rPr>
              <a:t>Controlling number of flights offered</a:t>
            </a:r>
          </a:p>
          <a:p>
            <a:r>
              <a:rPr lang="en-GB" dirty="0">
                <a:latin typeface="Abadi MT Condensed Light" panose="020B0306030101010103" pitchFamily="34" charset="77"/>
              </a:rPr>
              <a:t>Professional aviation team for air control</a:t>
            </a:r>
          </a:p>
          <a:p>
            <a:r>
              <a:rPr lang="en-GB" dirty="0">
                <a:latin typeface="Abadi MT Condensed Light" panose="020B0306030101010103" pitchFamily="34" charset="77"/>
              </a:rPr>
              <a:t>Higher number of runways at Multico Air’s airports of choosing</a:t>
            </a:r>
          </a:p>
          <a:p>
            <a:r>
              <a:rPr lang="en-GB" dirty="0">
                <a:latin typeface="Abadi MT Condensed Light" panose="020B0306030101010103" pitchFamily="34" charset="77"/>
              </a:rPr>
              <a:t>Focus package deals on low-peak seasons</a:t>
            </a:r>
          </a:p>
          <a:p>
            <a:r>
              <a:rPr lang="en-GB" dirty="0">
                <a:latin typeface="Abadi MT Condensed Light" panose="020B0306030101010103" pitchFamily="34" charset="77"/>
              </a:rPr>
              <a:t>Airline Operations study for in depth information on day to day operation in the month of September as it has the lowest percentage of departure delays, to learn how to keep it low throughout the year.</a:t>
            </a:r>
          </a:p>
        </p:txBody>
      </p:sp>
    </p:spTree>
    <p:extLst>
      <p:ext uri="{BB962C8B-B14F-4D97-AF65-F5344CB8AC3E}">
        <p14:creationId xmlns:p14="http://schemas.microsoft.com/office/powerpoint/2010/main" val="1675668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E483C4-26DE-BB91-4DCD-73C64AFB260F}"/>
              </a:ext>
            </a:extLst>
          </p:cNvPr>
          <p:cNvSpPr txBox="1"/>
          <p:nvPr/>
        </p:nvSpPr>
        <p:spPr>
          <a:xfrm>
            <a:off x="3050211" y="1400164"/>
            <a:ext cx="4548554" cy="646331"/>
          </a:xfrm>
          <a:prstGeom prst="rect">
            <a:avLst/>
          </a:prstGeom>
          <a:noFill/>
        </p:spPr>
        <p:txBody>
          <a:bodyPr wrap="square" rtlCol="0">
            <a:spAutoFit/>
          </a:bodyPr>
          <a:lstStyle/>
          <a:p>
            <a:pPr lvl="0"/>
            <a:r>
              <a:rPr lang="en-GB" dirty="0">
                <a:latin typeface="Abadi MT Condensed Light" panose="020B0306030101010103" pitchFamily="34" charset="77"/>
                <a:hlinkClick r:id="rId2"/>
              </a:rPr>
              <a:t>Free Data Sets &amp; Dataset Samples | Maven Analytics</a:t>
            </a:r>
            <a:r>
              <a:rPr lang="en-GB" dirty="0">
                <a:latin typeface="Abadi MT Condensed Light" panose="020B0306030101010103" pitchFamily="34" charset="77"/>
              </a:rPr>
              <a:t> – Airline Flight Delays (2015 data)</a:t>
            </a:r>
            <a:endParaRPr lang="en-US" dirty="0">
              <a:latin typeface="Abadi MT Condensed Light" panose="020B0306030101010103" pitchFamily="34" charset="77"/>
            </a:endParaRPr>
          </a:p>
        </p:txBody>
      </p:sp>
      <p:sp>
        <p:nvSpPr>
          <p:cNvPr id="7" name="TextBox 6">
            <a:extLst>
              <a:ext uri="{FF2B5EF4-FFF2-40B4-BE49-F238E27FC236}">
                <a16:creationId xmlns:a16="http://schemas.microsoft.com/office/drawing/2014/main" id="{4D1A4EA8-9E84-9C1A-79D3-A70F5C7E44E0}"/>
              </a:ext>
            </a:extLst>
          </p:cNvPr>
          <p:cNvSpPr txBox="1"/>
          <p:nvPr/>
        </p:nvSpPr>
        <p:spPr>
          <a:xfrm>
            <a:off x="370500" y="2922391"/>
            <a:ext cx="1943818" cy="369332"/>
          </a:xfrm>
          <a:prstGeom prst="rect">
            <a:avLst/>
          </a:prstGeom>
          <a:noFill/>
        </p:spPr>
        <p:txBody>
          <a:bodyPr wrap="square" rtlCol="0">
            <a:spAutoFit/>
          </a:bodyPr>
          <a:lstStyle/>
          <a:p>
            <a:r>
              <a:rPr lang="en-US" dirty="0">
                <a:latin typeface="Abadi" panose="020B0604020104020204" pitchFamily="34" charset="0"/>
              </a:rPr>
              <a:t>Tools and graphs:</a:t>
            </a:r>
          </a:p>
        </p:txBody>
      </p:sp>
      <p:sp>
        <p:nvSpPr>
          <p:cNvPr id="8" name="TextBox 7">
            <a:extLst>
              <a:ext uri="{FF2B5EF4-FFF2-40B4-BE49-F238E27FC236}">
                <a16:creationId xmlns:a16="http://schemas.microsoft.com/office/drawing/2014/main" id="{D73422F2-B519-B9D9-6F6F-5BD9930C525D}"/>
              </a:ext>
            </a:extLst>
          </p:cNvPr>
          <p:cNvSpPr txBox="1"/>
          <p:nvPr/>
        </p:nvSpPr>
        <p:spPr>
          <a:xfrm>
            <a:off x="3050211" y="2691558"/>
            <a:ext cx="22785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MT Condensed Light" panose="020B0306030101010103" pitchFamily="34" charset="77"/>
              </a:rPr>
              <a:t>Jupyter Notebook</a:t>
            </a:r>
          </a:p>
          <a:p>
            <a:pPr marL="285750" indent="-285750">
              <a:buFont typeface="Arial" panose="020B0604020202020204" pitchFamily="34" charset="0"/>
              <a:buChar char="•"/>
            </a:pPr>
            <a:r>
              <a:rPr lang="en-US" dirty="0">
                <a:latin typeface="Abadi MT Condensed Light" panose="020B0306030101010103" pitchFamily="34" charset="77"/>
              </a:rPr>
              <a:t>Pie chart </a:t>
            </a:r>
          </a:p>
          <a:p>
            <a:pPr marL="285750" indent="-285750">
              <a:buFont typeface="Arial" panose="020B0604020202020204" pitchFamily="34" charset="0"/>
              <a:buChar char="•"/>
            </a:pPr>
            <a:r>
              <a:rPr lang="en-US" dirty="0">
                <a:latin typeface="Abadi MT Condensed Light" panose="020B0306030101010103" pitchFamily="34" charset="77"/>
              </a:rPr>
              <a:t>Whisker box </a:t>
            </a:r>
          </a:p>
          <a:p>
            <a:pPr marL="285750" indent="-285750">
              <a:buFont typeface="Arial" panose="020B0604020202020204" pitchFamily="34" charset="0"/>
              <a:buChar char="•"/>
            </a:pPr>
            <a:r>
              <a:rPr lang="en-US" dirty="0">
                <a:latin typeface="Abadi MT Condensed Light" panose="020B0306030101010103" pitchFamily="34" charset="77"/>
              </a:rPr>
              <a:t>Line chart  </a:t>
            </a:r>
          </a:p>
        </p:txBody>
      </p:sp>
      <p:sp>
        <p:nvSpPr>
          <p:cNvPr id="9" name="TextBox 8">
            <a:extLst>
              <a:ext uri="{FF2B5EF4-FFF2-40B4-BE49-F238E27FC236}">
                <a16:creationId xmlns:a16="http://schemas.microsoft.com/office/drawing/2014/main" id="{A380A400-B1BB-861A-666B-F6D05E9A24C9}"/>
              </a:ext>
            </a:extLst>
          </p:cNvPr>
          <p:cNvSpPr txBox="1"/>
          <p:nvPr/>
        </p:nvSpPr>
        <p:spPr>
          <a:xfrm>
            <a:off x="5985652" y="2691557"/>
            <a:ext cx="20955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MT Condensed Light" panose="020B0306030101010103" pitchFamily="34" charset="77"/>
              </a:rPr>
              <a:t>Scatter plot</a:t>
            </a:r>
          </a:p>
          <a:p>
            <a:pPr marL="285750" indent="-285750">
              <a:buFont typeface="Arial" panose="020B0604020202020204" pitchFamily="34" charset="0"/>
              <a:buChar char="•"/>
            </a:pPr>
            <a:r>
              <a:rPr lang="en-US" dirty="0">
                <a:latin typeface="Abadi MT Condensed Light" panose="020B0306030101010103" pitchFamily="34" charset="77"/>
              </a:rPr>
              <a:t>Bar chart</a:t>
            </a:r>
          </a:p>
          <a:p>
            <a:pPr marL="285750" indent="-285750">
              <a:buFont typeface="Arial" panose="020B0604020202020204" pitchFamily="34" charset="0"/>
              <a:buChar char="•"/>
            </a:pPr>
            <a:r>
              <a:rPr lang="en-US" dirty="0">
                <a:latin typeface="Abadi MT Condensed Light" panose="020B0306030101010103" pitchFamily="34" charset="77"/>
              </a:rPr>
              <a:t>Informative map</a:t>
            </a:r>
          </a:p>
          <a:p>
            <a:pPr marL="285750" indent="-285750">
              <a:buFont typeface="Arial" panose="020B0604020202020204" pitchFamily="34" charset="0"/>
              <a:buChar char="•"/>
            </a:pPr>
            <a:r>
              <a:rPr lang="en-US" dirty="0">
                <a:latin typeface="Abadi MT Condensed Light" panose="020B0306030101010103" pitchFamily="34" charset="77"/>
              </a:rPr>
              <a:t>Power BI</a:t>
            </a:r>
          </a:p>
        </p:txBody>
      </p:sp>
      <p:sp>
        <p:nvSpPr>
          <p:cNvPr id="11" name="TextBox 10">
            <a:extLst>
              <a:ext uri="{FF2B5EF4-FFF2-40B4-BE49-F238E27FC236}">
                <a16:creationId xmlns:a16="http://schemas.microsoft.com/office/drawing/2014/main" id="{4026B8A5-E4D6-80D8-ED9D-150174C20654}"/>
              </a:ext>
            </a:extLst>
          </p:cNvPr>
          <p:cNvSpPr txBox="1"/>
          <p:nvPr/>
        </p:nvSpPr>
        <p:spPr>
          <a:xfrm>
            <a:off x="370500" y="4980783"/>
            <a:ext cx="1943818" cy="369332"/>
          </a:xfrm>
          <a:prstGeom prst="rect">
            <a:avLst/>
          </a:prstGeom>
          <a:noFill/>
        </p:spPr>
        <p:txBody>
          <a:bodyPr wrap="square" rtlCol="0">
            <a:spAutoFit/>
          </a:bodyPr>
          <a:lstStyle/>
          <a:p>
            <a:r>
              <a:rPr lang="en-US" dirty="0">
                <a:latin typeface="Abadi" panose="020B0604020104020204" pitchFamily="34" charset="0"/>
              </a:rPr>
              <a:t>Libraries</a:t>
            </a:r>
            <a:r>
              <a:rPr lang="en-US" dirty="0"/>
              <a:t>:</a:t>
            </a:r>
          </a:p>
        </p:txBody>
      </p:sp>
      <p:sp>
        <p:nvSpPr>
          <p:cNvPr id="12" name="TextBox 11">
            <a:extLst>
              <a:ext uri="{FF2B5EF4-FFF2-40B4-BE49-F238E27FC236}">
                <a16:creationId xmlns:a16="http://schemas.microsoft.com/office/drawing/2014/main" id="{9693C7C2-0C99-CEBE-1124-B22EDDFEA383}"/>
              </a:ext>
            </a:extLst>
          </p:cNvPr>
          <p:cNvSpPr txBox="1"/>
          <p:nvPr/>
        </p:nvSpPr>
        <p:spPr>
          <a:xfrm>
            <a:off x="376687" y="1507885"/>
            <a:ext cx="1943818" cy="369332"/>
          </a:xfrm>
          <a:prstGeom prst="rect">
            <a:avLst/>
          </a:prstGeom>
          <a:noFill/>
        </p:spPr>
        <p:txBody>
          <a:bodyPr wrap="square" rtlCol="0">
            <a:spAutoFit/>
          </a:bodyPr>
          <a:lstStyle/>
          <a:p>
            <a:r>
              <a:rPr lang="en-US" dirty="0">
                <a:latin typeface="Abadi" panose="020B0604020104020204" pitchFamily="34" charset="0"/>
              </a:rPr>
              <a:t>Data Source:</a:t>
            </a:r>
          </a:p>
        </p:txBody>
      </p:sp>
      <p:sp>
        <p:nvSpPr>
          <p:cNvPr id="13" name="TextBox 12">
            <a:extLst>
              <a:ext uri="{FF2B5EF4-FFF2-40B4-BE49-F238E27FC236}">
                <a16:creationId xmlns:a16="http://schemas.microsoft.com/office/drawing/2014/main" id="{EC25E5B5-874B-68A7-2E0A-F41EA8FE0E05}"/>
              </a:ext>
            </a:extLst>
          </p:cNvPr>
          <p:cNvSpPr txBox="1"/>
          <p:nvPr/>
        </p:nvSpPr>
        <p:spPr>
          <a:xfrm>
            <a:off x="3050211" y="4598504"/>
            <a:ext cx="22785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MT Condensed Light" panose="020B0306030101010103" pitchFamily="34" charset="77"/>
              </a:rPr>
              <a:t>Pandas</a:t>
            </a:r>
          </a:p>
          <a:p>
            <a:pPr marL="285750" indent="-285750">
              <a:buFont typeface="Arial" panose="020B0604020202020204" pitchFamily="34" charset="0"/>
              <a:buChar char="•"/>
            </a:pPr>
            <a:r>
              <a:rPr lang="en-US" dirty="0">
                <a:latin typeface="Abadi MT Condensed Light" panose="020B0306030101010103" pitchFamily="34" charset="77"/>
              </a:rPr>
              <a:t>Numpy</a:t>
            </a:r>
          </a:p>
          <a:p>
            <a:pPr marL="285750" indent="-285750">
              <a:buFont typeface="Arial" panose="020B0604020202020204" pitchFamily="34" charset="0"/>
              <a:buChar char="•"/>
            </a:pPr>
            <a:r>
              <a:rPr lang="en-US" dirty="0">
                <a:latin typeface="Abadi MT Condensed Light" panose="020B0306030101010103" pitchFamily="34" charset="77"/>
              </a:rPr>
              <a:t>OS</a:t>
            </a:r>
          </a:p>
          <a:p>
            <a:pPr marL="285750" indent="-285750">
              <a:buFont typeface="Arial" panose="020B0604020202020204" pitchFamily="34" charset="0"/>
              <a:buChar char="•"/>
            </a:pPr>
            <a:r>
              <a:rPr lang="en-US" dirty="0">
                <a:latin typeface="Abadi MT Condensed Light" panose="020B0306030101010103" pitchFamily="34" charset="77"/>
              </a:rPr>
              <a:t>Seaborn</a:t>
            </a:r>
          </a:p>
        </p:txBody>
      </p:sp>
      <p:sp>
        <p:nvSpPr>
          <p:cNvPr id="14" name="TextBox 13">
            <a:extLst>
              <a:ext uri="{FF2B5EF4-FFF2-40B4-BE49-F238E27FC236}">
                <a16:creationId xmlns:a16="http://schemas.microsoft.com/office/drawing/2014/main" id="{2DDA8D5B-00D7-DA2C-9FF1-3ECE952575DC}"/>
              </a:ext>
            </a:extLst>
          </p:cNvPr>
          <p:cNvSpPr txBox="1"/>
          <p:nvPr/>
        </p:nvSpPr>
        <p:spPr>
          <a:xfrm>
            <a:off x="6096000" y="4598504"/>
            <a:ext cx="235003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MT Condensed Light" panose="020B0306030101010103" pitchFamily="34" charset="77"/>
              </a:rPr>
              <a:t>Matplotlib.PyPlot</a:t>
            </a:r>
          </a:p>
          <a:p>
            <a:pPr marL="285750" indent="-285750">
              <a:buFont typeface="Arial" panose="020B0604020202020204" pitchFamily="34" charset="0"/>
              <a:buChar char="•"/>
            </a:pPr>
            <a:r>
              <a:rPr lang="en-US" dirty="0">
                <a:latin typeface="Abadi MT Condensed Light" panose="020B0306030101010103" pitchFamily="34" charset="77"/>
              </a:rPr>
              <a:t>Scipy.stats</a:t>
            </a:r>
          </a:p>
          <a:p>
            <a:pPr marL="285750" indent="-285750">
              <a:buFont typeface="Arial" panose="020B0604020202020204" pitchFamily="34" charset="0"/>
              <a:buChar char="•"/>
            </a:pPr>
            <a:r>
              <a:rPr lang="en-US" dirty="0">
                <a:latin typeface="Abadi MT Condensed Light" panose="020B0306030101010103" pitchFamily="34" charset="77"/>
              </a:rPr>
              <a:t>Requests</a:t>
            </a:r>
          </a:p>
          <a:p>
            <a:pPr marL="285750" indent="-285750">
              <a:buFont typeface="Arial" panose="020B0604020202020204" pitchFamily="34" charset="0"/>
              <a:buChar char="•"/>
            </a:pPr>
            <a:r>
              <a:rPr lang="en-US" dirty="0">
                <a:latin typeface="Abadi MT Condensed Light" panose="020B0306030101010103" pitchFamily="34" charset="77"/>
              </a:rPr>
              <a:t>Gmaps</a:t>
            </a:r>
          </a:p>
        </p:txBody>
      </p:sp>
    </p:spTree>
    <p:extLst>
      <p:ext uri="{BB962C8B-B14F-4D97-AF65-F5344CB8AC3E}">
        <p14:creationId xmlns:p14="http://schemas.microsoft.com/office/powerpoint/2010/main" val="40760255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1">
            <a:extLst>
              <a:ext uri="{FF2B5EF4-FFF2-40B4-BE49-F238E27FC236}">
                <a16:creationId xmlns:a16="http://schemas.microsoft.com/office/drawing/2014/main" id="{6F17FC66-09E4-B1F6-6B31-0F7CC268A5DD}"/>
              </a:ext>
            </a:extLst>
          </p:cNvPr>
          <p:cNvSpPr>
            <a:spLocks noGrp="1"/>
          </p:cNvSpPr>
          <p:nvPr>
            <p:ph idx="1"/>
          </p:nvPr>
        </p:nvSpPr>
        <p:spPr>
          <a:xfrm>
            <a:off x="2025132" y="1614133"/>
            <a:ext cx="7660735" cy="4978578"/>
          </a:xfrm>
          <a:noFill/>
        </p:spPr>
        <p:txBody>
          <a:bodyPr>
            <a:normAutofit lnSpcReduction="10000"/>
          </a:bodyPr>
          <a:lstStyle/>
          <a:p>
            <a:pPr marL="342900" lvl="0" indent="-342900">
              <a:buFont typeface="+mj-lt"/>
              <a:buAutoNum type="arabicPeriod"/>
            </a:pPr>
            <a:r>
              <a:rPr lang="en-US" sz="1800" dirty="0">
                <a:latin typeface="Abadi MT Condensed Light" panose="020B0306030101010103" pitchFamily="34" charset="77"/>
              </a:rPr>
              <a:t>How does the overall flight volume vary by month in 2015?</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What percentage of flights experienced a departure delay in 2015? Among those flights, what was the average delay time, in minutes?</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How does the delayed flights % vary throughout the year (monthly)?</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What are the top 5 busiest origin airports in 2015? And what are the top 5 origin airports with the highest departure and arrival delays?</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How many flights were cancelled every month for the top 5 origin airports?</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How many flights were cancelled in 2015? What % of cancellations were due to weather? What % were due to the Airline/Carrier fault?</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Which airlines seem to be most and least reliable, in terms of on-time departure in 2015?</a:t>
            </a:r>
            <a:endParaRPr lang="en-GB" sz="1800" dirty="0">
              <a:latin typeface="Abadi MT Condensed Light" panose="020B0306030101010103" pitchFamily="34" charset="77"/>
            </a:endParaRPr>
          </a:p>
          <a:p>
            <a:pPr marL="342900" lvl="0" indent="-342900">
              <a:buFont typeface="+mj-lt"/>
              <a:buAutoNum type="arabicPeriod"/>
            </a:pPr>
            <a:r>
              <a:rPr lang="en-US" sz="1800" dirty="0">
                <a:latin typeface="Abadi MT Condensed Light" panose="020B0306030101010103" pitchFamily="34" charset="77"/>
              </a:rPr>
              <a:t>Which airlines on average depart before the set schedule in 2015?</a:t>
            </a:r>
          </a:p>
          <a:p>
            <a:pPr marL="342900" indent="-342900">
              <a:buFont typeface="+mj-lt"/>
              <a:buAutoNum type="arabicPeriod"/>
            </a:pPr>
            <a:r>
              <a:rPr lang="en-US" sz="1800" dirty="0">
                <a:latin typeface="Abadi MT Condensed Light" panose="020B0306030101010103" pitchFamily="34" charset="77"/>
              </a:rPr>
              <a:t>How does the distance of a trip have an influence (if any) on the arrival/departure delay of a flight?</a:t>
            </a:r>
            <a:endParaRPr lang="en-GB" sz="1800" dirty="0">
              <a:latin typeface="Abadi MT Condensed Light" panose="020B0306030101010103" pitchFamily="34" charset="77"/>
            </a:endParaRPr>
          </a:p>
        </p:txBody>
      </p:sp>
      <p:sp>
        <p:nvSpPr>
          <p:cNvPr id="10" name="Title 1">
            <a:extLst>
              <a:ext uri="{FF2B5EF4-FFF2-40B4-BE49-F238E27FC236}">
                <a16:creationId xmlns:a16="http://schemas.microsoft.com/office/drawing/2014/main" id="{0A21C1F3-B215-ED79-9F90-BBB3168DEEB9}"/>
              </a:ext>
            </a:extLst>
          </p:cNvPr>
          <p:cNvSpPr>
            <a:spLocks noGrp="1"/>
          </p:cNvSpPr>
          <p:nvPr>
            <p:ph type="title"/>
          </p:nvPr>
        </p:nvSpPr>
        <p:spPr>
          <a:xfrm>
            <a:off x="217233" y="265289"/>
            <a:ext cx="6651417" cy="1188720"/>
          </a:xfrm>
        </p:spPr>
        <p:txBody>
          <a:bodyPr/>
          <a:lstStyle/>
          <a:p>
            <a:pPr algn="l"/>
            <a:r>
              <a:rPr lang="en-US" dirty="0">
                <a:latin typeface="Abadi" panose="020B0604020104020204" pitchFamily="34" charset="0"/>
              </a:rPr>
              <a:t>Detailed analysis breakdown</a:t>
            </a:r>
          </a:p>
        </p:txBody>
      </p:sp>
    </p:spTree>
    <p:extLst>
      <p:ext uri="{BB962C8B-B14F-4D97-AF65-F5344CB8AC3E}">
        <p14:creationId xmlns:p14="http://schemas.microsoft.com/office/powerpoint/2010/main" val="34583201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73393-592E-2A00-F912-808D94FA0308}"/>
              </a:ext>
            </a:extLst>
          </p:cNvPr>
          <p:cNvSpPr>
            <a:spLocks noGrp="1"/>
          </p:cNvSpPr>
          <p:nvPr>
            <p:ph type="title"/>
          </p:nvPr>
        </p:nvSpPr>
        <p:spPr>
          <a:xfrm>
            <a:off x="490300" y="301953"/>
            <a:ext cx="3031463" cy="1431055"/>
          </a:xfrm>
        </p:spPr>
        <p:txBody>
          <a:bodyPr>
            <a:normAutofit/>
          </a:bodyPr>
          <a:lstStyle/>
          <a:p>
            <a:r>
              <a:rPr lang="en-GB" dirty="0">
                <a:latin typeface="Abadi" panose="020B0604020104020204" pitchFamily="34" charset="0"/>
              </a:rPr>
              <a:t>Initial Overview</a:t>
            </a:r>
          </a:p>
        </p:txBody>
      </p:sp>
      <p:pic>
        <p:nvPicPr>
          <p:cNvPr id="7" name="Picture 6">
            <a:extLst>
              <a:ext uri="{FF2B5EF4-FFF2-40B4-BE49-F238E27FC236}">
                <a16:creationId xmlns:a16="http://schemas.microsoft.com/office/drawing/2014/main" id="{8AF84CA1-9472-70A3-7927-B861172FF57E}"/>
              </a:ext>
            </a:extLst>
          </p:cNvPr>
          <p:cNvPicPr>
            <a:picLocks noChangeAspect="1"/>
          </p:cNvPicPr>
          <p:nvPr/>
        </p:nvPicPr>
        <p:blipFill>
          <a:blip r:embed="rId2"/>
          <a:stretch>
            <a:fillRect/>
          </a:stretch>
        </p:blipFill>
        <p:spPr>
          <a:xfrm>
            <a:off x="4210756" y="1733008"/>
            <a:ext cx="5596407" cy="47163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134192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644E75D4-FC90-7CC9-437C-B6912D0587BB}"/>
              </a:ext>
            </a:extLst>
          </p:cNvPr>
          <p:cNvSpPr>
            <a:spLocks noGrp="1"/>
          </p:cNvSpPr>
          <p:nvPr>
            <p:ph type="title"/>
          </p:nvPr>
        </p:nvSpPr>
        <p:spPr>
          <a:xfrm>
            <a:off x="466986" y="380363"/>
            <a:ext cx="5629014" cy="1179990"/>
          </a:xfrm>
        </p:spPr>
        <p:txBody>
          <a:bodyPr>
            <a:normAutofit/>
          </a:bodyPr>
          <a:lstStyle/>
          <a:p>
            <a:pPr marL="342900" indent="-342900">
              <a:buFont typeface="Arial" panose="020B0604020202020204" pitchFamily="34" charset="0"/>
              <a:buChar char="•"/>
            </a:pPr>
            <a:r>
              <a:rPr lang="en-US" sz="2400" dirty="0">
                <a:latin typeface="Abadi MT Condensed Light" panose="020B0306030101010103" pitchFamily="34" charset="77"/>
              </a:rPr>
              <a:t>How does the overall flight volume vary by month in 2015?</a:t>
            </a:r>
            <a:endParaRPr lang="en-GB" sz="2400" dirty="0">
              <a:latin typeface="Abadi MT Condensed Light" panose="020B0306030101010103" pitchFamily="34" charset="77"/>
            </a:endParaRPr>
          </a:p>
        </p:txBody>
      </p:sp>
      <p:pic>
        <p:nvPicPr>
          <p:cNvPr id="11" name="Content Placeholder 10">
            <a:extLst>
              <a:ext uri="{FF2B5EF4-FFF2-40B4-BE49-F238E27FC236}">
                <a16:creationId xmlns:a16="http://schemas.microsoft.com/office/drawing/2014/main" id="{88421844-11B3-29E5-98E1-956B783AB8EF}"/>
              </a:ext>
            </a:extLst>
          </p:cNvPr>
          <p:cNvPicPr>
            <a:picLocks noGrp="1" noChangeAspect="1"/>
          </p:cNvPicPr>
          <p:nvPr>
            <p:ph idx="1"/>
          </p:nvPr>
        </p:nvPicPr>
        <p:blipFill>
          <a:blip r:embed="rId2"/>
          <a:stretch>
            <a:fillRect/>
          </a:stretch>
        </p:blipFill>
        <p:spPr>
          <a:xfrm>
            <a:off x="5103498" y="1967277"/>
            <a:ext cx="5435784" cy="3711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66F855AB-1E3A-C6BB-F312-2B1EEB5A8226}"/>
              </a:ext>
            </a:extLst>
          </p:cNvPr>
          <p:cNvPicPr>
            <a:picLocks noChangeAspect="1"/>
          </p:cNvPicPr>
          <p:nvPr/>
        </p:nvPicPr>
        <p:blipFill>
          <a:blip r:embed="rId3"/>
          <a:stretch>
            <a:fillRect/>
          </a:stretch>
        </p:blipFill>
        <p:spPr>
          <a:xfrm>
            <a:off x="1652718" y="1879977"/>
            <a:ext cx="1628775" cy="3886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802165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C4B22-CBDE-A3E3-DC17-475FBABD3576}"/>
              </a:ext>
            </a:extLst>
          </p:cNvPr>
          <p:cNvSpPr txBox="1">
            <a:spLocks/>
          </p:cNvSpPr>
          <p:nvPr/>
        </p:nvSpPr>
        <p:spPr>
          <a:xfrm>
            <a:off x="379034" y="81952"/>
            <a:ext cx="7288504" cy="251028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lvl="0" indent="-571500" algn="l" rtl="0">
              <a:lnSpc>
                <a:spcPct val="107000"/>
              </a:lnSpc>
              <a:spcAft>
                <a:spcPts val="800"/>
              </a:spcAft>
              <a:buFont typeface="Arial" panose="020B0604020202020204" pitchFamily="34" charset="0"/>
              <a:buChar char="•"/>
            </a:pPr>
            <a:r>
              <a:rPr lang="en-US" sz="2400" dirty="0">
                <a:effectLst/>
                <a:latin typeface="Abadi MT Condensed Light" panose="020B0306030101010103" pitchFamily="34" charset="77"/>
                <a:ea typeface="Calibri" panose="020F0502020204030204" pitchFamily="34" charset="0"/>
                <a:cs typeface="Arial" panose="020B0604020202020204" pitchFamily="34" charset="0"/>
              </a:rPr>
              <a:t>What percentage of flights experienced a departure delay in 2015?</a:t>
            </a:r>
          </a:p>
          <a:p>
            <a:pPr marL="571500" lvl="0" indent="-571500" algn="l" rtl="0">
              <a:lnSpc>
                <a:spcPct val="107000"/>
              </a:lnSpc>
              <a:spcAft>
                <a:spcPts val="800"/>
              </a:spcAft>
              <a:buFont typeface="Arial" panose="020B0604020202020204" pitchFamily="34" charset="0"/>
              <a:buChar char="•"/>
            </a:pPr>
            <a:r>
              <a:rPr lang="en-US" sz="2400" dirty="0">
                <a:effectLst/>
                <a:latin typeface="Abadi MT Condensed Light" panose="020B0306030101010103" pitchFamily="34" charset="77"/>
                <a:ea typeface="Calibri" panose="020F0502020204030204" pitchFamily="34" charset="0"/>
                <a:cs typeface="Arial" panose="020B0604020202020204" pitchFamily="34" charset="0"/>
              </a:rPr>
              <a:t>Among those flights, what was the average delay time, in minutes?</a:t>
            </a:r>
            <a:endParaRPr lang="en-GB" sz="2400" dirty="0">
              <a:effectLst/>
              <a:latin typeface="Abadi MT Condensed Light" panose="020B0306030101010103" pitchFamily="34" charset="77"/>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D2DA785-1A49-1E9C-0944-0E504361FE25}"/>
              </a:ext>
            </a:extLst>
          </p:cNvPr>
          <p:cNvPicPr>
            <a:picLocks noChangeAspect="1"/>
          </p:cNvPicPr>
          <p:nvPr/>
        </p:nvPicPr>
        <p:blipFill>
          <a:blip r:embed="rId2"/>
          <a:stretch>
            <a:fillRect/>
          </a:stretch>
        </p:blipFill>
        <p:spPr>
          <a:xfrm>
            <a:off x="677988" y="2674994"/>
            <a:ext cx="5287293" cy="31815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 name="Picture 1">
            <a:extLst>
              <a:ext uri="{FF2B5EF4-FFF2-40B4-BE49-F238E27FC236}">
                <a16:creationId xmlns:a16="http://schemas.microsoft.com/office/drawing/2014/main" id="{445F8FA3-B0FF-E7B2-3E6F-7F745EF45C18}"/>
              </a:ext>
            </a:extLst>
          </p:cNvPr>
          <p:cNvPicPr>
            <a:picLocks noChangeAspect="1"/>
          </p:cNvPicPr>
          <p:nvPr/>
        </p:nvPicPr>
        <p:blipFill>
          <a:blip r:embed="rId3"/>
          <a:stretch>
            <a:fillRect/>
          </a:stretch>
        </p:blipFill>
        <p:spPr>
          <a:xfrm>
            <a:off x="7008687" y="2735763"/>
            <a:ext cx="4505325" cy="31207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745869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189DB-E830-F9FD-73BD-F06FBF198DE2}"/>
              </a:ext>
            </a:extLst>
          </p:cNvPr>
          <p:cNvSpPr>
            <a:spLocks noGrp="1"/>
          </p:cNvSpPr>
          <p:nvPr>
            <p:ph idx="1"/>
          </p:nvPr>
        </p:nvSpPr>
        <p:spPr>
          <a:xfrm>
            <a:off x="385894" y="563911"/>
            <a:ext cx="6811860" cy="1239721"/>
          </a:xfrm>
        </p:spPr>
        <p:txBody>
          <a:bodyPr>
            <a:normAutofit/>
          </a:bodyPr>
          <a:lstStyle/>
          <a:p>
            <a:pPr>
              <a:buClrTx/>
              <a:buSzPct val="100000"/>
            </a:pPr>
            <a:r>
              <a:rPr lang="en-US" dirty="0">
                <a:latin typeface="Abadi MT Condensed Light" panose="020B0306030101010103" pitchFamily="34" charset="77"/>
              </a:rPr>
              <a:t>How does the delayed flights % vary throughout the year (monthly)?</a:t>
            </a:r>
            <a:endParaRPr lang="en-GB" dirty="0">
              <a:latin typeface="Abadi MT Condensed Light" panose="020B0306030101010103" pitchFamily="34" charset="77"/>
            </a:endParaRPr>
          </a:p>
          <a:p>
            <a:endParaRPr lang="en-GB" dirty="0"/>
          </a:p>
        </p:txBody>
      </p:sp>
      <p:pic>
        <p:nvPicPr>
          <p:cNvPr id="5" name="Picture 4" descr="Graphical user interface, application&#10;&#10;Description automatically generated">
            <a:extLst>
              <a:ext uri="{FF2B5EF4-FFF2-40B4-BE49-F238E27FC236}">
                <a16:creationId xmlns:a16="http://schemas.microsoft.com/office/drawing/2014/main" id="{9149B61F-D29E-B94E-9A1D-0620FA7030AE}"/>
              </a:ext>
            </a:extLst>
          </p:cNvPr>
          <p:cNvPicPr>
            <a:picLocks noChangeAspect="1"/>
          </p:cNvPicPr>
          <p:nvPr/>
        </p:nvPicPr>
        <p:blipFill rotWithShape="1">
          <a:blip r:embed="rId2"/>
          <a:srcRect l="14584" t="30889" r="55972" b="28889"/>
          <a:stretch/>
        </p:blipFill>
        <p:spPr>
          <a:xfrm>
            <a:off x="1438247" y="1612001"/>
            <a:ext cx="4256395" cy="36339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descr="Graphical user interface, application&#10;&#10;Description automatically generated">
            <a:extLst>
              <a:ext uri="{FF2B5EF4-FFF2-40B4-BE49-F238E27FC236}">
                <a16:creationId xmlns:a16="http://schemas.microsoft.com/office/drawing/2014/main" id="{E1C94969-A3E8-2ECF-0977-0EA1D61EFEB6}"/>
              </a:ext>
            </a:extLst>
          </p:cNvPr>
          <p:cNvPicPr>
            <a:picLocks noChangeAspect="1"/>
          </p:cNvPicPr>
          <p:nvPr/>
        </p:nvPicPr>
        <p:blipFill rotWithShape="1">
          <a:blip r:embed="rId3"/>
          <a:srcRect l="13889" t="39358" r="54861" b="29086"/>
          <a:stretch/>
        </p:blipFill>
        <p:spPr>
          <a:xfrm>
            <a:off x="6935628" y="2705998"/>
            <a:ext cx="4024648" cy="254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789035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1104D-BB5C-4D30-14F3-1736F7856E6F}"/>
              </a:ext>
            </a:extLst>
          </p:cNvPr>
          <p:cNvSpPr>
            <a:spLocks noGrp="1"/>
          </p:cNvSpPr>
          <p:nvPr>
            <p:ph idx="1"/>
          </p:nvPr>
        </p:nvSpPr>
        <p:spPr>
          <a:xfrm>
            <a:off x="453005" y="875620"/>
            <a:ext cx="6811861" cy="1699800"/>
          </a:xfrm>
        </p:spPr>
        <p:txBody>
          <a:bodyPr>
            <a:normAutofit/>
          </a:bodyPr>
          <a:lstStyle/>
          <a:p>
            <a:pPr>
              <a:buClrTx/>
              <a:buSzPct val="100000"/>
            </a:pPr>
            <a:r>
              <a:rPr lang="en-US" dirty="0">
                <a:latin typeface="Abadi MT Condensed Light" panose="020B0306030101010103" pitchFamily="34" charset="77"/>
              </a:rPr>
              <a:t>What are the top 5 busiest origin airports in 2015? </a:t>
            </a:r>
            <a:endParaRPr lang="en-GB" dirty="0"/>
          </a:p>
        </p:txBody>
      </p:sp>
      <p:pic>
        <p:nvPicPr>
          <p:cNvPr id="7" name="Picture 6" descr="Graphical user interface, text, application&#10;&#10;Description automatically generated">
            <a:extLst>
              <a:ext uri="{FF2B5EF4-FFF2-40B4-BE49-F238E27FC236}">
                <a16:creationId xmlns:a16="http://schemas.microsoft.com/office/drawing/2014/main" id="{83C6C282-687F-C9A7-B665-598222445677}"/>
              </a:ext>
            </a:extLst>
          </p:cNvPr>
          <p:cNvPicPr>
            <a:picLocks noChangeAspect="1"/>
          </p:cNvPicPr>
          <p:nvPr/>
        </p:nvPicPr>
        <p:blipFill rotWithShape="1">
          <a:blip r:embed="rId2"/>
          <a:srcRect l="12624" t="62173" r="65030" b="10370"/>
          <a:stretch/>
        </p:blipFill>
        <p:spPr>
          <a:xfrm>
            <a:off x="6096000" y="2886763"/>
            <a:ext cx="3404002" cy="26141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a:extLst>
              <a:ext uri="{FF2B5EF4-FFF2-40B4-BE49-F238E27FC236}">
                <a16:creationId xmlns:a16="http://schemas.microsoft.com/office/drawing/2014/main" id="{4B2C5EBE-DD16-60F7-62A6-868C1C33E330}"/>
              </a:ext>
            </a:extLst>
          </p:cNvPr>
          <p:cNvPicPr>
            <a:picLocks noChangeAspect="1"/>
          </p:cNvPicPr>
          <p:nvPr/>
        </p:nvPicPr>
        <p:blipFill>
          <a:blip r:embed="rId3"/>
          <a:stretch>
            <a:fillRect/>
          </a:stretch>
        </p:blipFill>
        <p:spPr>
          <a:xfrm>
            <a:off x="2691998" y="3322285"/>
            <a:ext cx="2590800" cy="17430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4379741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1984</TotalTime>
  <Words>581</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Abadi</vt:lpstr>
      <vt:lpstr>Abadi MT Condensed Light</vt:lpstr>
      <vt:lpstr>Andale Mono</vt:lpstr>
      <vt:lpstr>Arial</vt:lpstr>
      <vt:lpstr>Calibri</vt:lpstr>
      <vt:lpstr>Corbel</vt:lpstr>
      <vt:lpstr>Source Sans Pro</vt:lpstr>
      <vt:lpstr>Source Sans Pro Light</vt:lpstr>
      <vt:lpstr>Wingdings 3</vt:lpstr>
      <vt:lpstr>Parallax</vt:lpstr>
      <vt:lpstr>PowerPoint Presentation</vt:lpstr>
      <vt:lpstr>Project outline </vt:lpstr>
      <vt:lpstr>PowerPoint Presentation</vt:lpstr>
      <vt:lpstr>Detailed analysis breakdown</vt:lpstr>
      <vt:lpstr>Initial Overview</vt:lpstr>
      <vt:lpstr>How does the overall flight volume vary by month in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vt:lpstr>
      <vt:lpstr>Heat map </vt:lpstr>
      <vt:lpstr>Airport map</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Shrawantee</dc:creator>
  <cp:lastModifiedBy>cristina.ciucur@yahoo.com</cp:lastModifiedBy>
  <cp:revision>149</cp:revision>
  <dcterms:created xsi:type="dcterms:W3CDTF">2018-08-18T17:50:26Z</dcterms:created>
  <dcterms:modified xsi:type="dcterms:W3CDTF">2022-07-18T15:35:09Z</dcterms:modified>
</cp:coreProperties>
</file>