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7"/>
  </p:notesMasterIdLst>
  <p:sldIdLst>
    <p:sldId id="257" r:id="rId2"/>
    <p:sldId id="307" r:id="rId3"/>
    <p:sldId id="310" r:id="rId4"/>
    <p:sldId id="309" r:id="rId5"/>
    <p:sldId id="312" r:id="rId6"/>
    <p:sldId id="314" r:id="rId7"/>
    <p:sldId id="315" r:id="rId8"/>
    <p:sldId id="317" r:id="rId9"/>
    <p:sldId id="318" r:id="rId10"/>
    <p:sldId id="319" r:id="rId11"/>
    <p:sldId id="320" r:id="rId12"/>
    <p:sldId id="321" r:id="rId13"/>
    <p:sldId id="322" r:id="rId14"/>
    <p:sldId id="323" r:id="rId15"/>
    <p:sldId id="31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A7C4"/>
    <a:srgbClr val="7484AC"/>
    <a:srgbClr val="132BC0"/>
    <a:srgbClr val="245B92"/>
    <a:srgbClr val="3279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993D8B-88DB-164D-943B-75E64B9A9263}" v="69" dt="2022-07-17T14:59:52.5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55"/>
    <p:restoredTop sz="94730"/>
  </p:normalViewPr>
  <p:slideViewPr>
    <p:cSldViewPr snapToGrid="0" snapToObjects="1">
      <p:cViewPr varScale="1">
        <p:scale>
          <a:sx n="111" d="100"/>
          <a:sy n="111" d="100"/>
        </p:scale>
        <p:origin x="9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D7179B-443D-5249-9575-0154B1136CED}" type="datetimeFigureOut">
              <a:rPr lang="en-US" smtClean="0"/>
              <a:t>7/17/2022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3DEB2-733F-5C48-B474-D1DC0D26802D}" type="slidenum">
              <a:rPr lang="en-US" smtClean="0"/>
              <a:t>‹#›</a:t>
            </a:fld>
            <a:endParaRPr lang="en-US"/>
          </a:p>
        </p:txBody>
      </p:sp>
    </p:spTree>
    <p:extLst>
      <p:ext uri="{BB962C8B-B14F-4D97-AF65-F5344CB8AC3E}">
        <p14:creationId xmlns:p14="http://schemas.microsoft.com/office/powerpoint/2010/main" val="131849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60B2D9-5BB2-0E43-9C83-52819BF7F2F6}" type="datetimeFigureOut">
              <a:rPr lang="en-US" smtClean="0"/>
              <a:t>7/17/2022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pic>
        <p:nvPicPr>
          <p:cNvPr id="16" name="Picture 15" descr="aeroplane airplane in the sky">
            <a:extLst>
              <a:ext uri="{FF2B5EF4-FFF2-40B4-BE49-F238E27FC236}">
                <a16:creationId xmlns:a16="http://schemas.microsoft.com/office/drawing/2014/main" id="{E687620E-B342-94AF-7388-2CA2203AFB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883" r="1" b="1"/>
          <a:stretch/>
        </p:blipFill>
        <p:spPr bwMode="auto">
          <a:xfrm>
            <a:off x="1607651" y="0"/>
            <a:ext cx="9100038" cy="6858000"/>
          </a:xfrm>
          <a:prstGeom prst="rect">
            <a:avLst/>
          </a:prstGeom>
          <a:noFill/>
          <a:ln>
            <a:noFill/>
          </a:ln>
        </p:spPr>
      </p:pic>
      <p:sp>
        <p:nvSpPr>
          <p:cNvPr id="17" name="Right Triangle 16">
            <a:extLst>
              <a:ext uri="{FF2B5EF4-FFF2-40B4-BE49-F238E27FC236}">
                <a16:creationId xmlns:a16="http://schemas.microsoft.com/office/drawing/2014/main" id="{E6A00221-6B0D-0D9D-B61C-0A1A6A13E6AF}"/>
              </a:ext>
            </a:extLst>
          </p:cNvPr>
          <p:cNvSpPr/>
          <p:nvPr userDrawn="1"/>
        </p:nvSpPr>
        <p:spPr>
          <a:xfrm flipH="1">
            <a:off x="6400799" y="1433147"/>
            <a:ext cx="5791199" cy="5424854"/>
          </a:xfrm>
          <a:prstGeom prst="rtTriangle">
            <a:avLst/>
          </a:prstGeom>
          <a:solidFill>
            <a:srgbClr val="9CA7C4"/>
          </a:solidFill>
          <a:ln>
            <a:solidFill>
              <a:srgbClr val="9CA7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8" name="Right Triangle 17">
            <a:extLst>
              <a:ext uri="{FF2B5EF4-FFF2-40B4-BE49-F238E27FC236}">
                <a16:creationId xmlns:a16="http://schemas.microsoft.com/office/drawing/2014/main" id="{F3857351-5724-B4D5-DBAA-ECBFAC47E5BF}"/>
              </a:ext>
            </a:extLst>
          </p:cNvPr>
          <p:cNvSpPr/>
          <p:nvPr userDrawn="1"/>
        </p:nvSpPr>
        <p:spPr>
          <a:xfrm flipH="1" flipV="1">
            <a:off x="2751992" y="7937"/>
            <a:ext cx="9440007" cy="3421061"/>
          </a:xfrm>
          <a:prstGeom prst="rtTriangle">
            <a:avLst/>
          </a:prstGeom>
          <a:solidFill>
            <a:srgbClr val="8A97B9"/>
          </a:solidFill>
          <a:ln>
            <a:solidFill>
              <a:srgbClr val="8A97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0" name="Right Triangle 19">
            <a:extLst>
              <a:ext uri="{FF2B5EF4-FFF2-40B4-BE49-F238E27FC236}">
                <a16:creationId xmlns:a16="http://schemas.microsoft.com/office/drawing/2014/main" id="{653CC49F-D375-9B1F-BA6C-9E58E6FC8431}"/>
              </a:ext>
            </a:extLst>
          </p:cNvPr>
          <p:cNvSpPr/>
          <p:nvPr userDrawn="1"/>
        </p:nvSpPr>
        <p:spPr>
          <a:xfrm rot="16200000" flipH="1" flipV="1">
            <a:off x="-1543476" y="1543480"/>
            <a:ext cx="6850061" cy="3763106"/>
          </a:xfrm>
          <a:prstGeom prst="rtTriangle">
            <a:avLst/>
          </a:prstGeom>
          <a:solidFill>
            <a:srgbClr val="9CA7C4"/>
          </a:solidFill>
          <a:ln>
            <a:solidFill>
              <a:srgbClr val="9CA7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1" name="Right Triangle 20">
            <a:extLst>
              <a:ext uri="{FF2B5EF4-FFF2-40B4-BE49-F238E27FC236}">
                <a16:creationId xmlns:a16="http://schemas.microsoft.com/office/drawing/2014/main" id="{1EA76AB8-26D0-6A8B-1AB4-24250658DCF9}"/>
              </a:ext>
            </a:extLst>
          </p:cNvPr>
          <p:cNvSpPr/>
          <p:nvPr userDrawn="1"/>
        </p:nvSpPr>
        <p:spPr>
          <a:xfrm>
            <a:off x="-1" y="3006968"/>
            <a:ext cx="7860323" cy="3843093"/>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28" name="Picture 27" descr="University logo guidelines">
            <a:extLst>
              <a:ext uri="{FF2B5EF4-FFF2-40B4-BE49-F238E27FC236}">
                <a16:creationId xmlns:a16="http://schemas.microsoft.com/office/drawing/2014/main" id="{0F0ED125-5C39-FB4F-5C49-C08495F86E4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406" t="14995" r="9364" b="22904"/>
          <a:stretch/>
        </p:blipFill>
        <p:spPr bwMode="auto">
          <a:xfrm>
            <a:off x="8916704" y="148430"/>
            <a:ext cx="3072646" cy="922339"/>
          </a:xfrm>
          <a:prstGeom prst="rect">
            <a:avLst/>
          </a:prstGeom>
          <a:noFill/>
          <a:ln>
            <a:noFill/>
          </a:ln>
        </p:spPr>
      </p:pic>
      <p:grpSp>
        <p:nvGrpSpPr>
          <p:cNvPr id="29" name="Group 28">
            <a:extLst>
              <a:ext uri="{FF2B5EF4-FFF2-40B4-BE49-F238E27FC236}">
                <a16:creationId xmlns:a16="http://schemas.microsoft.com/office/drawing/2014/main" id="{71DD59BE-98AE-8159-FF70-A2466CAF83EB}"/>
              </a:ext>
            </a:extLst>
          </p:cNvPr>
          <p:cNvGrpSpPr/>
          <p:nvPr userDrawn="1"/>
        </p:nvGrpSpPr>
        <p:grpSpPr>
          <a:xfrm>
            <a:off x="78682" y="69214"/>
            <a:ext cx="1476217" cy="1530983"/>
            <a:chOff x="37475" y="0"/>
            <a:chExt cx="1184910" cy="1233170"/>
          </a:xfrm>
        </p:grpSpPr>
        <p:pic>
          <p:nvPicPr>
            <p:cNvPr id="30" name="Picture 29" descr="Icon&#10;&#10;Description automatically generated">
              <a:extLst>
                <a:ext uri="{FF2B5EF4-FFF2-40B4-BE49-F238E27FC236}">
                  <a16:creationId xmlns:a16="http://schemas.microsoft.com/office/drawing/2014/main" id="{63A2C55C-4BA5-CFFE-BB76-767CBF6E313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475" y="0"/>
              <a:ext cx="1184910" cy="1233170"/>
            </a:xfrm>
            <a:prstGeom prst="rect">
              <a:avLst/>
            </a:prstGeom>
          </p:spPr>
        </p:pic>
        <p:grpSp>
          <p:nvGrpSpPr>
            <p:cNvPr id="31" name="Group 30">
              <a:extLst>
                <a:ext uri="{FF2B5EF4-FFF2-40B4-BE49-F238E27FC236}">
                  <a16:creationId xmlns:a16="http://schemas.microsoft.com/office/drawing/2014/main" id="{7061293D-C858-2779-EFF8-600F4C0A8F51}"/>
                </a:ext>
              </a:extLst>
            </p:cNvPr>
            <p:cNvGrpSpPr/>
            <p:nvPr userDrawn="1"/>
          </p:nvGrpSpPr>
          <p:grpSpPr>
            <a:xfrm>
              <a:off x="205868" y="182645"/>
              <a:ext cx="871026" cy="933501"/>
              <a:chOff x="205868" y="137675"/>
              <a:chExt cx="871026" cy="933501"/>
            </a:xfrm>
          </p:grpSpPr>
          <p:sp>
            <p:nvSpPr>
              <p:cNvPr id="32" name="Text Box 8">
                <a:extLst>
                  <a:ext uri="{FF2B5EF4-FFF2-40B4-BE49-F238E27FC236}">
                    <a16:creationId xmlns:a16="http://schemas.microsoft.com/office/drawing/2014/main" id="{B229BED4-A86C-0E1F-8FC7-0B6EDCD3346B}"/>
                  </a:ext>
                </a:extLst>
              </p:cNvPr>
              <p:cNvSpPr txBox="1"/>
              <p:nvPr userDrawn="1"/>
            </p:nvSpPr>
            <p:spPr>
              <a:xfrm>
                <a:off x="208251" y="137675"/>
                <a:ext cx="868643" cy="933501"/>
              </a:xfrm>
              <a:prstGeom prst="rect">
                <a:avLst/>
              </a:prstGeom>
              <a:noFill/>
              <a:ln>
                <a:noFill/>
              </a:ln>
            </p:spPr>
            <p:txBody>
              <a:bodyPr rot="0" spcFirstLastPara="1" vert="horz" wrap="square" lIns="91440" tIns="45720" rIns="91440" bIns="45720" numCol="1" spcCol="0" rtlCol="0" fromWordArt="0" anchor="t" anchorCtr="0" forceAA="0" compatLnSpc="1">
                <a:prstTxWarp prst="textArchUp">
                  <a:avLst>
                    <a:gd name="adj" fmla="val 10818275"/>
                  </a:avLst>
                </a:prstTxWarp>
                <a:noAutofit/>
              </a:bodyPr>
              <a:lstStyle/>
              <a:p>
                <a:pPr algn="ctr"/>
                <a:r>
                  <a:rPr lang="en-GB" sz="1400" dirty="0">
                    <a:ln>
                      <a:noFill/>
                    </a:ln>
                    <a:solidFill>
                      <a:srgbClr val="FFFFFF"/>
                    </a:solidFill>
                    <a:effectLst/>
                    <a:latin typeface="Andale Mono"/>
                    <a:ea typeface="Times New Roman" panose="02020603050405020304" pitchFamily="18" charset="0"/>
                    <a:cs typeface="Times New Roman" panose="02020603050405020304" pitchFamily="18" charset="0"/>
                  </a:rPr>
                  <a:t>THE AIR MARSHALLS</a:t>
                </a: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3" name="Text Box 9">
                <a:extLst>
                  <a:ext uri="{FF2B5EF4-FFF2-40B4-BE49-F238E27FC236}">
                    <a16:creationId xmlns:a16="http://schemas.microsoft.com/office/drawing/2014/main" id="{D932F792-51FE-C025-A05D-7096B24187C3}"/>
                  </a:ext>
                </a:extLst>
              </p:cNvPr>
              <p:cNvSpPr txBox="1"/>
              <p:nvPr userDrawn="1"/>
            </p:nvSpPr>
            <p:spPr>
              <a:xfrm rot="10800000">
                <a:off x="205868" y="242594"/>
                <a:ext cx="868644" cy="733354"/>
              </a:xfrm>
              <a:prstGeom prst="rect">
                <a:avLst/>
              </a:prstGeom>
              <a:noFill/>
              <a:ln>
                <a:noFill/>
              </a:ln>
            </p:spPr>
            <p:txBody>
              <a:bodyPr rot="0" spcFirstLastPara="1" vert="horz" wrap="square" lIns="91440" tIns="45720" rIns="91440" bIns="45720" numCol="1" spcCol="0" rtlCol="0" fromWordArt="0" anchor="t" anchorCtr="0" forceAA="0" compatLnSpc="1">
                <a:prstTxWarp prst="textArchUp">
                  <a:avLst/>
                </a:prstTxWarp>
                <a:noAutofit/>
              </a:bodyPr>
              <a:lstStyle/>
              <a:p>
                <a:pPr algn="ctr"/>
                <a:r>
                  <a:rPr lang="en-GB" sz="1400" dirty="0">
                    <a:ln>
                      <a:noFill/>
                    </a:ln>
                    <a:solidFill>
                      <a:srgbClr val="FFFFFF"/>
                    </a:solidFill>
                    <a:effectLst/>
                    <a:latin typeface="Andale Mono"/>
                    <a:ea typeface="Times New Roman" panose="02020603050405020304" pitchFamily="18" charset="0"/>
                    <a:cs typeface="Times New Roman" panose="02020603050405020304" pitchFamily="18" charset="0"/>
                  </a:rPr>
                  <a:t>THE AIR MARSHALLS</a:t>
                </a: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grpSp>
      </p:grpSp>
      <p:sp>
        <p:nvSpPr>
          <p:cNvPr id="34" name="Text Box 4">
            <a:extLst>
              <a:ext uri="{FF2B5EF4-FFF2-40B4-BE49-F238E27FC236}">
                <a16:creationId xmlns:a16="http://schemas.microsoft.com/office/drawing/2014/main" id="{2C0F348F-65B4-8393-D849-508FD4AADB48}"/>
              </a:ext>
            </a:extLst>
          </p:cNvPr>
          <p:cNvSpPr txBox="1"/>
          <p:nvPr userDrawn="1"/>
        </p:nvSpPr>
        <p:spPr>
          <a:xfrm>
            <a:off x="8917156" y="4928514"/>
            <a:ext cx="3334385" cy="10077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GB" sz="2800">
                <a:solidFill>
                  <a:srgbClr val="FFFFFF"/>
                </a:solidFill>
                <a:effectLst/>
                <a:latin typeface="Source Sans Pro" panose="020B0503030403020204" pitchFamily="34" charset="0"/>
                <a:ea typeface="Calibri" panose="020F0502020204030204" pitchFamily="34" charset="0"/>
                <a:cs typeface="Arial" panose="020B0604020202020204" pitchFamily="34" charset="0"/>
              </a:rPr>
              <a:t>Airline Flight Delays USA 2015</a:t>
            </a:r>
            <a:endParaRPr lang="en-GB" sz="1200">
              <a:effectLst/>
              <a:latin typeface="Calibri" panose="020F0502020204030204" pitchFamily="34" charset="0"/>
              <a:ea typeface="Calibri" panose="020F0502020204030204" pitchFamily="34" charset="0"/>
              <a:cs typeface="Arial" panose="020B0604020202020204" pitchFamily="34" charset="0"/>
            </a:endParaRPr>
          </a:p>
        </p:txBody>
      </p:sp>
      <p:sp>
        <p:nvSpPr>
          <p:cNvPr id="35" name="Text Box 7">
            <a:extLst>
              <a:ext uri="{FF2B5EF4-FFF2-40B4-BE49-F238E27FC236}">
                <a16:creationId xmlns:a16="http://schemas.microsoft.com/office/drawing/2014/main" id="{5CFF26C2-B1E0-B225-4BD8-F2D111D4ED5F}"/>
              </a:ext>
            </a:extLst>
          </p:cNvPr>
          <p:cNvSpPr txBox="1"/>
          <p:nvPr userDrawn="1"/>
        </p:nvSpPr>
        <p:spPr>
          <a:xfrm>
            <a:off x="163249" y="5490846"/>
            <a:ext cx="1666875" cy="12363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200">
                <a:effectLst/>
                <a:latin typeface="Source Sans Pro Light" panose="020B0403030403020204" pitchFamily="34" charset="0"/>
                <a:ea typeface="Calibri" panose="020F0502020204030204" pitchFamily="34" charset="0"/>
                <a:cs typeface="Arial" panose="020B0604020202020204" pitchFamily="34" charset="0"/>
              </a:rPr>
              <a:t>Cristina Iovu</a:t>
            </a:r>
            <a:endParaRPr lang="en-GB" sz="1200">
              <a:effectLst/>
              <a:latin typeface="Calibri" panose="020F0502020204030204" pitchFamily="34" charset="0"/>
              <a:ea typeface="Calibri" panose="020F0502020204030204" pitchFamily="34" charset="0"/>
              <a:cs typeface="Arial" panose="020B0604020202020204" pitchFamily="34" charset="0"/>
            </a:endParaRPr>
          </a:p>
          <a:p>
            <a:r>
              <a:rPr lang="en-US" sz="1200">
                <a:effectLst/>
                <a:latin typeface="Source Sans Pro Light" panose="020B0403030403020204" pitchFamily="34" charset="0"/>
                <a:ea typeface="Calibri" panose="020F0502020204030204" pitchFamily="34" charset="0"/>
                <a:cs typeface="Arial" panose="020B0604020202020204" pitchFamily="34" charset="0"/>
              </a:rPr>
              <a:t>Mwamba Mwape</a:t>
            </a:r>
            <a:endParaRPr lang="en-GB" sz="1200">
              <a:effectLst/>
              <a:latin typeface="Calibri" panose="020F0502020204030204" pitchFamily="34" charset="0"/>
              <a:ea typeface="Calibri" panose="020F0502020204030204" pitchFamily="34" charset="0"/>
              <a:cs typeface="Arial" panose="020B0604020202020204" pitchFamily="34" charset="0"/>
            </a:endParaRPr>
          </a:p>
          <a:p>
            <a:r>
              <a:rPr lang="en-US" sz="1200">
                <a:effectLst/>
                <a:latin typeface="Source Sans Pro Light" panose="020B0403030403020204" pitchFamily="34" charset="0"/>
                <a:ea typeface="Calibri" panose="020F0502020204030204" pitchFamily="34" charset="0"/>
                <a:cs typeface="Arial" panose="020B0604020202020204" pitchFamily="34" charset="0"/>
              </a:rPr>
              <a:t>Khuseyma Egaal</a:t>
            </a:r>
            <a:endParaRPr lang="en-GB" sz="1200">
              <a:effectLst/>
              <a:latin typeface="Calibri" panose="020F0502020204030204" pitchFamily="34" charset="0"/>
              <a:ea typeface="Calibri" panose="020F0502020204030204" pitchFamily="34" charset="0"/>
              <a:cs typeface="Arial" panose="020B0604020202020204" pitchFamily="34" charset="0"/>
            </a:endParaRPr>
          </a:p>
          <a:p>
            <a:r>
              <a:rPr lang="en-US" sz="1200">
                <a:effectLst/>
                <a:latin typeface="Source Sans Pro Light" panose="020B0403030403020204" pitchFamily="34" charset="0"/>
                <a:ea typeface="Calibri" panose="020F0502020204030204" pitchFamily="34" charset="0"/>
                <a:cs typeface="Arial" panose="020B0604020202020204" pitchFamily="34" charset="0"/>
              </a:rPr>
              <a:t>Daniela Shae-Bebeyi</a:t>
            </a:r>
            <a:endParaRPr lang="en-GB" sz="1200">
              <a:effectLst/>
              <a:latin typeface="Calibri" panose="020F0502020204030204" pitchFamily="34" charset="0"/>
              <a:ea typeface="Calibri" panose="020F0502020204030204" pitchFamily="34" charset="0"/>
              <a:cs typeface="Arial" panose="020B0604020202020204" pitchFamily="34" charset="0"/>
            </a:endParaRPr>
          </a:p>
          <a:p>
            <a:r>
              <a:rPr lang="en-US" sz="1200">
                <a:effectLst/>
                <a:latin typeface="Source Sans Pro Light" panose="020B0403030403020204" pitchFamily="34" charset="0"/>
                <a:ea typeface="Calibri" panose="020F0502020204030204" pitchFamily="34" charset="0"/>
                <a:cs typeface="Arial" panose="020B0604020202020204" pitchFamily="34" charset="0"/>
              </a:rPr>
              <a:t>Kirran Kayani</a:t>
            </a:r>
            <a:endParaRPr lang="en-GB" sz="1200">
              <a:effectLst/>
              <a:latin typeface="Calibri" panose="020F0502020204030204" pitchFamily="34" charset="0"/>
              <a:ea typeface="Calibri" panose="020F0502020204030204" pitchFamily="34" charset="0"/>
              <a:cs typeface="Arial" panose="020B0604020202020204" pitchFamily="34" charset="0"/>
            </a:endParaRPr>
          </a:p>
          <a:p>
            <a:r>
              <a:rPr lang="en-US" sz="1200">
                <a:effectLst/>
                <a:latin typeface="Source Sans Pro Light" panose="020B0403030403020204" pitchFamily="34" charset="0"/>
                <a:ea typeface="Calibri" panose="020F0502020204030204" pitchFamily="34" charset="0"/>
                <a:cs typeface="Arial" panose="020B0604020202020204" pitchFamily="34" charset="0"/>
              </a:rPr>
              <a:t>Chadi Ghosn</a:t>
            </a:r>
            <a:endParaRPr lang="en-GB" sz="1200">
              <a:effectLst/>
              <a:latin typeface="Calibri" panose="020F0502020204030204" pitchFamily="34" charset="0"/>
              <a:ea typeface="Calibri" panose="020F0502020204030204" pitchFamily="34" charset="0"/>
              <a:cs typeface="Arial" panose="020B0604020202020204" pitchFamily="34" charset="0"/>
            </a:endParaRP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Tree>
    <p:extLst>
      <p:ext uri="{BB962C8B-B14F-4D97-AF65-F5344CB8AC3E}">
        <p14:creationId xmlns:p14="http://schemas.microsoft.com/office/powerpoint/2010/main" val="376935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0B2D9-5BB2-0E43-9C83-52819BF7F2F6}" type="datetimeFigureOut">
              <a:rPr lang="en-US" smtClean="0"/>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271174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0B2D9-5BB2-0E43-9C83-52819BF7F2F6}"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2859261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0B2D9-5BB2-0E43-9C83-52819BF7F2F6}"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793980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0B2D9-5BB2-0E43-9C83-52819BF7F2F6}"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315939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0B2D9-5BB2-0E43-9C83-52819BF7F2F6}"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3224285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0B2D9-5BB2-0E43-9C83-52819BF7F2F6}"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136514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0B2D9-5BB2-0E43-9C83-52819BF7F2F6}"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2548268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0B2D9-5BB2-0E43-9C83-52819BF7F2F6}"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4171256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0B2D9-5BB2-0E43-9C83-52819BF7F2F6}"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309879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0B2D9-5BB2-0E43-9C83-52819BF7F2F6}"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3993243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60B2D9-5BB2-0E43-9C83-52819BF7F2F6}" type="datetimeFigureOut">
              <a:rPr lang="en-US" smtClean="0"/>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550578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0B2D9-5BB2-0E43-9C83-52819BF7F2F6}" type="datetimeFigureOut">
              <a:rPr lang="en-US" smtClean="0"/>
              <a:t>7/17/2022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4048805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60B2D9-5BB2-0E43-9C83-52819BF7F2F6}" type="datetimeFigureOut">
              <a:rPr lang="en-US" smtClean="0"/>
              <a:t>7/17/2022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299044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0B2D9-5BB2-0E43-9C83-52819BF7F2F6}" type="datetimeFigureOut">
              <a:rPr lang="en-US" smtClean="0"/>
              <a:t>7/17/2022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3910432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0B2D9-5BB2-0E43-9C83-52819BF7F2F6}" type="datetimeFigureOut">
              <a:rPr lang="en-US" smtClean="0"/>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2075813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0B2D9-5BB2-0E43-9C83-52819BF7F2F6}" type="datetimeFigureOut">
              <a:rPr lang="en-US" smtClean="0"/>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808570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0" name="Right Triangle 19">
            <a:extLst>
              <a:ext uri="{FF2B5EF4-FFF2-40B4-BE49-F238E27FC236}">
                <a16:creationId xmlns:a16="http://schemas.microsoft.com/office/drawing/2014/main" id="{A9A1467B-B063-1615-B3F3-33D715EB9AB6}"/>
              </a:ext>
            </a:extLst>
          </p:cNvPr>
          <p:cNvSpPr/>
          <p:nvPr userDrawn="1"/>
        </p:nvSpPr>
        <p:spPr>
          <a:xfrm flipH="1" flipV="1">
            <a:off x="5838091" y="7937"/>
            <a:ext cx="6353907" cy="2430462"/>
          </a:xfrm>
          <a:prstGeom prst="rtTriangle">
            <a:avLst/>
          </a:prstGeom>
          <a:solidFill>
            <a:srgbClr val="8A97B9"/>
          </a:solidFill>
          <a:ln>
            <a:solidFill>
              <a:srgbClr val="8A97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22" name="Picture 21" descr="University logo guidelines">
            <a:extLst>
              <a:ext uri="{FF2B5EF4-FFF2-40B4-BE49-F238E27FC236}">
                <a16:creationId xmlns:a16="http://schemas.microsoft.com/office/drawing/2014/main" id="{13D7780D-33BB-A641-FA4E-22F64EF3E46F}"/>
              </a:ext>
            </a:extLst>
          </p:cNvPr>
          <p:cNvPicPr>
            <a:picLocks noChangeAspect="1"/>
          </p:cNvPicPr>
          <p:nvPr userDrawn="1"/>
        </p:nvPicPr>
        <p:blipFill rotWithShape="1">
          <a:blip r:embed="rId19" cstate="print">
            <a:extLst>
              <a:ext uri="{28A0092B-C50C-407E-A947-70E740481C1C}">
                <a14:useLocalDpi xmlns:a14="http://schemas.microsoft.com/office/drawing/2010/main" val="0"/>
              </a:ext>
            </a:extLst>
          </a:blip>
          <a:srcRect l="9406" t="14995" r="9364" b="22904"/>
          <a:stretch/>
        </p:blipFill>
        <p:spPr bwMode="auto">
          <a:xfrm>
            <a:off x="8916704" y="148430"/>
            <a:ext cx="3072646" cy="922339"/>
          </a:xfrm>
          <a:prstGeom prst="rect">
            <a:avLst/>
          </a:prstGeom>
          <a:noFill/>
          <a:ln>
            <a:noFill/>
          </a:ln>
        </p:spPr>
      </p:pic>
      <p:sp>
        <p:nvSpPr>
          <p:cNvPr id="36" name="Right Triangle 35">
            <a:extLst>
              <a:ext uri="{FF2B5EF4-FFF2-40B4-BE49-F238E27FC236}">
                <a16:creationId xmlns:a16="http://schemas.microsoft.com/office/drawing/2014/main" id="{4EBDE9E2-2F70-A2E2-B91B-EC420CF13B8C}"/>
              </a:ext>
            </a:extLst>
          </p:cNvPr>
          <p:cNvSpPr/>
          <p:nvPr userDrawn="1"/>
        </p:nvSpPr>
        <p:spPr>
          <a:xfrm rot="10800000" flipH="1" flipV="1">
            <a:off x="0" y="4427538"/>
            <a:ext cx="6353907" cy="2430462"/>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 name="Title Placeholder 1"/>
          <p:cNvSpPr>
            <a:spLocks noGrp="1"/>
          </p:cNvSpPr>
          <p:nvPr>
            <p:ph type="title"/>
          </p:nvPr>
        </p:nvSpPr>
        <p:spPr>
          <a:xfrm>
            <a:off x="315586" y="328734"/>
            <a:ext cx="7061812" cy="914398"/>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15586" y="1473931"/>
            <a:ext cx="10636270" cy="414887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60B2D9-5BB2-0E43-9C83-52819BF7F2F6}" type="datetimeFigureOut">
              <a:rPr lang="en-US" smtClean="0"/>
              <a:t>7/17/2022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C8879E-0DF1-EC45-A905-C970D319B405}" type="slidenum">
              <a:rPr lang="en-US" smtClean="0"/>
              <a:t>‹#›</a:t>
            </a:fld>
            <a:endParaRPr lang="en-US"/>
          </a:p>
        </p:txBody>
      </p:sp>
    </p:spTree>
    <p:extLst>
      <p:ext uri="{BB962C8B-B14F-4D97-AF65-F5344CB8AC3E}">
        <p14:creationId xmlns:p14="http://schemas.microsoft.com/office/powerpoint/2010/main" val="133259267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mavenanalytics.io/data-playground?order=-fields.numberOfRecords"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99ABFE61-B9EC-4A11-A6C5-618D93A8E989}"/>
              </a:ext>
            </a:extLst>
          </p:cNvPr>
          <p:cNvSpPr txBox="1">
            <a:spLocks/>
          </p:cNvSpPr>
          <p:nvPr/>
        </p:nvSpPr>
        <p:spPr>
          <a:xfrm>
            <a:off x="65780" y="1644298"/>
            <a:ext cx="3152986" cy="461558"/>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400" b="1" dirty="0">
                <a:solidFill>
                  <a:schemeClr val="bg1"/>
                </a:solidFill>
              </a:rPr>
              <a:t>The Air Marshalls </a:t>
            </a:r>
            <a:endParaRPr lang="en-US" sz="2400" dirty="0">
              <a:solidFill>
                <a:schemeClr val="bg1"/>
              </a:solidFill>
            </a:endParaRPr>
          </a:p>
        </p:txBody>
      </p:sp>
    </p:spTree>
    <p:extLst>
      <p:ext uri="{BB962C8B-B14F-4D97-AF65-F5344CB8AC3E}">
        <p14:creationId xmlns:p14="http://schemas.microsoft.com/office/powerpoint/2010/main" val="358300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37FB9-3CB1-1BD8-0045-0EF90A31A78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6C576BF-296D-211B-0F5F-862988B6327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870893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5D93-3406-4CD8-22B3-324BA7B75B4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5A82267-E0B5-4799-DCA1-F514EBD451D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36423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F78C1-0F54-DFC4-E8EA-E36543836B7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57ACFE1-A4D4-739F-6903-41ABF2364D2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3407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E04D2-D80A-6658-C632-A86043E92C7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7ED13B1-C9B4-F1ED-B8AB-C66BADCDF6A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339842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A775-7A38-C1F9-6B11-4236FDDC26E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6901668-6D33-E61D-B86A-AC878A0C570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09681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8C769-5670-719C-9E8B-A9A8054871B4}"/>
              </a:ext>
            </a:extLst>
          </p:cNvPr>
          <p:cNvSpPr>
            <a:spLocks noGrp="1"/>
          </p:cNvSpPr>
          <p:nvPr>
            <p:ph type="title"/>
          </p:nvPr>
        </p:nvSpPr>
        <p:spPr/>
        <p:txBody>
          <a:bodyPr/>
          <a:lstStyle/>
          <a:p>
            <a:r>
              <a:rPr lang="en-GB" dirty="0"/>
              <a:t>Recommendations</a:t>
            </a:r>
          </a:p>
        </p:txBody>
      </p:sp>
      <p:sp>
        <p:nvSpPr>
          <p:cNvPr id="3" name="Content Placeholder 2">
            <a:extLst>
              <a:ext uri="{FF2B5EF4-FFF2-40B4-BE49-F238E27FC236}">
                <a16:creationId xmlns:a16="http://schemas.microsoft.com/office/drawing/2014/main" id="{6B5B14A8-82EA-4D17-AD14-09E2FD718431}"/>
              </a:ext>
            </a:extLst>
          </p:cNvPr>
          <p:cNvSpPr>
            <a:spLocks noGrp="1"/>
          </p:cNvSpPr>
          <p:nvPr>
            <p:ph idx="1"/>
          </p:nvPr>
        </p:nvSpPr>
        <p:spPr>
          <a:xfrm>
            <a:off x="522620" y="887335"/>
            <a:ext cx="10636270" cy="4148873"/>
          </a:xfrm>
        </p:spPr>
        <p:txBody>
          <a:bodyPr/>
          <a:lstStyle/>
          <a:p>
            <a:r>
              <a:rPr lang="en-GB" dirty="0"/>
              <a:t>Controlling number of flights offered</a:t>
            </a:r>
          </a:p>
          <a:p>
            <a:r>
              <a:rPr lang="en-GB" dirty="0"/>
              <a:t>Professional aviation team for air control</a:t>
            </a:r>
          </a:p>
          <a:p>
            <a:r>
              <a:rPr lang="en-GB" dirty="0"/>
              <a:t>Higher number of runways at Multico Air’s airports of choosing</a:t>
            </a:r>
          </a:p>
          <a:p>
            <a:r>
              <a:rPr lang="en-GB" dirty="0"/>
              <a:t>Focus package deals on low-peak seasons</a:t>
            </a:r>
          </a:p>
          <a:p>
            <a:r>
              <a:rPr lang="en-GB" dirty="0"/>
              <a:t>Airline Operations study for in depth information on day to day operation in the month of September as it has the lowest percentage of departure delays, to learn how to keep it low throughout the year.</a:t>
            </a:r>
          </a:p>
        </p:txBody>
      </p:sp>
    </p:spTree>
    <p:extLst>
      <p:ext uri="{BB962C8B-B14F-4D97-AF65-F5344CB8AC3E}">
        <p14:creationId xmlns:p14="http://schemas.microsoft.com/office/powerpoint/2010/main" val="167566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FB6D-E94F-407A-2696-FC24715B39D9}"/>
              </a:ext>
            </a:extLst>
          </p:cNvPr>
          <p:cNvSpPr>
            <a:spLocks noGrp="1"/>
          </p:cNvSpPr>
          <p:nvPr>
            <p:ph type="title"/>
          </p:nvPr>
        </p:nvSpPr>
        <p:spPr/>
        <p:txBody>
          <a:bodyPr/>
          <a:lstStyle/>
          <a:p>
            <a:r>
              <a:rPr lang="en-US" dirty="0"/>
              <a:t>Project outline </a:t>
            </a:r>
          </a:p>
        </p:txBody>
      </p:sp>
      <p:sp>
        <p:nvSpPr>
          <p:cNvPr id="4" name="Content Placeholder 2">
            <a:extLst>
              <a:ext uri="{FF2B5EF4-FFF2-40B4-BE49-F238E27FC236}">
                <a16:creationId xmlns:a16="http://schemas.microsoft.com/office/drawing/2014/main" id="{1ED3332E-D3BE-07CE-0E30-45EA6CA97316}"/>
              </a:ext>
            </a:extLst>
          </p:cNvPr>
          <p:cNvSpPr>
            <a:spLocks noGrp="1"/>
          </p:cNvSpPr>
          <p:nvPr>
            <p:ph idx="1"/>
          </p:nvPr>
        </p:nvSpPr>
        <p:spPr>
          <a:xfrm>
            <a:off x="315586" y="1243132"/>
            <a:ext cx="9338368" cy="3503858"/>
          </a:xfrm>
        </p:spPr>
        <p:txBody>
          <a:bodyPr>
            <a:noAutofit/>
          </a:bodyPr>
          <a:lstStyle/>
          <a:p>
            <a:pPr marL="0" indent="0" algn="just">
              <a:buNone/>
            </a:pPr>
            <a:r>
              <a:rPr lang="en-US" sz="2400" dirty="0"/>
              <a:t>The project will analyze the flights’ delays, cancellations and other statuses in the US for 322 different airlines. The dataset contains just above 5 million records with 31 columns.</a:t>
            </a:r>
          </a:p>
          <a:p>
            <a:pPr marL="0" indent="0" algn="just">
              <a:buNone/>
            </a:pPr>
            <a:r>
              <a:rPr lang="en-US" sz="2400" dirty="0"/>
              <a:t>We will present to you the findings that “Multico-Air” requested as a part of the scope, for them to able to have a detailed analysis on flight delays in the industry, to identify a niche solution between the competitors.</a:t>
            </a:r>
          </a:p>
          <a:p>
            <a:pPr marL="0" indent="0" algn="just">
              <a:buNone/>
            </a:pPr>
            <a:r>
              <a:rPr lang="en-US" dirty="0"/>
              <a:t>Required: GM, board of directors, aviation team, senior pilot executive </a:t>
            </a:r>
            <a:r>
              <a:rPr lang="en-US" dirty="0" err="1"/>
              <a:t>Amro</a:t>
            </a:r>
            <a:r>
              <a:rPr lang="en-US" dirty="0"/>
              <a:t> and airport operation manager </a:t>
            </a:r>
            <a:r>
              <a:rPr lang="en-US" dirty="0" err="1"/>
              <a:t>Amritya</a:t>
            </a:r>
            <a:r>
              <a:rPr lang="en-US" dirty="0"/>
              <a:t>.</a:t>
            </a:r>
            <a:endParaRPr lang="en-US" sz="2000" dirty="0"/>
          </a:p>
        </p:txBody>
      </p:sp>
    </p:spTree>
    <p:extLst>
      <p:ext uri="{BB962C8B-B14F-4D97-AF65-F5344CB8AC3E}">
        <p14:creationId xmlns:p14="http://schemas.microsoft.com/office/powerpoint/2010/main" val="345861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E483C4-26DE-BB91-4DCD-73C64AFB260F}"/>
              </a:ext>
            </a:extLst>
          </p:cNvPr>
          <p:cNvSpPr txBox="1"/>
          <p:nvPr/>
        </p:nvSpPr>
        <p:spPr>
          <a:xfrm>
            <a:off x="2625527" y="723168"/>
            <a:ext cx="4548554" cy="584775"/>
          </a:xfrm>
          <a:prstGeom prst="rect">
            <a:avLst/>
          </a:prstGeom>
          <a:noFill/>
        </p:spPr>
        <p:txBody>
          <a:bodyPr wrap="square" rtlCol="0">
            <a:spAutoFit/>
          </a:bodyPr>
          <a:lstStyle/>
          <a:p>
            <a:pPr lvl="0"/>
            <a:r>
              <a:rPr lang="en-GB" sz="1600" dirty="0">
                <a:hlinkClick r:id="rId2"/>
              </a:rPr>
              <a:t>Free Data Sets &amp; Dataset Samples | Maven Analytics</a:t>
            </a:r>
            <a:r>
              <a:rPr lang="en-GB" sz="1600" dirty="0"/>
              <a:t> – Airline Flight Delays (2015 data)</a:t>
            </a:r>
            <a:endParaRPr lang="en-US" sz="1600" dirty="0"/>
          </a:p>
        </p:txBody>
      </p:sp>
      <p:sp>
        <p:nvSpPr>
          <p:cNvPr id="7" name="TextBox 6">
            <a:extLst>
              <a:ext uri="{FF2B5EF4-FFF2-40B4-BE49-F238E27FC236}">
                <a16:creationId xmlns:a16="http://schemas.microsoft.com/office/drawing/2014/main" id="{4D1A4EA8-9E84-9C1A-79D3-A70F5C7E44E0}"/>
              </a:ext>
            </a:extLst>
          </p:cNvPr>
          <p:cNvSpPr txBox="1"/>
          <p:nvPr/>
        </p:nvSpPr>
        <p:spPr>
          <a:xfrm>
            <a:off x="376687" y="2060632"/>
            <a:ext cx="1943818" cy="369332"/>
          </a:xfrm>
          <a:prstGeom prst="rect">
            <a:avLst/>
          </a:prstGeom>
          <a:noFill/>
        </p:spPr>
        <p:txBody>
          <a:bodyPr wrap="square" rtlCol="0">
            <a:spAutoFit/>
          </a:bodyPr>
          <a:lstStyle/>
          <a:p>
            <a:r>
              <a:rPr lang="en-US" dirty="0"/>
              <a:t>Tools and graphs:</a:t>
            </a:r>
          </a:p>
        </p:txBody>
      </p:sp>
      <p:sp>
        <p:nvSpPr>
          <p:cNvPr id="8" name="TextBox 7">
            <a:extLst>
              <a:ext uri="{FF2B5EF4-FFF2-40B4-BE49-F238E27FC236}">
                <a16:creationId xmlns:a16="http://schemas.microsoft.com/office/drawing/2014/main" id="{D73422F2-B519-B9D9-6F6F-5BD9930C525D}"/>
              </a:ext>
            </a:extLst>
          </p:cNvPr>
          <p:cNvSpPr txBox="1"/>
          <p:nvPr/>
        </p:nvSpPr>
        <p:spPr>
          <a:xfrm>
            <a:off x="2621233" y="1650790"/>
            <a:ext cx="227857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Jupyter Notebook</a:t>
            </a:r>
          </a:p>
          <a:p>
            <a:pPr marL="285750" indent="-285750">
              <a:buFont typeface="Arial" panose="020B0604020202020204" pitchFamily="34" charset="0"/>
              <a:buChar char="•"/>
            </a:pPr>
            <a:r>
              <a:rPr lang="en-US" dirty="0"/>
              <a:t>Pie chart </a:t>
            </a:r>
          </a:p>
          <a:p>
            <a:pPr marL="285750" indent="-285750">
              <a:buFont typeface="Arial" panose="020B0604020202020204" pitchFamily="34" charset="0"/>
              <a:buChar char="•"/>
            </a:pPr>
            <a:r>
              <a:rPr lang="en-US" dirty="0"/>
              <a:t>Whisker box </a:t>
            </a:r>
          </a:p>
          <a:p>
            <a:pPr marL="285750" indent="-285750">
              <a:buFont typeface="Arial" panose="020B0604020202020204" pitchFamily="34" charset="0"/>
              <a:buChar char="•"/>
            </a:pPr>
            <a:r>
              <a:rPr lang="en-US" dirty="0"/>
              <a:t>Line chart  </a:t>
            </a:r>
          </a:p>
        </p:txBody>
      </p:sp>
      <p:sp>
        <p:nvSpPr>
          <p:cNvPr id="9" name="TextBox 8">
            <a:extLst>
              <a:ext uri="{FF2B5EF4-FFF2-40B4-BE49-F238E27FC236}">
                <a16:creationId xmlns:a16="http://schemas.microsoft.com/office/drawing/2014/main" id="{A380A400-B1BB-861A-666B-F6D05E9A24C9}"/>
              </a:ext>
            </a:extLst>
          </p:cNvPr>
          <p:cNvSpPr txBox="1"/>
          <p:nvPr/>
        </p:nvSpPr>
        <p:spPr>
          <a:xfrm>
            <a:off x="5016925" y="1650790"/>
            <a:ext cx="20955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Scatter plot</a:t>
            </a:r>
          </a:p>
          <a:p>
            <a:pPr marL="285750" indent="-285750">
              <a:buFont typeface="Arial" panose="020B0604020202020204" pitchFamily="34" charset="0"/>
              <a:buChar char="•"/>
            </a:pPr>
            <a:r>
              <a:rPr lang="en-US" dirty="0"/>
              <a:t>Bar chart</a:t>
            </a:r>
          </a:p>
          <a:p>
            <a:pPr marL="285750" indent="-285750">
              <a:buFont typeface="Arial" panose="020B0604020202020204" pitchFamily="34" charset="0"/>
              <a:buChar char="•"/>
            </a:pPr>
            <a:r>
              <a:rPr lang="en-US" dirty="0"/>
              <a:t>Informative map</a:t>
            </a:r>
          </a:p>
          <a:p>
            <a:pPr marL="285750" indent="-285750">
              <a:buFont typeface="Arial" panose="020B0604020202020204" pitchFamily="34" charset="0"/>
              <a:buChar char="•"/>
            </a:pPr>
            <a:r>
              <a:rPr lang="en-US" dirty="0"/>
              <a:t>Power BI</a:t>
            </a:r>
          </a:p>
        </p:txBody>
      </p:sp>
      <p:sp>
        <p:nvSpPr>
          <p:cNvPr id="11" name="TextBox 10">
            <a:extLst>
              <a:ext uri="{FF2B5EF4-FFF2-40B4-BE49-F238E27FC236}">
                <a16:creationId xmlns:a16="http://schemas.microsoft.com/office/drawing/2014/main" id="{4026B8A5-E4D6-80D8-ED9D-150174C20654}"/>
              </a:ext>
            </a:extLst>
          </p:cNvPr>
          <p:cNvSpPr txBox="1"/>
          <p:nvPr/>
        </p:nvSpPr>
        <p:spPr>
          <a:xfrm>
            <a:off x="376687" y="3558752"/>
            <a:ext cx="1943818" cy="369332"/>
          </a:xfrm>
          <a:prstGeom prst="rect">
            <a:avLst/>
          </a:prstGeom>
          <a:noFill/>
        </p:spPr>
        <p:txBody>
          <a:bodyPr wrap="square" rtlCol="0">
            <a:spAutoFit/>
          </a:bodyPr>
          <a:lstStyle/>
          <a:p>
            <a:r>
              <a:rPr lang="en-US" dirty="0"/>
              <a:t>Libraries:</a:t>
            </a:r>
          </a:p>
        </p:txBody>
      </p:sp>
      <p:sp>
        <p:nvSpPr>
          <p:cNvPr id="12" name="TextBox 11">
            <a:extLst>
              <a:ext uri="{FF2B5EF4-FFF2-40B4-BE49-F238E27FC236}">
                <a16:creationId xmlns:a16="http://schemas.microsoft.com/office/drawing/2014/main" id="{9693C7C2-0C99-CEBE-1124-B22EDDFEA383}"/>
              </a:ext>
            </a:extLst>
          </p:cNvPr>
          <p:cNvSpPr txBox="1"/>
          <p:nvPr/>
        </p:nvSpPr>
        <p:spPr>
          <a:xfrm>
            <a:off x="376687" y="830889"/>
            <a:ext cx="1943818" cy="369332"/>
          </a:xfrm>
          <a:prstGeom prst="rect">
            <a:avLst/>
          </a:prstGeom>
          <a:noFill/>
        </p:spPr>
        <p:txBody>
          <a:bodyPr wrap="square" rtlCol="0">
            <a:spAutoFit/>
          </a:bodyPr>
          <a:lstStyle/>
          <a:p>
            <a:r>
              <a:rPr lang="en-US" dirty="0"/>
              <a:t>Data Source:</a:t>
            </a:r>
          </a:p>
        </p:txBody>
      </p:sp>
      <p:sp>
        <p:nvSpPr>
          <p:cNvPr id="13" name="TextBox 12">
            <a:extLst>
              <a:ext uri="{FF2B5EF4-FFF2-40B4-BE49-F238E27FC236}">
                <a16:creationId xmlns:a16="http://schemas.microsoft.com/office/drawing/2014/main" id="{EC25E5B5-874B-68A7-2E0A-F41EA8FE0E05}"/>
              </a:ext>
            </a:extLst>
          </p:cNvPr>
          <p:cNvSpPr txBox="1"/>
          <p:nvPr/>
        </p:nvSpPr>
        <p:spPr>
          <a:xfrm>
            <a:off x="2621233" y="3195493"/>
            <a:ext cx="227857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Pandas</a:t>
            </a:r>
          </a:p>
          <a:p>
            <a:pPr marL="285750" indent="-285750">
              <a:buFont typeface="Arial" panose="020B0604020202020204" pitchFamily="34" charset="0"/>
              <a:buChar char="•"/>
            </a:pPr>
            <a:r>
              <a:rPr lang="en-US" dirty="0"/>
              <a:t>Numpy</a:t>
            </a:r>
          </a:p>
          <a:p>
            <a:pPr marL="285750" indent="-285750">
              <a:buFont typeface="Arial" panose="020B0604020202020204" pitchFamily="34" charset="0"/>
              <a:buChar char="•"/>
            </a:pPr>
            <a:r>
              <a:rPr lang="en-US" dirty="0"/>
              <a:t>OS</a:t>
            </a:r>
          </a:p>
          <a:p>
            <a:pPr marL="285750" indent="-285750">
              <a:buFont typeface="Arial" panose="020B0604020202020204" pitchFamily="34" charset="0"/>
              <a:buChar char="•"/>
            </a:pPr>
            <a:r>
              <a:rPr lang="en-US" dirty="0"/>
              <a:t>Seaborn</a:t>
            </a:r>
          </a:p>
        </p:txBody>
      </p:sp>
      <p:sp>
        <p:nvSpPr>
          <p:cNvPr id="14" name="TextBox 13">
            <a:extLst>
              <a:ext uri="{FF2B5EF4-FFF2-40B4-BE49-F238E27FC236}">
                <a16:creationId xmlns:a16="http://schemas.microsoft.com/office/drawing/2014/main" id="{2DDA8D5B-00D7-DA2C-9FF1-3ECE952575DC}"/>
              </a:ext>
            </a:extLst>
          </p:cNvPr>
          <p:cNvSpPr txBox="1"/>
          <p:nvPr/>
        </p:nvSpPr>
        <p:spPr>
          <a:xfrm>
            <a:off x="5016924" y="3195493"/>
            <a:ext cx="235003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Matplotlib.PyPlot</a:t>
            </a:r>
          </a:p>
          <a:p>
            <a:pPr marL="285750" indent="-285750">
              <a:buFont typeface="Arial" panose="020B0604020202020204" pitchFamily="34" charset="0"/>
              <a:buChar char="•"/>
            </a:pPr>
            <a:r>
              <a:rPr lang="en-US" dirty="0"/>
              <a:t>Scipy.stats</a:t>
            </a:r>
          </a:p>
          <a:p>
            <a:pPr marL="285750" indent="-285750">
              <a:buFont typeface="Arial" panose="020B0604020202020204" pitchFamily="34" charset="0"/>
              <a:buChar char="•"/>
            </a:pPr>
            <a:r>
              <a:rPr lang="en-US" dirty="0"/>
              <a:t>Requests</a:t>
            </a:r>
          </a:p>
          <a:p>
            <a:pPr marL="285750" indent="-285750">
              <a:buFont typeface="Arial" panose="020B0604020202020204" pitchFamily="34" charset="0"/>
              <a:buChar char="•"/>
            </a:pPr>
            <a:r>
              <a:rPr lang="en-US" dirty="0"/>
              <a:t>Gmaps</a:t>
            </a:r>
          </a:p>
        </p:txBody>
      </p:sp>
    </p:spTree>
    <p:extLst>
      <p:ext uri="{BB962C8B-B14F-4D97-AF65-F5344CB8AC3E}">
        <p14:creationId xmlns:p14="http://schemas.microsoft.com/office/powerpoint/2010/main" val="407602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1">
            <a:extLst>
              <a:ext uri="{FF2B5EF4-FFF2-40B4-BE49-F238E27FC236}">
                <a16:creationId xmlns:a16="http://schemas.microsoft.com/office/drawing/2014/main" id="{6F17FC66-09E4-B1F6-6B31-0F7CC268A5DD}"/>
              </a:ext>
            </a:extLst>
          </p:cNvPr>
          <p:cNvSpPr>
            <a:spLocks noGrp="1"/>
          </p:cNvSpPr>
          <p:nvPr>
            <p:ph idx="1"/>
          </p:nvPr>
        </p:nvSpPr>
        <p:spPr>
          <a:xfrm>
            <a:off x="1076865" y="981955"/>
            <a:ext cx="7107115" cy="4043097"/>
          </a:xfrm>
          <a:noFill/>
        </p:spPr>
        <p:txBody>
          <a:bodyPr>
            <a:normAutofit fontScale="62500" lnSpcReduction="20000"/>
          </a:bodyPr>
          <a:lstStyle/>
          <a:p>
            <a:pPr marL="342900" lvl="0" indent="-342900">
              <a:buFont typeface="+mj-lt"/>
              <a:buAutoNum type="arabicPeriod"/>
            </a:pPr>
            <a:r>
              <a:rPr lang="en-US" dirty="0"/>
              <a:t>How does the overall flight volume vary by month in 2015?</a:t>
            </a:r>
            <a:endParaRPr lang="en-GB" dirty="0"/>
          </a:p>
          <a:p>
            <a:pPr marL="342900" lvl="0" indent="-342900">
              <a:buFont typeface="+mj-lt"/>
              <a:buAutoNum type="arabicPeriod"/>
            </a:pPr>
            <a:r>
              <a:rPr lang="en-US" dirty="0"/>
              <a:t>What percentage of flights experienced a departure delay in 2015? Among those flights, what was the average delay time, in minutes?</a:t>
            </a:r>
            <a:endParaRPr lang="en-GB" dirty="0"/>
          </a:p>
          <a:p>
            <a:pPr marL="342900" lvl="0" indent="-342900">
              <a:buFont typeface="+mj-lt"/>
              <a:buAutoNum type="arabicPeriod"/>
            </a:pPr>
            <a:r>
              <a:rPr lang="en-US" dirty="0"/>
              <a:t>How does the delayed flights % vary throughout the year (monthly)?</a:t>
            </a:r>
            <a:endParaRPr lang="en-GB" dirty="0"/>
          </a:p>
          <a:p>
            <a:pPr marL="342900" lvl="0" indent="-342900">
              <a:buFont typeface="+mj-lt"/>
              <a:buAutoNum type="arabicPeriod"/>
            </a:pPr>
            <a:r>
              <a:rPr lang="en-US" dirty="0"/>
              <a:t>What are the top 5 busiest origin airports in 2015? And what are the top 5 origin airports with the highest departure and arrival delays?</a:t>
            </a:r>
            <a:endParaRPr lang="en-GB" dirty="0"/>
          </a:p>
          <a:p>
            <a:pPr marL="342900" lvl="0" indent="-342900">
              <a:buFont typeface="+mj-lt"/>
              <a:buAutoNum type="arabicPeriod"/>
            </a:pPr>
            <a:r>
              <a:rPr lang="en-US" dirty="0"/>
              <a:t>How many flights were cancelled every month for the top 5 origin airports?</a:t>
            </a:r>
            <a:endParaRPr lang="en-GB" dirty="0"/>
          </a:p>
          <a:p>
            <a:pPr marL="342900" lvl="0" indent="-342900">
              <a:buFont typeface="+mj-lt"/>
              <a:buAutoNum type="arabicPeriod"/>
            </a:pPr>
            <a:r>
              <a:rPr lang="en-US" dirty="0"/>
              <a:t>How many flights were cancelled in 2015? What % of cancellations were due to weather? What % were due to the Airline/Carrier fault?</a:t>
            </a:r>
            <a:endParaRPr lang="en-GB" dirty="0"/>
          </a:p>
          <a:p>
            <a:pPr marL="342900" lvl="0" indent="-342900">
              <a:buFont typeface="+mj-lt"/>
              <a:buAutoNum type="arabicPeriod"/>
            </a:pPr>
            <a:r>
              <a:rPr lang="en-US" dirty="0"/>
              <a:t>Which airlines seem to be most and least reliable, in terms of on-time departure in 2015?</a:t>
            </a:r>
            <a:endParaRPr lang="en-GB" dirty="0"/>
          </a:p>
          <a:p>
            <a:pPr marL="342900" lvl="0" indent="-342900">
              <a:buFont typeface="+mj-lt"/>
              <a:buAutoNum type="arabicPeriod"/>
            </a:pPr>
            <a:r>
              <a:rPr lang="en-US" dirty="0"/>
              <a:t>Which airlines on average depart before the set schedule in 2015?</a:t>
            </a:r>
          </a:p>
          <a:p>
            <a:pPr marL="342900" indent="-342900">
              <a:buFont typeface="+mj-lt"/>
              <a:buAutoNum type="arabicPeriod"/>
            </a:pPr>
            <a:r>
              <a:rPr lang="en-US" dirty="0"/>
              <a:t>How does the distance of a trip have an influence (if any) on the arrival/departure delay of a flight?</a:t>
            </a:r>
            <a:endParaRPr lang="en-GB" dirty="0"/>
          </a:p>
        </p:txBody>
      </p:sp>
      <p:sp>
        <p:nvSpPr>
          <p:cNvPr id="10" name="Title 1">
            <a:extLst>
              <a:ext uri="{FF2B5EF4-FFF2-40B4-BE49-F238E27FC236}">
                <a16:creationId xmlns:a16="http://schemas.microsoft.com/office/drawing/2014/main" id="{0A21C1F3-B215-ED79-9F90-BBB3168DEEB9}"/>
              </a:ext>
            </a:extLst>
          </p:cNvPr>
          <p:cNvSpPr>
            <a:spLocks noGrp="1"/>
          </p:cNvSpPr>
          <p:nvPr>
            <p:ph type="title"/>
          </p:nvPr>
        </p:nvSpPr>
        <p:spPr>
          <a:xfrm>
            <a:off x="172077" y="34775"/>
            <a:ext cx="6651417" cy="1188720"/>
          </a:xfrm>
        </p:spPr>
        <p:txBody>
          <a:bodyPr/>
          <a:lstStyle/>
          <a:p>
            <a:pPr algn="l"/>
            <a:r>
              <a:rPr lang="en-US" dirty="0"/>
              <a:t>Detailed analysis breakdown</a:t>
            </a:r>
          </a:p>
        </p:txBody>
      </p:sp>
    </p:spTree>
    <p:extLst>
      <p:ext uri="{BB962C8B-B14F-4D97-AF65-F5344CB8AC3E}">
        <p14:creationId xmlns:p14="http://schemas.microsoft.com/office/powerpoint/2010/main" val="345832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73393-592E-2A00-F912-808D94FA0308}"/>
              </a:ext>
            </a:extLst>
          </p:cNvPr>
          <p:cNvSpPr>
            <a:spLocks noGrp="1"/>
          </p:cNvSpPr>
          <p:nvPr>
            <p:ph type="title"/>
          </p:nvPr>
        </p:nvSpPr>
        <p:spPr>
          <a:xfrm>
            <a:off x="1730318" y="2713472"/>
            <a:ext cx="3031463" cy="1431055"/>
          </a:xfrm>
        </p:spPr>
        <p:txBody>
          <a:bodyPr>
            <a:normAutofit/>
          </a:bodyPr>
          <a:lstStyle/>
          <a:p>
            <a:r>
              <a:rPr lang="en-GB" dirty="0"/>
              <a:t>Initial Overview</a:t>
            </a:r>
          </a:p>
        </p:txBody>
      </p:sp>
      <p:pic>
        <p:nvPicPr>
          <p:cNvPr id="7" name="Picture 6">
            <a:extLst>
              <a:ext uri="{FF2B5EF4-FFF2-40B4-BE49-F238E27FC236}">
                <a16:creationId xmlns:a16="http://schemas.microsoft.com/office/drawing/2014/main" id="{8AF84CA1-9472-70A3-7927-B861172FF57E}"/>
              </a:ext>
            </a:extLst>
          </p:cNvPr>
          <p:cNvPicPr>
            <a:picLocks noChangeAspect="1"/>
          </p:cNvPicPr>
          <p:nvPr/>
        </p:nvPicPr>
        <p:blipFill>
          <a:blip r:embed="rId2"/>
          <a:stretch>
            <a:fillRect/>
          </a:stretch>
        </p:blipFill>
        <p:spPr>
          <a:xfrm>
            <a:off x="6096000" y="1430841"/>
            <a:ext cx="5596407" cy="471632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613419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644E75D4-FC90-7CC9-437C-B6912D0587BB}"/>
              </a:ext>
            </a:extLst>
          </p:cNvPr>
          <p:cNvSpPr>
            <a:spLocks noGrp="1"/>
          </p:cNvSpPr>
          <p:nvPr>
            <p:ph type="title"/>
          </p:nvPr>
        </p:nvSpPr>
        <p:spPr>
          <a:xfrm>
            <a:off x="246576" y="1846052"/>
            <a:ext cx="5041416" cy="2622431"/>
          </a:xfrm>
        </p:spPr>
        <p:txBody>
          <a:bodyPr>
            <a:normAutofit/>
          </a:bodyPr>
          <a:lstStyle/>
          <a:p>
            <a:pPr marL="0" indent="0">
              <a:buNone/>
            </a:pPr>
            <a:r>
              <a:rPr lang="en-US" dirty="0"/>
              <a:t>How does the overall flight volume vary by month in 2015?</a:t>
            </a:r>
            <a:endParaRPr lang="en-GB" dirty="0"/>
          </a:p>
        </p:txBody>
      </p:sp>
      <p:pic>
        <p:nvPicPr>
          <p:cNvPr id="11" name="Content Placeholder 10">
            <a:extLst>
              <a:ext uri="{FF2B5EF4-FFF2-40B4-BE49-F238E27FC236}">
                <a16:creationId xmlns:a16="http://schemas.microsoft.com/office/drawing/2014/main" id="{88421844-11B3-29E5-98E1-956B783AB8EF}"/>
              </a:ext>
            </a:extLst>
          </p:cNvPr>
          <p:cNvPicPr>
            <a:picLocks noGrp="1" noChangeAspect="1"/>
          </p:cNvPicPr>
          <p:nvPr>
            <p:ph idx="1"/>
          </p:nvPr>
        </p:nvPicPr>
        <p:blipFill>
          <a:blip r:embed="rId2"/>
          <a:stretch>
            <a:fillRect/>
          </a:stretch>
        </p:blipFill>
        <p:spPr>
          <a:xfrm>
            <a:off x="6161921" y="1574231"/>
            <a:ext cx="5432764" cy="370953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480216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C4B22-CBDE-A3E3-DC17-475FBABD3576}"/>
              </a:ext>
            </a:extLst>
          </p:cNvPr>
          <p:cNvSpPr txBox="1">
            <a:spLocks/>
          </p:cNvSpPr>
          <p:nvPr/>
        </p:nvSpPr>
        <p:spPr>
          <a:xfrm>
            <a:off x="392187" y="2173856"/>
            <a:ext cx="4575590" cy="2510288"/>
          </a:xfrm>
          <a:prstGeom prst="rect">
            <a:avLst/>
          </a:prstGeom>
          <a:effectLst/>
        </p:spPr>
        <p:txBody>
          <a:bodyPr vert="horz" lIns="91440" tIns="45720" rIns="91440" bIns="45720" rtlCol="0" anchor="ctr">
            <a:normAutofit fontScale="70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lvl="0" indent="-571500" algn="l" rtl="0">
              <a:lnSpc>
                <a:spcPct val="107000"/>
              </a:lnSpc>
              <a:spcAft>
                <a:spcPts val="800"/>
              </a:spcAft>
              <a:buFont typeface="Arial" panose="020B0604020202020204" pitchFamily="34" charset="0"/>
              <a:buChar char="•"/>
            </a:pPr>
            <a:r>
              <a:rPr lang="en-US" sz="4000" dirty="0">
                <a:effectLst/>
                <a:latin typeface="Calibri" panose="020F0502020204030204" pitchFamily="34" charset="0"/>
                <a:ea typeface="Calibri" panose="020F0502020204030204" pitchFamily="34" charset="0"/>
                <a:cs typeface="Arial" panose="020B0604020202020204" pitchFamily="34" charset="0"/>
              </a:rPr>
              <a:t>What percentage of flights experienced a departure delay in 2015?</a:t>
            </a:r>
          </a:p>
          <a:p>
            <a:pPr marL="571500" lvl="0" indent="-571500" algn="l" rtl="0">
              <a:lnSpc>
                <a:spcPct val="107000"/>
              </a:lnSpc>
              <a:spcAft>
                <a:spcPts val="800"/>
              </a:spcAft>
              <a:buFont typeface="Arial" panose="020B0604020202020204" pitchFamily="34" charset="0"/>
              <a:buChar char="•"/>
            </a:pPr>
            <a:r>
              <a:rPr lang="en-US" sz="4000" dirty="0">
                <a:effectLst/>
                <a:latin typeface="Calibri" panose="020F0502020204030204" pitchFamily="34" charset="0"/>
                <a:ea typeface="Calibri" panose="020F0502020204030204" pitchFamily="34" charset="0"/>
                <a:cs typeface="Arial" panose="020B0604020202020204" pitchFamily="34" charset="0"/>
              </a:rPr>
              <a:t>Among those flights, what was the average delay time, in minutes?</a:t>
            </a:r>
            <a:endParaRPr lang="en-GB" sz="40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D2DA785-1A49-1E9C-0944-0E504361FE25}"/>
              </a:ext>
            </a:extLst>
          </p:cNvPr>
          <p:cNvPicPr>
            <a:picLocks noChangeAspect="1"/>
          </p:cNvPicPr>
          <p:nvPr/>
        </p:nvPicPr>
        <p:blipFill>
          <a:blip r:embed="rId2"/>
          <a:stretch>
            <a:fillRect/>
          </a:stretch>
        </p:blipFill>
        <p:spPr>
          <a:xfrm>
            <a:off x="5377291" y="1656270"/>
            <a:ext cx="6422522" cy="386463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07458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444D8-23D8-B885-CFEF-7A3B24C14F9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E5189DB-E830-F9FD-73BD-F06FBF198DE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078903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1CD38-D469-20B9-805D-9E4102095E1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BC1104D-BB5C-4D30-14F3-1736F7856E6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43797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984</TotalTime>
  <Words>438</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Andale Mono</vt:lpstr>
      <vt:lpstr>Arial</vt:lpstr>
      <vt:lpstr>Calibri</vt:lpstr>
      <vt:lpstr>Corbel</vt:lpstr>
      <vt:lpstr>Source Sans Pro</vt:lpstr>
      <vt:lpstr>Source Sans Pro Light</vt:lpstr>
      <vt:lpstr>Wingdings 3</vt:lpstr>
      <vt:lpstr>Parallax</vt:lpstr>
      <vt:lpstr>PowerPoint Presentation</vt:lpstr>
      <vt:lpstr>Project outline </vt:lpstr>
      <vt:lpstr>PowerPoint Presentation</vt:lpstr>
      <vt:lpstr>Detailed analysis breakdown</vt:lpstr>
      <vt:lpstr>Initial Overview</vt:lpstr>
      <vt:lpstr>How does the overall flight volume vary by month in 2015?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Saha, Shrawantee</dc:creator>
  <cp:lastModifiedBy>Chadi Ghosn</cp:lastModifiedBy>
  <cp:revision>144</cp:revision>
  <dcterms:created xsi:type="dcterms:W3CDTF">2018-08-18T17:50:26Z</dcterms:created>
  <dcterms:modified xsi:type="dcterms:W3CDTF">2022-07-17T18:40:08Z</dcterms:modified>
</cp:coreProperties>
</file>