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9" r:id="rId6"/>
    <p:sldId id="277" r:id="rId7"/>
    <p:sldId id="278" r:id="rId8"/>
    <p:sldId id="280" r:id="rId9"/>
    <p:sldId id="282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3830" autoAdjust="0"/>
  </p:normalViewPr>
  <p:slideViewPr>
    <p:cSldViewPr snapToGrid="0">
      <p:cViewPr varScale="1">
        <p:scale>
          <a:sx n="66" d="100"/>
          <a:sy n="66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2021/10/12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99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113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93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6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t>2021/10/12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P77101139 Chad Liu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467F4FD-7C76-4A88-B01B-F625B37618FF}"/>
              </a:ext>
            </a:extLst>
          </p:cNvPr>
          <p:cNvSpPr/>
          <p:nvPr/>
        </p:nvSpPr>
        <p:spPr>
          <a:xfrm>
            <a:off x="4179536" y="3577646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Yu Gothic UI" panose="020B0500000000000000" pitchFamily="34" charset="-128"/>
                <a:ea typeface="Yu Gothic UI" panose="020B0500000000000000" pitchFamily="34" charset="-128"/>
              </a:rPr>
              <a:t>IR System</a:t>
            </a:r>
            <a:endParaRPr lang="zh-TW" alt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Outline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F47D47-0623-4BDB-A5AD-31A4A4454889}"/>
              </a:ext>
            </a:extLst>
          </p:cNvPr>
          <p:cNvSpPr/>
          <p:nvPr/>
        </p:nvSpPr>
        <p:spPr>
          <a:xfrm>
            <a:off x="651409" y="2051331"/>
            <a:ext cx="7735986" cy="4191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3600" dirty="0">
                <a:solidFill>
                  <a:schemeClr val="tx1"/>
                </a:solidFill>
              </a:rPr>
              <a:t>1. Development Environment</a:t>
            </a:r>
          </a:p>
          <a:p>
            <a:r>
              <a:rPr lang="en-US" altLang="zh-TW" sz="3600" dirty="0">
                <a:solidFill>
                  <a:schemeClr val="tx1"/>
                </a:solidFill>
              </a:rPr>
              <a:t>2. Flow Chart</a:t>
            </a:r>
          </a:p>
          <a:p>
            <a:r>
              <a:rPr lang="en-US" altLang="zh-TW" sz="3600" dirty="0">
                <a:solidFill>
                  <a:schemeClr val="tx1"/>
                </a:solidFill>
              </a:rPr>
              <a:t>3. Exception</a:t>
            </a:r>
          </a:p>
          <a:p>
            <a:endParaRPr lang="en-US" altLang="zh-TW" sz="3600" dirty="0">
              <a:solidFill>
                <a:schemeClr val="tx1"/>
              </a:solidFill>
            </a:endParaRPr>
          </a:p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8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Development Environment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9" name="Picture 12" descr="MacOS上的Python路徑問題＆安裝方法. 本篇文章將解釋MacOS上的Python路徑還有幾種安裝方式| by Denis Hsieh |  Denis Brain | Medium">
            <a:extLst>
              <a:ext uri="{FF2B5EF4-FFF2-40B4-BE49-F238E27FC236}">
                <a16:creationId xmlns:a16="http://schemas.microsoft.com/office/drawing/2014/main" id="{6864F458-086C-426F-BDF4-32097974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2500820"/>
            <a:ext cx="4373561" cy="14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52C8861-8CF5-4BCA-8D26-AF676A755B26}"/>
              </a:ext>
            </a:extLst>
          </p:cNvPr>
          <p:cNvSpPr/>
          <p:nvPr/>
        </p:nvSpPr>
        <p:spPr>
          <a:xfrm>
            <a:off x="1358900" y="2845750"/>
            <a:ext cx="1303339" cy="78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zh-TW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014EDA-B01B-4EDB-A330-5102CA01B2E0}"/>
              </a:ext>
            </a:extLst>
          </p:cNvPr>
          <p:cNvSpPr/>
          <p:nvPr/>
        </p:nvSpPr>
        <p:spPr>
          <a:xfrm>
            <a:off x="1358900" y="4208710"/>
            <a:ext cx="1303339" cy="78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endParaRPr lang="zh-TW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8" name="Picture 14" descr="VSCode 美化Folder View – Paulus@nxStudio">
            <a:extLst>
              <a:ext uri="{FF2B5EF4-FFF2-40B4-BE49-F238E27FC236}">
                <a16:creationId xmlns:a16="http://schemas.microsoft.com/office/drawing/2014/main" id="{BF2CDC79-F335-4094-94E3-781D3A3E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3661575"/>
            <a:ext cx="3780630" cy="189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Flow Chart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流程圖: 多重文件 3">
            <a:extLst>
              <a:ext uri="{FF2B5EF4-FFF2-40B4-BE49-F238E27FC236}">
                <a16:creationId xmlns:a16="http://schemas.microsoft.com/office/drawing/2014/main" id="{9F2781B4-4A8E-4F43-99D8-98DCB3568679}"/>
              </a:ext>
            </a:extLst>
          </p:cNvPr>
          <p:cNvSpPr/>
          <p:nvPr/>
        </p:nvSpPr>
        <p:spPr>
          <a:xfrm>
            <a:off x="284202" y="3052119"/>
            <a:ext cx="885568" cy="68786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430CC54B-EEDD-4E4A-ABE7-EEEC1FAA72D2}"/>
              </a:ext>
            </a:extLst>
          </p:cNvPr>
          <p:cNvSpPr/>
          <p:nvPr/>
        </p:nvSpPr>
        <p:spPr>
          <a:xfrm>
            <a:off x="3657593" y="2506060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F033B335-98A1-4831-BF43-6D5BF557269F}"/>
              </a:ext>
            </a:extLst>
          </p:cNvPr>
          <p:cNvSpPr/>
          <p:nvPr/>
        </p:nvSpPr>
        <p:spPr>
          <a:xfrm>
            <a:off x="3657593" y="3614354"/>
            <a:ext cx="1083275" cy="76848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JSON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2A3AC1D0-BD1B-4F4B-90B4-51AE4F66C89E}"/>
              </a:ext>
            </a:extLst>
          </p:cNvPr>
          <p:cNvSpPr/>
          <p:nvPr/>
        </p:nvSpPr>
        <p:spPr>
          <a:xfrm>
            <a:off x="1676826" y="2873980"/>
            <a:ext cx="1320121" cy="1110039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613F35C-F12E-4467-B5C8-0FFBC9D5A02D}"/>
              </a:ext>
            </a:extLst>
          </p:cNvPr>
          <p:cNvCxnSpPr>
            <a:cxnSpLocks/>
          </p:cNvCxnSpPr>
          <p:nvPr/>
        </p:nvCxnSpPr>
        <p:spPr>
          <a:xfrm>
            <a:off x="1188433" y="3429000"/>
            <a:ext cx="475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3C4EF03-64F2-44DA-8009-6774D29B31D0}"/>
              </a:ext>
            </a:extLst>
          </p:cNvPr>
          <p:cNvCxnSpPr>
            <a:cxnSpLocks/>
          </p:cNvCxnSpPr>
          <p:nvPr/>
        </p:nvCxnSpPr>
        <p:spPr>
          <a:xfrm>
            <a:off x="2356477" y="3984019"/>
            <a:ext cx="1298001" cy="14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A4D16F1-1148-4A0C-BB7D-B7F126E3CE4F}"/>
              </a:ext>
            </a:extLst>
          </p:cNvPr>
          <p:cNvCxnSpPr>
            <a:cxnSpLocks/>
          </p:cNvCxnSpPr>
          <p:nvPr/>
        </p:nvCxnSpPr>
        <p:spPr>
          <a:xfrm>
            <a:off x="2360595" y="2884621"/>
            <a:ext cx="1298001" cy="14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0EC8916-45DA-40FF-9B07-C19A7720AAEC}"/>
              </a:ext>
            </a:extLst>
          </p:cNvPr>
          <p:cNvSpPr/>
          <p:nvPr/>
        </p:nvSpPr>
        <p:spPr>
          <a:xfrm>
            <a:off x="2564752" y="2605372"/>
            <a:ext cx="972065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.xml file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66304F-BF2B-4597-890F-C17C2D979EBD}"/>
              </a:ext>
            </a:extLst>
          </p:cNvPr>
          <p:cNvSpPr/>
          <p:nvPr/>
        </p:nvSpPr>
        <p:spPr>
          <a:xfrm>
            <a:off x="2564752" y="3689040"/>
            <a:ext cx="1083275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.</a:t>
            </a:r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file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215C11F-0F4D-47E2-8C84-E5A676AC4D25}"/>
              </a:ext>
            </a:extLst>
          </p:cNvPr>
          <p:cNvCxnSpPr>
            <a:cxnSpLocks/>
          </p:cNvCxnSpPr>
          <p:nvPr/>
        </p:nvCxnSpPr>
        <p:spPr>
          <a:xfrm>
            <a:off x="4749401" y="2887271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86296D5-F643-47B9-9F95-83DFEBFD9870}"/>
              </a:ext>
            </a:extLst>
          </p:cNvPr>
          <p:cNvCxnSpPr/>
          <p:nvPr/>
        </p:nvCxnSpPr>
        <p:spPr>
          <a:xfrm>
            <a:off x="5037438" y="2346863"/>
            <a:ext cx="0" cy="54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10936DD-7B9C-4E10-A1F0-93E48F047285}"/>
              </a:ext>
            </a:extLst>
          </p:cNvPr>
          <p:cNvCxnSpPr>
            <a:cxnSpLocks/>
          </p:cNvCxnSpPr>
          <p:nvPr/>
        </p:nvCxnSpPr>
        <p:spPr>
          <a:xfrm>
            <a:off x="5037438" y="2345744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EDDDCF8-E4AD-4EEA-98C8-ADC9345C90FA}"/>
              </a:ext>
            </a:extLst>
          </p:cNvPr>
          <p:cNvCxnSpPr>
            <a:cxnSpLocks/>
          </p:cNvCxnSpPr>
          <p:nvPr/>
        </p:nvCxnSpPr>
        <p:spPr>
          <a:xfrm>
            <a:off x="4749401" y="3986669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B0C9FFE-7495-4752-BC93-2D1A264DCCEC}"/>
              </a:ext>
            </a:extLst>
          </p:cNvPr>
          <p:cNvCxnSpPr/>
          <p:nvPr/>
        </p:nvCxnSpPr>
        <p:spPr>
          <a:xfrm>
            <a:off x="5037438" y="3994468"/>
            <a:ext cx="0" cy="54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3B1A348-266D-428B-918D-F4C4A20266BE}"/>
              </a:ext>
            </a:extLst>
          </p:cNvPr>
          <p:cNvCxnSpPr>
            <a:cxnSpLocks/>
          </p:cNvCxnSpPr>
          <p:nvPr/>
        </p:nvCxnSpPr>
        <p:spPr>
          <a:xfrm>
            <a:off x="5037438" y="4549891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流程圖: 程序 48">
            <a:extLst>
              <a:ext uri="{FF2B5EF4-FFF2-40B4-BE49-F238E27FC236}">
                <a16:creationId xmlns:a16="http://schemas.microsoft.com/office/drawing/2014/main" id="{566B2D69-7F50-4A60-96B6-0197ED963A3F}"/>
              </a:ext>
            </a:extLst>
          </p:cNvPr>
          <p:cNvSpPr/>
          <p:nvPr/>
        </p:nvSpPr>
        <p:spPr>
          <a:xfrm>
            <a:off x="5395784" y="1955265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50" name="流程圖: 程序 49">
            <a:extLst>
              <a:ext uri="{FF2B5EF4-FFF2-40B4-BE49-F238E27FC236}">
                <a16:creationId xmlns:a16="http://schemas.microsoft.com/office/drawing/2014/main" id="{F88664C0-7D27-4185-95C9-97986D405A07}"/>
              </a:ext>
            </a:extLst>
          </p:cNvPr>
          <p:cNvSpPr/>
          <p:nvPr/>
        </p:nvSpPr>
        <p:spPr>
          <a:xfrm>
            <a:off x="5395784" y="4165648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JSON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41" name="流程圖: 程序 40">
            <a:extLst>
              <a:ext uri="{FF2B5EF4-FFF2-40B4-BE49-F238E27FC236}">
                <a16:creationId xmlns:a16="http://schemas.microsoft.com/office/drawing/2014/main" id="{49C3DF60-C38F-4F3B-AA44-5A37A632A69C}"/>
              </a:ext>
            </a:extLst>
          </p:cNvPr>
          <p:cNvSpPr/>
          <p:nvPr/>
        </p:nvSpPr>
        <p:spPr>
          <a:xfrm>
            <a:off x="5395784" y="2936897"/>
            <a:ext cx="1099886" cy="628841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xml.etree.ElementTree</a:t>
            </a:r>
            <a:endParaRPr lang="en-US" altLang="zh-TW" sz="1200" dirty="0"/>
          </a:p>
        </p:txBody>
      </p:sp>
      <p:sp>
        <p:nvSpPr>
          <p:cNvPr id="42" name="箭號: 向上 41">
            <a:extLst>
              <a:ext uri="{FF2B5EF4-FFF2-40B4-BE49-F238E27FC236}">
                <a16:creationId xmlns:a16="http://schemas.microsoft.com/office/drawing/2014/main" id="{B42F1C95-35D7-4D10-8AC9-B8C04442E005}"/>
              </a:ext>
            </a:extLst>
          </p:cNvPr>
          <p:cNvSpPr/>
          <p:nvPr/>
        </p:nvSpPr>
        <p:spPr>
          <a:xfrm>
            <a:off x="5842687" y="2761543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程序 52">
            <a:extLst>
              <a:ext uri="{FF2B5EF4-FFF2-40B4-BE49-F238E27FC236}">
                <a16:creationId xmlns:a16="http://schemas.microsoft.com/office/drawing/2014/main" id="{6F244C46-99BF-444A-8759-BB1201ECD62E}"/>
              </a:ext>
            </a:extLst>
          </p:cNvPr>
          <p:cNvSpPr/>
          <p:nvPr/>
        </p:nvSpPr>
        <p:spPr>
          <a:xfrm>
            <a:off x="5424625" y="5117824"/>
            <a:ext cx="1083267" cy="32184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json</a:t>
            </a:r>
            <a:endParaRPr lang="en-US" altLang="zh-TW" sz="1200" dirty="0"/>
          </a:p>
        </p:txBody>
      </p:sp>
      <p:sp>
        <p:nvSpPr>
          <p:cNvPr id="54" name="箭號: 向上 53">
            <a:extLst>
              <a:ext uri="{FF2B5EF4-FFF2-40B4-BE49-F238E27FC236}">
                <a16:creationId xmlns:a16="http://schemas.microsoft.com/office/drawing/2014/main" id="{BBDEF219-8107-4B07-8DFF-376AAF0FC8AC}"/>
              </a:ext>
            </a:extLst>
          </p:cNvPr>
          <p:cNvSpPr/>
          <p:nvPr/>
        </p:nvSpPr>
        <p:spPr>
          <a:xfrm>
            <a:off x="5871520" y="4956832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程序 54">
            <a:extLst>
              <a:ext uri="{FF2B5EF4-FFF2-40B4-BE49-F238E27FC236}">
                <a16:creationId xmlns:a16="http://schemas.microsoft.com/office/drawing/2014/main" id="{6AC99403-B538-43F1-8A6F-B8845B4F8CA5}"/>
              </a:ext>
            </a:extLst>
          </p:cNvPr>
          <p:cNvSpPr/>
          <p:nvPr/>
        </p:nvSpPr>
        <p:spPr>
          <a:xfrm>
            <a:off x="7133983" y="3142806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Regular</a:t>
            </a:r>
          </a:p>
          <a:p>
            <a:pPr algn="ctr"/>
            <a:r>
              <a:rPr lang="en-US" altLang="zh-TW" dirty="0"/>
              <a:t>Expression</a:t>
            </a:r>
            <a:endParaRPr lang="zh-TW" altLang="en-US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32D31C7-36C5-43F4-9470-7DD855F7E9A1}"/>
              </a:ext>
            </a:extLst>
          </p:cNvPr>
          <p:cNvCxnSpPr>
            <a:cxnSpLocks/>
          </p:cNvCxnSpPr>
          <p:nvPr/>
        </p:nvCxnSpPr>
        <p:spPr>
          <a:xfrm>
            <a:off x="6479059" y="2330296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6FAD941-925A-422F-93CE-D34B4A165313}"/>
              </a:ext>
            </a:extLst>
          </p:cNvPr>
          <p:cNvCxnSpPr>
            <a:cxnSpLocks/>
          </p:cNvCxnSpPr>
          <p:nvPr/>
        </p:nvCxnSpPr>
        <p:spPr>
          <a:xfrm>
            <a:off x="6767096" y="2326993"/>
            <a:ext cx="0" cy="22144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1A7FDB-9ACF-43CA-A799-243E64742B14}"/>
              </a:ext>
            </a:extLst>
          </p:cNvPr>
          <p:cNvCxnSpPr>
            <a:cxnSpLocks/>
          </p:cNvCxnSpPr>
          <p:nvPr/>
        </p:nvCxnSpPr>
        <p:spPr>
          <a:xfrm>
            <a:off x="6479059" y="4541455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36D8430-3553-40FA-9811-DBA5D00082D0}"/>
              </a:ext>
            </a:extLst>
          </p:cNvPr>
          <p:cNvCxnSpPr>
            <a:cxnSpLocks/>
          </p:cNvCxnSpPr>
          <p:nvPr/>
        </p:nvCxnSpPr>
        <p:spPr>
          <a:xfrm>
            <a:off x="6767096" y="3433863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6BE36CF-6324-43FA-BE33-E209ACCEDC9B}"/>
              </a:ext>
            </a:extLst>
          </p:cNvPr>
          <p:cNvSpPr/>
          <p:nvPr/>
        </p:nvSpPr>
        <p:spPr>
          <a:xfrm>
            <a:off x="7108841" y="2352282"/>
            <a:ext cx="2625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(?&lt;!\w\.\w.)(?&lt;![A-Z][a-z]\.)(?&lt;=\.|\?)\s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C08139-7DBB-45B4-80E6-F15C71B64F4D}"/>
              </a:ext>
            </a:extLst>
          </p:cNvPr>
          <p:cNvSpPr/>
          <p:nvPr/>
        </p:nvSpPr>
        <p:spPr>
          <a:xfrm>
            <a:off x="7038524" y="2143679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r>
              <a:rPr lang="zh-TW" alt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E6ABDC-13B1-474D-AA9A-A93C4FEC9F7F}"/>
              </a:ext>
            </a:extLst>
          </p:cNvPr>
          <p:cNvSpPr/>
          <p:nvPr/>
        </p:nvSpPr>
        <p:spPr>
          <a:xfrm>
            <a:off x="7092163" y="2788844"/>
            <a:ext cx="198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(.{0,20})(‘pattern’ ')(.{0,20})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B27F62D-64A0-419E-B906-0D4663747746}"/>
              </a:ext>
            </a:extLst>
          </p:cNvPr>
          <p:cNvSpPr/>
          <p:nvPr/>
        </p:nvSpPr>
        <p:spPr>
          <a:xfrm>
            <a:off x="7021846" y="2580241"/>
            <a:ext cx="548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TW" altLang="en-US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1200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3579F4C-1E73-494A-8118-A59E1CA18EE7}"/>
              </a:ext>
            </a:extLst>
          </p:cNvPr>
          <p:cNvCxnSpPr>
            <a:cxnSpLocks/>
          </p:cNvCxnSpPr>
          <p:nvPr/>
        </p:nvCxnSpPr>
        <p:spPr>
          <a:xfrm>
            <a:off x="8390250" y="3437888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5259FF0-90D5-4DF7-90FC-5E720F625713}"/>
              </a:ext>
            </a:extLst>
          </p:cNvPr>
          <p:cNvCxnSpPr>
            <a:cxnSpLocks/>
          </p:cNvCxnSpPr>
          <p:nvPr/>
        </p:nvCxnSpPr>
        <p:spPr>
          <a:xfrm>
            <a:off x="8678287" y="2190308"/>
            <a:ext cx="0" cy="12500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7D6DA1C-9AF1-488D-B56A-508722DE596A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8675688" y="2190048"/>
            <a:ext cx="1226485" cy="49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流程圖: 程序 69">
            <a:extLst>
              <a:ext uri="{FF2B5EF4-FFF2-40B4-BE49-F238E27FC236}">
                <a16:creationId xmlns:a16="http://schemas.microsoft.com/office/drawing/2014/main" id="{471CFAAB-B844-4980-A87D-9E976270DAEE}"/>
              </a:ext>
            </a:extLst>
          </p:cNvPr>
          <p:cNvSpPr/>
          <p:nvPr/>
        </p:nvSpPr>
        <p:spPr>
          <a:xfrm>
            <a:off x="9902173" y="1891461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Parser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63C99DE-B053-40D7-A6E8-D667B8A1829A}"/>
              </a:ext>
            </a:extLst>
          </p:cNvPr>
          <p:cNvCxnSpPr>
            <a:cxnSpLocks/>
          </p:cNvCxnSpPr>
          <p:nvPr/>
        </p:nvCxnSpPr>
        <p:spPr>
          <a:xfrm>
            <a:off x="10530306" y="2490712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8B0EE2C9-AD27-454C-9E0C-64906B64ADAB}"/>
              </a:ext>
            </a:extLst>
          </p:cNvPr>
          <p:cNvSpPr/>
          <p:nvPr/>
        </p:nvSpPr>
        <p:spPr>
          <a:xfrm>
            <a:off x="9902173" y="2740601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Compute</a:t>
            </a:r>
          </a:p>
          <a:p>
            <a:pPr algn="ctr"/>
            <a:r>
              <a:rPr lang="en-US" altLang="zh-TW" dirty="0"/>
              <a:t>Characters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AA416E9-34F4-499C-98CA-C2865585B581}"/>
              </a:ext>
            </a:extLst>
          </p:cNvPr>
          <p:cNvCxnSpPr>
            <a:cxnSpLocks/>
          </p:cNvCxnSpPr>
          <p:nvPr/>
        </p:nvCxnSpPr>
        <p:spPr>
          <a:xfrm>
            <a:off x="10538847" y="3337774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61567D36-FEFE-4E1C-B48F-F457CD8DD7D2}"/>
              </a:ext>
            </a:extLst>
          </p:cNvPr>
          <p:cNvSpPr/>
          <p:nvPr/>
        </p:nvSpPr>
        <p:spPr>
          <a:xfrm>
            <a:off x="9910714" y="3587663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Words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A94E390-09A4-4228-90CD-055A81242F7D}"/>
              </a:ext>
            </a:extLst>
          </p:cNvPr>
          <p:cNvCxnSpPr>
            <a:cxnSpLocks/>
          </p:cNvCxnSpPr>
          <p:nvPr/>
        </p:nvCxnSpPr>
        <p:spPr>
          <a:xfrm>
            <a:off x="10538846" y="4184836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流程圖: 程序 60">
            <a:extLst>
              <a:ext uri="{FF2B5EF4-FFF2-40B4-BE49-F238E27FC236}">
                <a16:creationId xmlns:a16="http://schemas.microsoft.com/office/drawing/2014/main" id="{8ED49F9D-F574-4375-A21C-3D5D7395FEBB}"/>
              </a:ext>
            </a:extLst>
          </p:cNvPr>
          <p:cNvSpPr/>
          <p:nvPr/>
        </p:nvSpPr>
        <p:spPr>
          <a:xfrm>
            <a:off x="9910713" y="4434725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Sentences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6D52AF9-D777-4066-8FEF-B4977BA5218E}"/>
              </a:ext>
            </a:extLst>
          </p:cNvPr>
          <p:cNvCxnSpPr>
            <a:cxnSpLocks/>
          </p:cNvCxnSpPr>
          <p:nvPr/>
        </p:nvCxnSpPr>
        <p:spPr>
          <a:xfrm>
            <a:off x="7754154" y="3744579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流程圖: 程序 62">
            <a:extLst>
              <a:ext uri="{FF2B5EF4-FFF2-40B4-BE49-F238E27FC236}">
                <a16:creationId xmlns:a16="http://schemas.microsoft.com/office/drawing/2014/main" id="{02BC2254-84E0-44E8-9390-6CFE3FCD170C}"/>
              </a:ext>
            </a:extLst>
          </p:cNvPr>
          <p:cNvSpPr/>
          <p:nvPr/>
        </p:nvSpPr>
        <p:spPr>
          <a:xfrm>
            <a:off x="7133983" y="3998597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 </a:t>
            </a:r>
            <a:r>
              <a:rPr lang="en-US" altLang="zh-TW"/>
              <a:t>Match String</a:t>
            </a:r>
            <a:endParaRPr lang="en-US" altLang="zh-TW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2112182-26FA-4A14-A0D3-8692ECD5DE4B}"/>
              </a:ext>
            </a:extLst>
          </p:cNvPr>
          <p:cNvCxnSpPr>
            <a:cxnSpLocks/>
          </p:cNvCxnSpPr>
          <p:nvPr/>
        </p:nvCxnSpPr>
        <p:spPr>
          <a:xfrm>
            <a:off x="7772702" y="4595770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流程圖: 程序 71">
            <a:extLst>
              <a:ext uri="{FF2B5EF4-FFF2-40B4-BE49-F238E27FC236}">
                <a16:creationId xmlns:a16="http://schemas.microsoft.com/office/drawing/2014/main" id="{04D3BE09-8992-4746-B7A3-9D2ECB108B0D}"/>
              </a:ext>
            </a:extLst>
          </p:cNvPr>
          <p:cNvSpPr/>
          <p:nvPr/>
        </p:nvSpPr>
        <p:spPr>
          <a:xfrm>
            <a:off x="7144568" y="4842499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Match Process</a:t>
            </a: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7D70C3C-DF30-4E39-9E63-95EEE13F259E}"/>
              </a:ext>
            </a:extLst>
          </p:cNvPr>
          <p:cNvCxnSpPr>
            <a:cxnSpLocks/>
          </p:cNvCxnSpPr>
          <p:nvPr/>
        </p:nvCxnSpPr>
        <p:spPr>
          <a:xfrm>
            <a:off x="7772701" y="5439672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流程圖: 程序 73">
            <a:extLst>
              <a:ext uri="{FF2B5EF4-FFF2-40B4-BE49-F238E27FC236}">
                <a16:creationId xmlns:a16="http://schemas.microsoft.com/office/drawing/2014/main" id="{5DAA9C15-8252-47ED-9001-87FB12D9C9AC}"/>
              </a:ext>
            </a:extLst>
          </p:cNvPr>
          <p:cNvSpPr/>
          <p:nvPr/>
        </p:nvSpPr>
        <p:spPr>
          <a:xfrm>
            <a:off x="7158483" y="5686401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Result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9B502B1-257A-4A07-B3C8-568D1D827413}"/>
              </a:ext>
            </a:extLst>
          </p:cNvPr>
          <p:cNvCxnSpPr>
            <a:cxnSpLocks/>
            <a:stCxn id="74" idx="3"/>
            <a:endCxn id="14" idx="1"/>
          </p:cNvCxnSpPr>
          <p:nvPr/>
        </p:nvCxnSpPr>
        <p:spPr>
          <a:xfrm flipV="1">
            <a:off x="8414750" y="5980671"/>
            <a:ext cx="1742504" cy="43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952F134C-D9B3-44EC-B8A9-9B968491C950}"/>
              </a:ext>
            </a:extLst>
          </p:cNvPr>
          <p:cNvSpPr/>
          <p:nvPr/>
        </p:nvSpPr>
        <p:spPr>
          <a:xfrm>
            <a:off x="10157254" y="5743598"/>
            <a:ext cx="770238" cy="474146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5D95B4C-EEBF-47DF-8926-6882E011E2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538846" y="5031898"/>
            <a:ext cx="3527" cy="711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FB94AE4-BB83-4A5A-A086-45693DBD0154}"/>
              </a:ext>
            </a:extLst>
          </p:cNvPr>
          <p:cNvSpPr/>
          <p:nvPr/>
        </p:nvSpPr>
        <p:spPr>
          <a:xfrm>
            <a:off x="1876874" y="3035041"/>
            <a:ext cx="98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File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>
              <a:solidFill>
                <a:schemeClr val="dk1"/>
              </a:solidFill>
            </a:endParaRPr>
          </a:p>
          <a:p>
            <a:pPr algn="ctr"/>
            <a:r>
              <a:rPr lang="en-US" altLang="zh-TW" dirty="0">
                <a:solidFill>
                  <a:schemeClr val="dk1"/>
                </a:solidFill>
              </a:rPr>
              <a:t>Format </a:t>
            </a:r>
            <a:r>
              <a:rPr lang="en-US" altLang="zh-TW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482385A-BEA4-453F-9A3B-DA0625CAB673}"/>
              </a:ext>
            </a:extLst>
          </p:cNvPr>
          <p:cNvSpPr/>
          <p:nvPr/>
        </p:nvSpPr>
        <p:spPr>
          <a:xfrm>
            <a:off x="171690" y="3204459"/>
            <a:ext cx="98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Files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8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Exception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1790362"/>
            <a:ext cx="4295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</a:rPr>
              <a:t>characters properties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2060C0-4720-4EF3-8846-538F9A31C515}"/>
              </a:ext>
            </a:extLst>
          </p:cNvPr>
          <p:cNvSpPr/>
          <p:nvPr/>
        </p:nvSpPr>
        <p:spPr>
          <a:xfrm>
            <a:off x="1054443" y="2330556"/>
            <a:ext cx="67425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Including space character.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Including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\n </a:t>
            </a:r>
            <a:r>
              <a:rPr lang="en-US" altLang="zh-TW" sz="2400" b="1" dirty="0">
                <a:solidFill>
                  <a:srgbClr val="002060"/>
                </a:solidFill>
              </a:rPr>
              <a:t>(line feed),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\r </a:t>
            </a:r>
            <a:r>
              <a:rPr lang="en-US" altLang="zh-TW" sz="2400" b="1" dirty="0">
                <a:solidFill>
                  <a:srgbClr val="002060"/>
                </a:solidFill>
              </a:rPr>
              <a:t>(carriage return).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Excluding unknow ASCII code (&lt;=127 ).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Excluding Unicode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calculation. (such as </a:t>
            </a:r>
            <a:r>
              <a:rPr lang="en-US" altLang="zh-TW" sz="2400" b="1" dirty="0">
                <a:solidFill>
                  <a:srgbClr val="002060"/>
                </a:solidFill>
              </a:rPr>
              <a:t>: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         ) </a:t>
            </a:r>
            <a:endParaRPr lang="en-US" altLang="zh-TW" sz="2400" b="1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FAA2FD-CAA7-4659-9868-9E57D5C88DDF}"/>
              </a:ext>
            </a:extLst>
          </p:cNvPr>
          <p:cNvSpPr/>
          <p:nvPr/>
        </p:nvSpPr>
        <p:spPr>
          <a:xfrm>
            <a:off x="662628" y="5285107"/>
            <a:ext cx="327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Match method :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8F0685-7C84-4842-9BC3-7A0DC285EAE2}"/>
              </a:ext>
            </a:extLst>
          </p:cNvPr>
          <p:cNvSpPr/>
          <p:nvPr/>
        </p:nvSpPr>
        <p:spPr>
          <a:xfrm>
            <a:off x="1054443" y="5808327"/>
            <a:ext cx="938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Appear a message of 20 characters before and after the found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Text case is considered different.</a:t>
            </a:r>
          </a:p>
        </p:txBody>
      </p:sp>
      <p:sp>
        <p:nvSpPr>
          <p:cNvPr id="2" name="矩形 1"/>
          <p:cNvSpPr/>
          <p:nvPr/>
        </p:nvSpPr>
        <p:spPr>
          <a:xfrm>
            <a:off x="1054443" y="4412480"/>
            <a:ext cx="104276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XML  File : Only process title and abstract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JSON File : Only process tweet content which property name is "</a:t>
            </a:r>
            <a:r>
              <a:rPr lang="en-US" altLang="zh-TW" sz="2400" b="1" dirty="0" err="1">
                <a:solidFill>
                  <a:srgbClr val="002060"/>
                </a:solidFill>
              </a:rPr>
              <a:t>tweet_text</a:t>
            </a:r>
            <a:r>
              <a:rPr lang="en-US" altLang="zh-TW" sz="2400" b="1" dirty="0">
                <a:solidFill>
                  <a:srgbClr val="002060"/>
                </a:solidFill>
              </a:rPr>
              <a:t>"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3888951"/>
            <a:ext cx="3330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</a:rPr>
              <a:t>parser process :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55" y="3513416"/>
            <a:ext cx="386800" cy="38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074" y="3587753"/>
            <a:ext cx="2095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82A202-3F1A-4569-BCCD-21702CBFF6E7}"/>
              </a:ext>
            </a:extLst>
          </p:cNvPr>
          <p:cNvSpPr/>
          <p:nvPr/>
        </p:nvSpPr>
        <p:spPr>
          <a:xfrm>
            <a:off x="4212119" y="2321004"/>
            <a:ext cx="376776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800" dirty="0"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1117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體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整體設計</Template>
  <TotalTime>0</TotalTime>
  <Words>187</Words>
  <Application>Microsoft Office PowerPoint</Application>
  <PresentationFormat>寬螢幕</PresentationFormat>
  <Paragraphs>64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Microsoft JhengHei UI</vt:lpstr>
      <vt:lpstr>Yu Gothic UI</vt:lpstr>
      <vt:lpstr>微軟正黑體</vt:lpstr>
      <vt:lpstr>Arial</vt:lpstr>
      <vt:lpstr>Freestyle Script</vt:lpstr>
      <vt:lpstr>Times New Roman</vt:lpstr>
      <vt:lpstr>Tw Cen MT</vt:lpstr>
      <vt:lpstr>Wingdings 3</vt:lpstr>
      <vt:lpstr>整體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2021-10-09T14:17:05Z</dcterms:created>
  <dcterms:modified xsi:type="dcterms:W3CDTF">2021-10-12T06:54:35Z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