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277" r:id="rId7"/>
    <p:sldId id="283" r:id="rId8"/>
    <p:sldId id="278" r:id="rId9"/>
    <p:sldId id="280" r:id="rId10"/>
    <p:sldId id="284" r:id="rId11"/>
    <p:sldId id="282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830" autoAdjust="0"/>
  </p:normalViewPr>
  <p:slideViewPr>
    <p:cSldViewPr snapToGrid="0">
      <p:cViewPr varScale="1">
        <p:scale>
          <a:sx n="102" d="100"/>
          <a:sy n="102" d="100"/>
        </p:scale>
        <p:origin x="3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9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524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13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93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71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6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2021/10/17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P77101139 Chad Liu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467F4FD-7C76-4A88-B01B-F625B37618FF}"/>
              </a:ext>
            </a:extLst>
          </p:cNvPr>
          <p:cNvSpPr/>
          <p:nvPr/>
        </p:nvSpPr>
        <p:spPr>
          <a:xfrm>
            <a:off x="4179536" y="3577646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IR System</a:t>
            </a:r>
            <a:endParaRPr lang="zh-TW" alt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Outline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F47D47-0623-4BDB-A5AD-31A4A4454889}"/>
              </a:ext>
            </a:extLst>
          </p:cNvPr>
          <p:cNvSpPr/>
          <p:nvPr/>
        </p:nvSpPr>
        <p:spPr>
          <a:xfrm>
            <a:off x="651409" y="2051331"/>
            <a:ext cx="7735986" cy="419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3600" dirty="0">
                <a:solidFill>
                  <a:schemeClr val="tx1"/>
                </a:solidFill>
              </a:rPr>
              <a:t>1. Development Environment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2. Flow Chart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accent2"/>
                </a:solidFill>
              </a:rPr>
              <a:t>XML content compare.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tx1"/>
                </a:solidFill>
              </a:rPr>
              <a:t>Parse XML &amp; JSON.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r>
              <a:rPr lang="en-US" altLang="zh-TW" sz="3600" dirty="0">
                <a:solidFill>
                  <a:schemeClr val="tx1"/>
                </a:solidFill>
              </a:rPr>
              <a:t>3. Exception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4. </a:t>
            </a:r>
            <a:r>
              <a:rPr lang="en-US" altLang="zh-TW" sz="3600" dirty="0">
                <a:solidFill>
                  <a:schemeClr val="accent2"/>
                </a:solidFill>
              </a:rPr>
              <a:t>Methods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</a:rPr>
              <a:t>&amp;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</a:rPr>
              <a:t>Result</a:t>
            </a:r>
          </a:p>
          <a:p>
            <a:endParaRPr lang="en-US" altLang="zh-TW" sz="3600" dirty="0">
              <a:solidFill>
                <a:schemeClr val="tx1"/>
              </a:solidFill>
            </a:endParaRPr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8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Development Environment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9" name="Picture 12" descr="MacOS上的Python路徑問題＆安裝方法. 本篇文章將解釋MacOS上的Python路徑還有幾種安裝方式| by Denis Hsieh |  Denis Brain | Medium">
            <a:extLst>
              <a:ext uri="{FF2B5EF4-FFF2-40B4-BE49-F238E27FC236}">
                <a16:creationId xmlns:a16="http://schemas.microsoft.com/office/drawing/2014/main" id="{6864F458-086C-426F-BDF4-32097974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500820"/>
            <a:ext cx="4373561" cy="14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2C8861-8CF5-4BCA-8D26-AF676A755B26}"/>
              </a:ext>
            </a:extLst>
          </p:cNvPr>
          <p:cNvSpPr/>
          <p:nvPr/>
        </p:nvSpPr>
        <p:spPr>
          <a:xfrm>
            <a:off x="1358900" y="284575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014EDA-B01B-4EDB-A330-5102CA01B2E0}"/>
              </a:ext>
            </a:extLst>
          </p:cNvPr>
          <p:cNvSpPr/>
          <p:nvPr/>
        </p:nvSpPr>
        <p:spPr>
          <a:xfrm>
            <a:off x="1358900" y="420871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 descr="VSCode 美化Folder View – Paulus@nxStudio">
            <a:extLst>
              <a:ext uri="{FF2B5EF4-FFF2-40B4-BE49-F238E27FC236}">
                <a16:creationId xmlns:a16="http://schemas.microsoft.com/office/drawing/2014/main" id="{BF2CDC79-F335-4094-94E3-781D3A3E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3661575"/>
            <a:ext cx="3780630" cy="18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Flow Chart – </a:t>
            </a:r>
            <a:r>
              <a:rPr lang="en-US" altLang="zh-TW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XML content compare </a:t>
            </a:r>
            <a:endParaRPr lang="zh-TW" altLang="en-US" sz="4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30CC54B-EEDD-4E4A-ABE7-EEEC1FAA72D2}"/>
              </a:ext>
            </a:extLst>
          </p:cNvPr>
          <p:cNvSpPr/>
          <p:nvPr/>
        </p:nvSpPr>
        <p:spPr>
          <a:xfrm>
            <a:off x="4383586" y="1974114"/>
            <a:ext cx="1083275" cy="6202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MD5</a:t>
            </a:r>
          </a:p>
          <a:p>
            <a:pPr algn="ctr"/>
            <a:r>
              <a:rPr lang="en-US" altLang="zh-TW" dirty="0"/>
              <a:t>Checksum</a:t>
            </a:r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033B335-98A1-4831-BF43-6D5BF557269F}"/>
              </a:ext>
            </a:extLst>
          </p:cNvPr>
          <p:cNvSpPr/>
          <p:nvPr/>
        </p:nvSpPr>
        <p:spPr>
          <a:xfrm>
            <a:off x="5238795" y="4034986"/>
            <a:ext cx="1083275" cy="54275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XML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2A3AC1D0-BD1B-4F4B-90B4-51AE4F66C89E}"/>
              </a:ext>
            </a:extLst>
          </p:cNvPr>
          <p:cNvSpPr/>
          <p:nvPr/>
        </p:nvSpPr>
        <p:spPr>
          <a:xfrm>
            <a:off x="1416493" y="2859081"/>
            <a:ext cx="1706779" cy="121148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3C4EF03-64F2-44DA-8009-6774D29B31D0}"/>
              </a:ext>
            </a:extLst>
          </p:cNvPr>
          <p:cNvCxnSpPr>
            <a:cxnSpLocks/>
          </p:cNvCxnSpPr>
          <p:nvPr/>
        </p:nvCxnSpPr>
        <p:spPr>
          <a:xfrm>
            <a:off x="2256343" y="4287056"/>
            <a:ext cx="90148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4D16F1-1148-4A0C-BB7D-B7F126E3CE4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2883" y="3464821"/>
            <a:ext cx="56361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10936DD-7B9C-4E10-A1F0-93E48F047285}"/>
              </a:ext>
            </a:extLst>
          </p:cNvPr>
          <p:cNvCxnSpPr>
            <a:cxnSpLocks/>
          </p:cNvCxnSpPr>
          <p:nvPr/>
        </p:nvCxnSpPr>
        <p:spPr>
          <a:xfrm>
            <a:off x="5466860" y="2276337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49C3DF60-C38F-4F3B-AA44-5A37A632A69C}"/>
              </a:ext>
            </a:extLst>
          </p:cNvPr>
          <p:cNvSpPr/>
          <p:nvPr/>
        </p:nvSpPr>
        <p:spPr>
          <a:xfrm>
            <a:off x="5230490" y="4781213"/>
            <a:ext cx="1099886" cy="62884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xml.etree.ElementTree</a:t>
            </a:r>
            <a:endParaRPr lang="en-US" altLang="zh-TW" sz="1200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B42F1C95-35D7-4D10-8AC9-B8C04442E005}"/>
              </a:ext>
            </a:extLst>
          </p:cNvPr>
          <p:cNvSpPr/>
          <p:nvPr/>
        </p:nvSpPr>
        <p:spPr>
          <a:xfrm>
            <a:off x="5677393" y="4605859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6AC99403-B538-43F1-8A6F-B8845B4F8CA5}"/>
              </a:ext>
            </a:extLst>
          </p:cNvPr>
          <p:cNvSpPr/>
          <p:nvPr/>
        </p:nvSpPr>
        <p:spPr>
          <a:xfrm>
            <a:off x="8801846" y="2211039"/>
            <a:ext cx="1884626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Take one character at a time from the 1</a:t>
            </a:r>
            <a:r>
              <a:rPr lang="en-US" altLang="zh-TW" sz="1400" baseline="30000" dirty="0"/>
              <a:t>st</a:t>
            </a:r>
            <a:r>
              <a:rPr lang="en-US" altLang="zh-TW" sz="1400" dirty="0"/>
              <a:t> content and the 2</a:t>
            </a:r>
            <a:r>
              <a:rPr lang="en-US" altLang="zh-TW" sz="1400" baseline="30000" dirty="0"/>
              <a:t>nd</a:t>
            </a:r>
            <a:r>
              <a:rPr lang="en-US" altLang="zh-TW" sz="1400" dirty="0"/>
              <a:t> content</a:t>
            </a:r>
            <a:endParaRPr lang="zh-TW" altLang="en-US" sz="1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36D8430-3553-40FA-9811-DBA5D00082D0}"/>
              </a:ext>
            </a:extLst>
          </p:cNvPr>
          <p:cNvCxnSpPr>
            <a:cxnSpLocks/>
          </p:cNvCxnSpPr>
          <p:nvPr/>
        </p:nvCxnSpPr>
        <p:spPr>
          <a:xfrm>
            <a:off x="6309653" y="4298119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AC08139-7DBB-45B4-80E6-F15C71B64F4D}"/>
              </a:ext>
            </a:extLst>
          </p:cNvPr>
          <p:cNvSpPr/>
          <p:nvPr/>
        </p:nvSpPr>
        <p:spPr>
          <a:xfrm>
            <a:off x="2266813" y="401407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lang="zh-TW" altLang="en-US" sz="12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579F4C-1E73-494A-8118-A59E1CA18EE7}"/>
              </a:ext>
            </a:extLst>
          </p:cNvPr>
          <p:cNvCxnSpPr>
            <a:cxnSpLocks/>
          </p:cNvCxnSpPr>
          <p:nvPr/>
        </p:nvCxnSpPr>
        <p:spPr>
          <a:xfrm>
            <a:off x="7759942" y="4287056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</p:cNvCxnSpPr>
          <p:nvPr/>
        </p:nvCxnSpPr>
        <p:spPr>
          <a:xfrm>
            <a:off x="8047979" y="1925904"/>
            <a:ext cx="0" cy="23757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7D6DA1C-9AF1-488D-B56A-508722DE596A}"/>
              </a:ext>
            </a:extLst>
          </p:cNvPr>
          <p:cNvCxnSpPr>
            <a:cxnSpLocks/>
          </p:cNvCxnSpPr>
          <p:nvPr/>
        </p:nvCxnSpPr>
        <p:spPr>
          <a:xfrm>
            <a:off x="8047979" y="1938377"/>
            <a:ext cx="170035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A416E9-34F4-499C-98CA-C2865585B581}"/>
              </a:ext>
            </a:extLst>
          </p:cNvPr>
          <p:cNvCxnSpPr>
            <a:cxnSpLocks/>
          </p:cNvCxnSpPr>
          <p:nvPr/>
        </p:nvCxnSpPr>
        <p:spPr>
          <a:xfrm>
            <a:off x="2275079" y="2627767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流程圖: 程序 71">
            <a:extLst>
              <a:ext uri="{FF2B5EF4-FFF2-40B4-BE49-F238E27FC236}">
                <a16:creationId xmlns:a16="http://schemas.microsoft.com/office/drawing/2014/main" id="{04D3BE09-8992-4746-B7A3-9D2ECB108B0D}"/>
              </a:ext>
            </a:extLst>
          </p:cNvPr>
          <p:cNvSpPr/>
          <p:nvPr/>
        </p:nvSpPr>
        <p:spPr>
          <a:xfrm>
            <a:off x="11088716" y="4304554"/>
            <a:ext cx="950726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Display</a:t>
            </a:r>
          </a:p>
          <a:p>
            <a:pPr algn="ctr"/>
            <a:r>
              <a:rPr lang="en-US" altLang="zh-TW" sz="1400" dirty="0"/>
              <a:t>character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7D70C3C-DF30-4E39-9E63-95EEE13F259E}"/>
              </a:ext>
            </a:extLst>
          </p:cNvPr>
          <p:cNvCxnSpPr>
            <a:cxnSpLocks/>
          </p:cNvCxnSpPr>
          <p:nvPr/>
        </p:nvCxnSpPr>
        <p:spPr>
          <a:xfrm>
            <a:off x="9764213" y="5035719"/>
            <a:ext cx="0" cy="2741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B94AE4-BB83-4A5A-A086-45693DBD0154}"/>
              </a:ext>
            </a:extLst>
          </p:cNvPr>
          <p:cNvSpPr/>
          <p:nvPr/>
        </p:nvSpPr>
        <p:spPr>
          <a:xfrm>
            <a:off x="1635180" y="3215035"/>
            <a:ext cx="1358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Info. </a:t>
            </a:r>
            <a:r>
              <a:rPr lang="en-US" altLang="zh-TW" sz="1200" dirty="0"/>
              <a:t>Retrieve</a:t>
            </a:r>
          </a:p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Compare </a:t>
            </a:r>
            <a:endParaRPr lang="zh-TW" altLang="en-US" sz="1200" dirty="0">
              <a:cs typeface="Arial" panose="020B0604020202020204" pitchFamily="34" charset="0"/>
            </a:endParaRPr>
          </a:p>
        </p:txBody>
      </p:sp>
      <p:sp>
        <p:nvSpPr>
          <p:cNvPr id="71" name="流程圖: 程序 70">
            <a:extLst>
              <a:ext uri="{FF2B5EF4-FFF2-40B4-BE49-F238E27FC236}">
                <a16:creationId xmlns:a16="http://schemas.microsoft.com/office/drawing/2014/main" id="{4034922B-5BDE-439F-B702-30038809637B}"/>
              </a:ext>
            </a:extLst>
          </p:cNvPr>
          <p:cNvSpPr/>
          <p:nvPr/>
        </p:nvSpPr>
        <p:spPr>
          <a:xfrm>
            <a:off x="1362005" y="2088569"/>
            <a:ext cx="1826147" cy="5429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 which Functions do you want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5479071-3961-497E-8690-32C72B9E7DA4}"/>
              </a:ext>
            </a:extLst>
          </p:cNvPr>
          <p:cNvCxnSpPr>
            <a:cxnSpLocks/>
          </p:cNvCxnSpPr>
          <p:nvPr/>
        </p:nvCxnSpPr>
        <p:spPr>
          <a:xfrm>
            <a:off x="852883" y="3464821"/>
            <a:ext cx="0" cy="18762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EFF814C-2DBD-4FD6-A799-9CCF9B3840E9}"/>
              </a:ext>
            </a:extLst>
          </p:cNvPr>
          <p:cNvCxnSpPr>
            <a:cxnSpLocks/>
          </p:cNvCxnSpPr>
          <p:nvPr/>
        </p:nvCxnSpPr>
        <p:spPr>
          <a:xfrm>
            <a:off x="2269882" y="4046365"/>
            <a:ext cx="0" cy="2430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流程圖: 決策 80">
            <a:extLst>
              <a:ext uri="{FF2B5EF4-FFF2-40B4-BE49-F238E27FC236}">
                <a16:creationId xmlns:a16="http://schemas.microsoft.com/office/drawing/2014/main" id="{999CA107-C5FD-4A2A-B50D-14A878F851FF}"/>
              </a:ext>
            </a:extLst>
          </p:cNvPr>
          <p:cNvSpPr/>
          <p:nvPr/>
        </p:nvSpPr>
        <p:spPr>
          <a:xfrm>
            <a:off x="3138645" y="3650009"/>
            <a:ext cx="1773191" cy="130427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DFA3777-8453-4026-A071-72C68B6B717F}"/>
              </a:ext>
            </a:extLst>
          </p:cNvPr>
          <p:cNvSpPr/>
          <p:nvPr/>
        </p:nvSpPr>
        <p:spPr>
          <a:xfrm>
            <a:off x="3393400" y="3969312"/>
            <a:ext cx="135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MD5 Checksum</a:t>
            </a:r>
          </a:p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CRC32</a:t>
            </a:r>
          </a:p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1:1 Compare </a:t>
            </a:r>
            <a:endParaRPr lang="zh-TW" altLang="en-US" sz="1200" dirty="0"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4AA7929-D0B2-47BA-BB88-A2FFF1737227}"/>
              </a:ext>
            </a:extLst>
          </p:cNvPr>
          <p:cNvSpPr/>
          <p:nvPr/>
        </p:nvSpPr>
        <p:spPr>
          <a:xfrm>
            <a:off x="1058148" y="314956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①</a:t>
            </a:r>
            <a:endParaRPr lang="zh-TW" altLang="en-US" sz="1200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7AB350F-CC1F-49DF-8A52-8828D676ED6C}"/>
              </a:ext>
            </a:extLst>
          </p:cNvPr>
          <p:cNvCxnSpPr>
            <a:cxnSpLocks/>
          </p:cNvCxnSpPr>
          <p:nvPr/>
        </p:nvCxnSpPr>
        <p:spPr>
          <a:xfrm>
            <a:off x="4025240" y="2281844"/>
            <a:ext cx="0" cy="13763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76FEEE7-F48E-4A25-85D9-7F4B1A31B235}"/>
              </a:ext>
            </a:extLst>
          </p:cNvPr>
          <p:cNvCxnSpPr>
            <a:cxnSpLocks/>
          </p:cNvCxnSpPr>
          <p:nvPr/>
        </p:nvCxnSpPr>
        <p:spPr>
          <a:xfrm>
            <a:off x="4025240" y="2289930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9DA6EC02-106C-4C67-A46B-02CC9325F66F}"/>
              </a:ext>
            </a:extLst>
          </p:cNvPr>
          <p:cNvCxnSpPr>
            <a:cxnSpLocks/>
          </p:cNvCxnSpPr>
          <p:nvPr/>
        </p:nvCxnSpPr>
        <p:spPr>
          <a:xfrm>
            <a:off x="4025240" y="4956702"/>
            <a:ext cx="0" cy="2553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流程圖: 程序 86">
            <a:extLst>
              <a:ext uri="{FF2B5EF4-FFF2-40B4-BE49-F238E27FC236}">
                <a16:creationId xmlns:a16="http://schemas.microsoft.com/office/drawing/2014/main" id="{6DCEC54D-1260-4117-BCE2-1AB534DFD3BF}"/>
              </a:ext>
            </a:extLst>
          </p:cNvPr>
          <p:cNvSpPr/>
          <p:nvPr/>
        </p:nvSpPr>
        <p:spPr>
          <a:xfrm>
            <a:off x="3468580" y="5212080"/>
            <a:ext cx="1083275" cy="3895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CRC32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7BC7C3-3E7E-4FAB-8C33-BB068D93091E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>
          <a:xfrm>
            <a:off x="4911836" y="4302145"/>
            <a:ext cx="326959" cy="4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54F33E29-6243-4FAA-BAFB-C7A845C1257F}"/>
              </a:ext>
            </a:extLst>
          </p:cNvPr>
          <p:cNvCxnSpPr>
            <a:cxnSpLocks/>
          </p:cNvCxnSpPr>
          <p:nvPr/>
        </p:nvCxnSpPr>
        <p:spPr>
          <a:xfrm>
            <a:off x="4021713" y="5582413"/>
            <a:ext cx="0" cy="2746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流程圖: 程序 89">
            <a:extLst>
              <a:ext uri="{FF2B5EF4-FFF2-40B4-BE49-F238E27FC236}">
                <a16:creationId xmlns:a16="http://schemas.microsoft.com/office/drawing/2014/main" id="{3C494F00-FE2E-4FDE-88D8-08FC563D011B}"/>
              </a:ext>
            </a:extLst>
          </p:cNvPr>
          <p:cNvSpPr/>
          <p:nvPr/>
        </p:nvSpPr>
        <p:spPr>
          <a:xfrm>
            <a:off x="3444472" y="5857055"/>
            <a:ext cx="1083276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sp>
        <p:nvSpPr>
          <p:cNvPr id="91" name="流程圖: 程序 90">
            <a:extLst>
              <a:ext uri="{FF2B5EF4-FFF2-40B4-BE49-F238E27FC236}">
                <a16:creationId xmlns:a16="http://schemas.microsoft.com/office/drawing/2014/main" id="{26D582C6-383F-4818-A436-FFD3002CCC7C}"/>
              </a:ext>
            </a:extLst>
          </p:cNvPr>
          <p:cNvSpPr/>
          <p:nvPr/>
        </p:nvSpPr>
        <p:spPr>
          <a:xfrm>
            <a:off x="5828956" y="1977561"/>
            <a:ext cx="1083276" cy="61681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sp>
        <p:nvSpPr>
          <p:cNvPr id="92" name="流程圖: 程序 91">
            <a:extLst>
              <a:ext uri="{FF2B5EF4-FFF2-40B4-BE49-F238E27FC236}">
                <a16:creationId xmlns:a16="http://schemas.microsoft.com/office/drawing/2014/main" id="{8DEC8B7B-951A-4C59-A16E-8009E4A4D7A5}"/>
              </a:ext>
            </a:extLst>
          </p:cNvPr>
          <p:cNvSpPr/>
          <p:nvPr/>
        </p:nvSpPr>
        <p:spPr>
          <a:xfrm>
            <a:off x="4372069" y="2779993"/>
            <a:ext cx="1099886" cy="30348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hashlib</a:t>
            </a:r>
            <a:endParaRPr lang="en-US" altLang="zh-TW" sz="1200" dirty="0"/>
          </a:p>
        </p:txBody>
      </p:sp>
      <p:sp>
        <p:nvSpPr>
          <p:cNvPr id="93" name="箭號: 向上 92">
            <a:extLst>
              <a:ext uri="{FF2B5EF4-FFF2-40B4-BE49-F238E27FC236}">
                <a16:creationId xmlns:a16="http://schemas.microsoft.com/office/drawing/2014/main" id="{6567400C-4454-4A12-9983-5CFEE0DEA1E7}"/>
              </a:ext>
            </a:extLst>
          </p:cNvPr>
          <p:cNvSpPr/>
          <p:nvPr/>
        </p:nvSpPr>
        <p:spPr>
          <a:xfrm>
            <a:off x="4818972" y="2608794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程序 93">
            <a:extLst>
              <a:ext uri="{FF2B5EF4-FFF2-40B4-BE49-F238E27FC236}">
                <a16:creationId xmlns:a16="http://schemas.microsoft.com/office/drawing/2014/main" id="{3CD36DEF-9F14-4F8B-A8AE-461EEB27B57E}"/>
              </a:ext>
            </a:extLst>
          </p:cNvPr>
          <p:cNvSpPr/>
          <p:nvPr/>
        </p:nvSpPr>
        <p:spPr>
          <a:xfrm rot="5400000">
            <a:off x="2531553" y="5953466"/>
            <a:ext cx="1073176" cy="338554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binascii</a:t>
            </a:r>
            <a:endParaRPr lang="en-US" altLang="zh-TW" sz="1200" dirty="0"/>
          </a:p>
        </p:txBody>
      </p:sp>
      <p:sp>
        <p:nvSpPr>
          <p:cNvPr id="95" name="箭號: 向上 94">
            <a:extLst>
              <a:ext uri="{FF2B5EF4-FFF2-40B4-BE49-F238E27FC236}">
                <a16:creationId xmlns:a16="http://schemas.microsoft.com/office/drawing/2014/main" id="{163E122C-C54E-43E5-81E0-03D46417DFB9}"/>
              </a:ext>
            </a:extLst>
          </p:cNvPr>
          <p:cNvSpPr/>
          <p:nvPr/>
        </p:nvSpPr>
        <p:spPr>
          <a:xfrm rot="5400000">
            <a:off x="3245911" y="6066102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172EBB9-0D89-4EFD-989A-BF7A94C7F917}"/>
              </a:ext>
            </a:extLst>
          </p:cNvPr>
          <p:cNvSpPr/>
          <p:nvPr/>
        </p:nvSpPr>
        <p:spPr>
          <a:xfrm>
            <a:off x="3986110" y="34129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①</a:t>
            </a:r>
            <a:endParaRPr lang="zh-TW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FFF04CF-5304-4F8D-ADD3-972114C14C92}"/>
              </a:ext>
            </a:extLst>
          </p:cNvPr>
          <p:cNvSpPr/>
          <p:nvPr/>
        </p:nvSpPr>
        <p:spPr>
          <a:xfrm>
            <a:off x="3992957" y="488329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lang="zh-TW" altLang="en-US" sz="12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E9771AA-BDFA-49DB-B91F-7F4AE3FF029E}"/>
              </a:ext>
            </a:extLst>
          </p:cNvPr>
          <p:cNvSpPr/>
          <p:nvPr/>
        </p:nvSpPr>
        <p:spPr>
          <a:xfrm>
            <a:off x="4786446" y="402936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zh-TW" altLang="en-US" sz="1200" dirty="0"/>
          </a:p>
        </p:txBody>
      </p:sp>
      <p:sp>
        <p:nvSpPr>
          <p:cNvPr id="99" name="流程圖: 程序 98">
            <a:extLst>
              <a:ext uri="{FF2B5EF4-FFF2-40B4-BE49-F238E27FC236}">
                <a16:creationId xmlns:a16="http://schemas.microsoft.com/office/drawing/2014/main" id="{6EC29438-677F-40C8-A726-A11E8B91F475}"/>
              </a:ext>
            </a:extLst>
          </p:cNvPr>
          <p:cNvSpPr/>
          <p:nvPr/>
        </p:nvSpPr>
        <p:spPr>
          <a:xfrm>
            <a:off x="6676667" y="4034985"/>
            <a:ext cx="1083275" cy="54275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Retrieve</a:t>
            </a:r>
          </a:p>
          <a:p>
            <a:pPr algn="ctr"/>
            <a:r>
              <a:rPr lang="en-US" altLang="zh-TW" dirty="0"/>
              <a:t>Content</a:t>
            </a:r>
            <a:endParaRPr lang="zh-TW" altLang="en-US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7820860B-0C71-4D71-83D2-63346F395C50}"/>
              </a:ext>
            </a:extLst>
          </p:cNvPr>
          <p:cNvCxnSpPr>
            <a:cxnSpLocks/>
          </p:cNvCxnSpPr>
          <p:nvPr/>
        </p:nvCxnSpPr>
        <p:spPr>
          <a:xfrm>
            <a:off x="9741882" y="1938377"/>
            <a:ext cx="0" cy="2660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流程圖: 決策 100">
            <a:extLst>
              <a:ext uri="{FF2B5EF4-FFF2-40B4-BE49-F238E27FC236}">
                <a16:creationId xmlns:a16="http://schemas.microsoft.com/office/drawing/2014/main" id="{9547F5FE-1533-4147-97A7-0DE44FAECA42}"/>
              </a:ext>
            </a:extLst>
          </p:cNvPr>
          <p:cNvSpPr/>
          <p:nvPr/>
        </p:nvSpPr>
        <p:spPr>
          <a:xfrm>
            <a:off x="9038308" y="4174102"/>
            <a:ext cx="1451810" cy="86161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</a:rPr>
              <a:t>Equal </a:t>
            </a:r>
            <a:r>
              <a:rPr lang="en-US" altLang="zh-TW" sz="1400" dirty="0"/>
              <a:t>(y/n)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sz="1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7BB706A-761D-478F-8E66-8709C10E373D}"/>
              </a:ext>
            </a:extLst>
          </p:cNvPr>
          <p:cNvSpPr/>
          <p:nvPr/>
        </p:nvSpPr>
        <p:spPr>
          <a:xfrm>
            <a:off x="9727504" y="4964542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2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F96FB31-B243-42B4-8586-4200998B246F}"/>
              </a:ext>
            </a:extLst>
          </p:cNvPr>
          <p:cNvSpPr/>
          <p:nvPr/>
        </p:nvSpPr>
        <p:spPr>
          <a:xfrm>
            <a:off x="10381590" y="4333278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3792AD4-829E-4F31-991C-4DDD5F7F7B42}"/>
              </a:ext>
            </a:extLst>
          </p:cNvPr>
          <p:cNvCxnSpPr>
            <a:cxnSpLocks/>
          </p:cNvCxnSpPr>
          <p:nvPr/>
        </p:nvCxnSpPr>
        <p:spPr>
          <a:xfrm>
            <a:off x="10464519" y="3476665"/>
            <a:ext cx="42468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24FFACBF-7FA4-4945-99C4-F968BAC48ACC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561791" y="2490985"/>
            <a:ext cx="2288" cy="18135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74C44B4-D369-41D5-AB23-1603DCCCACF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0686472" y="2503459"/>
            <a:ext cx="875319" cy="6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555E4D85-BAA2-4608-A187-296778F5EA68}"/>
              </a:ext>
            </a:extLst>
          </p:cNvPr>
          <p:cNvSpPr/>
          <p:nvPr/>
        </p:nvSpPr>
        <p:spPr>
          <a:xfrm>
            <a:off x="10789417" y="2232605"/>
            <a:ext cx="1125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character</a:t>
            </a:r>
            <a:endParaRPr lang="zh-TW" altLang="en-US" sz="1200" dirty="0"/>
          </a:p>
        </p:txBody>
      </p:sp>
      <p:sp>
        <p:nvSpPr>
          <p:cNvPr id="124" name="流程圖: 程序 123">
            <a:extLst>
              <a:ext uri="{FF2B5EF4-FFF2-40B4-BE49-F238E27FC236}">
                <a16:creationId xmlns:a16="http://schemas.microsoft.com/office/drawing/2014/main" id="{729544FB-3E47-45D8-9D7E-1D339C474B7F}"/>
              </a:ext>
            </a:extLst>
          </p:cNvPr>
          <p:cNvSpPr/>
          <p:nvPr/>
        </p:nvSpPr>
        <p:spPr>
          <a:xfrm>
            <a:off x="8955866" y="5307277"/>
            <a:ext cx="1616693" cy="40787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Record</a:t>
            </a:r>
          </a:p>
          <a:p>
            <a:pPr algn="ctr"/>
            <a:r>
              <a:rPr lang="en-US" altLang="zh-TW" sz="1400" dirty="0"/>
              <a:t>Character &amp;Position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2E3EE441-16C8-4294-936A-29CD0FDE01D8}"/>
              </a:ext>
            </a:extLst>
          </p:cNvPr>
          <p:cNvCxnSpPr>
            <a:cxnSpLocks/>
          </p:cNvCxnSpPr>
          <p:nvPr/>
        </p:nvCxnSpPr>
        <p:spPr>
          <a:xfrm>
            <a:off x="9764213" y="5728705"/>
            <a:ext cx="0" cy="256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流程圖: 程序 127">
            <a:extLst>
              <a:ext uri="{FF2B5EF4-FFF2-40B4-BE49-F238E27FC236}">
                <a16:creationId xmlns:a16="http://schemas.microsoft.com/office/drawing/2014/main" id="{DB954250-9F2C-4CEE-9D27-2E4A5D39DAEE}"/>
              </a:ext>
            </a:extLst>
          </p:cNvPr>
          <p:cNvSpPr/>
          <p:nvPr/>
        </p:nvSpPr>
        <p:spPr>
          <a:xfrm>
            <a:off x="8955866" y="5985404"/>
            <a:ext cx="1616690" cy="62676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display red color where the character is not the same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FC03CE7F-DD87-49C6-8A23-BD084DBDA6C1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8418512" y="6298786"/>
            <a:ext cx="53735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7A03AFB3-C84F-469B-8113-8633D293A0C6}"/>
              </a:ext>
            </a:extLst>
          </p:cNvPr>
          <p:cNvCxnSpPr>
            <a:cxnSpLocks/>
          </p:cNvCxnSpPr>
          <p:nvPr/>
        </p:nvCxnSpPr>
        <p:spPr>
          <a:xfrm>
            <a:off x="8425648" y="2490985"/>
            <a:ext cx="0" cy="3807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E444174D-68C3-4269-BC43-FDBBE29B9B47}"/>
              </a:ext>
            </a:extLst>
          </p:cNvPr>
          <p:cNvCxnSpPr>
            <a:cxnSpLocks/>
          </p:cNvCxnSpPr>
          <p:nvPr/>
        </p:nvCxnSpPr>
        <p:spPr>
          <a:xfrm>
            <a:off x="8418512" y="2503459"/>
            <a:ext cx="39897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E0B5DED-8C99-4D24-89BB-AF9DCF09D712}"/>
              </a:ext>
            </a:extLst>
          </p:cNvPr>
          <p:cNvSpPr/>
          <p:nvPr/>
        </p:nvSpPr>
        <p:spPr>
          <a:xfrm rot="5400000">
            <a:off x="7994404" y="5188370"/>
            <a:ext cx="1125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character</a:t>
            </a:r>
            <a:endParaRPr lang="zh-TW" altLang="en-US" sz="1200" dirty="0"/>
          </a:p>
        </p:txBody>
      </p:sp>
      <p:sp>
        <p:nvSpPr>
          <p:cNvPr id="141" name="流程圖: 決策 140">
            <a:extLst>
              <a:ext uri="{FF2B5EF4-FFF2-40B4-BE49-F238E27FC236}">
                <a16:creationId xmlns:a16="http://schemas.microsoft.com/office/drawing/2014/main" id="{7D177DF3-91B6-4822-8CF5-CAE347235888}"/>
              </a:ext>
            </a:extLst>
          </p:cNvPr>
          <p:cNvSpPr/>
          <p:nvPr/>
        </p:nvSpPr>
        <p:spPr>
          <a:xfrm>
            <a:off x="9026562" y="3045857"/>
            <a:ext cx="1451810" cy="86161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</a:rPr>
              <a:t>End of content </a:t>
            </a:r>
            <a:r>
              <a:rPr lang="en-US" altLang="zh-TW" sz="1400" dirty="0"/>
              <a:t>(y/n)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sz="1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B8B229FD-FDF3-4667-B6AE-34CB75ACC751}"/>
              </a:ext>
            </a:extLst>
          </p:cNvPr>
          <p:cNvCxnSpPr>
            <a:cxnSpLocks/>
          </p:cNvCxnSpPr>
          <p:nvPr/>
        </p:nvCxnSpPr>
        <p:spPr>
          <a:xfrm>
            <a:off x="9748338" y="2808212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CE59DDCF-A299-4F1E-BB1F-52C42D92F655}"/>
              </a:ext>
            </a:extLst>
          </p:cNvPr>
          <p:cNvCxnSpPr>
            <a:cxnSpLocks/>
          </p:cNvCxnSpPr>
          <p:nvPr/>
        </p:nvCxnSpPr>
        <p:spPr>
          <a:xfrm>
            <a:off x="9756931" y="3909268"/>
            <a:ext cx="0" cy="2741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F503CBEF-AA47-450C-AD93-9C3EDD389EF2}"/>
              </a:ext>
            </a:extLst>
          </p:cNvPr>
          <p:cNvSpPr/>
          <p:nvPr/>
        </p:nvSpPr>
        <p:spPr>
          <a:xfrm>
            <a:off x="9727504" y="3882516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2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3A22E1A-15BA-4984-8C57-EF1D9532AEEE}"/>
              </a:ext>
            </a:extLst>
          </p:cNvPr>
          <p:cNvSpPr/>
          <p:nvPr/>
        </p:nvSpPr>
        <p:spPr>
          <a:xfrm>
            <a:off x="10389672" y="3225890"/>
            <a:ext cx="265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/>
          </a:p>
        </p:txBody>
      </p: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7EEDD143-7AB1-482A-B671-5F3863B41C5B}"/>
              </a:ext>
            </a:extLst>
          </p:cNvPr>
          <p:cNvCxnSpPr>
            <a:cxnSpLocks/>
          </p:cNvCxnSpPr>
          <p:nvPr/>
        </p:nvCxnSpPr>
        <p:spPr>
          <a:xfrm flipV="1">
            <a:off x="10490118" y="4601370"/>
            <a:ext cx="598598" cy="17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C622320E-FEC4-41D1-8F8C-417641419E78}"/>
              </a:ext>
            </a:extLst>
          </p:cNvPr>
          <p:cNvCxnSpPr>
            <a:cxnSpLocks/>
          </p:cNvCxnSpPr>
          <p:nvPr/>
        </p:nvCxnSpPr>
        <p:spPr>
          <a:xfrm>
            <a:off x="10885045" y="3476665"/>
            <a:ext cx="0" cy="256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流程圖: 結束點 171">
            <a:extLst>
              <a:ext uri="{FF2B5EF4-FFF2-40B4-BE49-F238E27FC236}">
                <a16:creationId xmlns:a16="http://schemas.microsoft.com/office/drawing/2014/main" id="{6FB143EF-452E-455D-BCEC-6BEBF75DDC16}"/>
              </a:ext>
            </a:extLst>
          </p:cNvPr>
          <p:cNvSpPr/>
          <p:nvPr/>
        </p:nvSpPr>
        <p:spPr>
          <a:xfrm>
            <a:off x="10572559" y="3735045"/>
            <a:ext cx="649813" cy="32784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</a:rPr>
              <a:t> End</a:t>
            </a:r>
            <a:endParaRPr lang="zh-TW" altLang="en-US" sz="1400" dirty="0">
              <a:solidFill>
                <a:schemeClr val="dk1"/>
              </a:solidFill>
            </a:endParaRPr>
          </a:p>
        </p:txBody>
      </p:sp>
      <p:sp>
        <p:nvSpPr>
          <p:cNvPr id="174" name="流程圖: 接點 173">
            <a:extLst>
              <a:ext uri="{FF2B5EF4-FFF2-40B4-BE49-F238E27FC236}">
                <a16:creationId xmlns:a16="http://schemas.microsoft.com/office/drawing/2014/main" id="{69640FD0-6ECF-478C-96C6-9FE61282F504}"/>
              </a:ext>
            </a:extLst>
          </p:cNvPr>
          <p:cNvSpPr/>
          <p:nvPr/>
        </p:nvSpPr>
        <p:spPr>
          <a:xfrm>
            <a:off x="310905" y="5341090"/>
            <a:ext cx="1040702" cy="97019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5A89A1D-3654-4936-907A-75FFE0A9B134}"/>
              </a:ext>
            </a:extLst>
          </p:cNvPr>
          <p:cNvSpPr/>
          <p:nvPr/>
        </p:nvSpPr>
        <p:spPr>
          <a:xfrm>
            <a:off x="265722" y="5594995"/>
            <a:ext cx="1138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Parse XML &amp; </a:t>
            </a:r>
          </a:p>
          <a:p>
            <a:pPr algn="ctr"/>
            <a:r>
              <a:rPr lang="en-US" altLang="zh-TW" sz="1400" dirty="0"/>
              <a:t>JSON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53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Flow Chart – </a:t>
            </a:r>
            <a:r>
              <a:rPr lang="en-US" altLang="zh-TW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Parse XML &amp; JSON 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流程圖: 多重文件 3">
            <a:extLst>
              <a:ext uri="{FF2B5EF4-FFF2-40B4-BE49-F238E27FC236}">
                <a16:creationId xmlns:a16="http://schemas.microsoft.com/office/drawing/2014/main" id="{9F2781B4-4A8E-4F43-99D8-98DCB3568679}"/>
              </a:ext>
            </a:extLst>
          </p:cNvPr>
          <p:cNvSpPr/>
          <p:nvPr/>
        </p:nvSpPr>
        <p:spPr>
          <a:xfrm>
            <a:off x="284202" y="3114465"/>
            <a:ext cx="885568" cy="68786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30CC54B-EEDD-4E4A-ABE7-EEEC1FAA72D2}"/>
              </a:ext>
            </a:extLst>
          </p:cNvPr>
          <p:cNvSpPr/>
          <p:nvPr/>
        </p:nvSpPr>
        <p:spPr>
          <a:xfrm>
            <a:off x="3657593" y="2568406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033B335-98A1-4831-BF43-6D5BF557269F}"/>
              </a:ext>
            </a:extLst>
          </p:cNvPr>
          <p:cNvSpPr/>
          <p:nvPr/>
        </p:nvSpPr>
        <p:spPr>
          <a:xfrm>
            <a:off x="3657593" y="3676700"/>
            <a:ext cx="1083275" cy="76848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JSON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2A3AC1D0-BD1B-4F4B-90B4-51AE4F66C89E}"/>
              </a:ext>
            </a:extLst>
          </p:cNvPr>
          <p:cNvSpPr/>
          <p:nvPr/>
        </p:nvSpPr>
        <p:spPr>
          <a:xfrm>
            <a:off x="1676826" y="2936326"/>
            <a:ext cx="1320121" cy="1110039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13F35C-F12E-4467-B5C8-0FFBC9D5A02D}"/>
              </a:ext>
            </a:extLst>
          </p:cNvPr>
          <p:cNvCxnSpPr>
            <a:cxnSpLocks/>
          </p:cNvCxnSpPr>
          <p:nvPr/>
        </p:nvCxnSpPr>
        <p:spPr>
          <a:xfrm>
            <a:off x="1188433" y="3491346"/>
            <a:ext cx="475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3C4EF03-64F2-44DA-8009-6774D29B31D0}"/>
              </a:ext>
            </a:extLst>
          </p:cNvPr>
          <p:cNvCxnSpPr>
            <a:cxnSpLocks/>
          </p:cNvCxnSpPr>
          <p:nvPr/>
        </p:nvCxnSpPr>
        <p:spPr>
          <a:xfrm>
            <a:off x="2356477" y="4046365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4D16F1-1148-4A0C-BB7D-B7F126E3CE4F}"/>
              </a:ext>
            </a:extLst>
          </p:cNvPr>
          <p:cNvCxnSpPr>
            <a:cxnSpLocks/>
          </p:cNvCxnSpPr>
          <p:nvPr/>
        </p:nvCxnSpPr>
        <p:spPr>
          <a:xfrm>
            <a:off x="2360595" y="2946967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0EC8916-45DA-40FF-9B07-C19A7720AAEC}"/>
              </a:ext>
            </a:extLst>
          </p:cNvPr>
          <p:cNvSpPr/>
          <p:nvPr/>
        </p:nvSpPr>
        <p:spPr>
          <a:xfrm>
            <a:off x="2564752" y="2667718"/>
            <a:ext cx="97206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.xml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66304F-BF2B-4597-890F-C17C2D979EBD}"/>
              </a:ext>
            </a:extLst>
          </p:cNvPr>
          <p:cNvSpPr/>
          <p:nvPr/>
        </p:nvSpPr>
        <p:spPr>
          <a:xfrm>
            <a:off x="2564752" y="3751386"/>
            <a:ext cx="108327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215C11F-0F4D-47E2-8C84-E5A676AC4D25}"/>
              </a:ext>
            </a:extLst>
          </p:cNvPr>
          <p:cNvCxnSpPr>
            <a:cxnSpLocks/>
          </p:cNvCxnSpPr>
          <p:nvPr/>
        </p:nvCxnSpPr>
        <p:spPr>
          <a:xfrm>
            <a:off x="4749401" y="2949617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86296D5-F643-47B9-9F95-83DFEBFD9870}"/>
              </a:ext>
            </a:extLst>
          </p:cNvPr>
          <p:cNvCxnSpPr/>
          <p:nvPr/>
        </p:nvCxnSpPr>
        <p:spPr>
          <a:xfrm>
            <a:off x="5037438" y="2409209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10936DD-7B9C-4E10-A1F0-93E48F047285}"/>
              </a:ext>
            </a:extLst>
          </p:cNvPr>
          <p:cNvCxnSpPr>
            <a:cxnSpLocks/>
          </p:cNvCxnSpPr>
          <p:nvPr/>
        </p:nvCxnSpPr>
        <p:spPr>
          <a:xfrm>
            <a:off x="5037438" y="2408090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EDDDCF8-E4AD-4EEA-98C8-ADC9345C90FA}"/>
              </a:ext>
            </a:extLst>
          </p:cNvPr>
          <p:cNvCxnSpPr>
            <a:cxnSpLocks/>
          </p:cNvCxnSpPr>
          <p:nvPr/>
        </p:nvCxnSpPr>
        <p:spPr>
          <a:xfrm>
            <a:off x="4749401" y="4049015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B0C9FFE-7495-4752-BC93-2D1A264DCCEC}"/>
              </a:ext>
            </a:extLst>
          </p:cNvPr>
          <p:cNvCxnSpPr/>
          <p:nvPr/>
        </p:nvCxnSpPr>
        <p:spPr>
          <a:xfrm>
            <a:off x="5037438" y="4056814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B1A348-266D-428B-918D-F4C4A20266BE}"/>
              </a:ext>
            </a:extLst>
          </p:cNvPr>
          <p:cNvCxnSpPr>
            <a:cxnSpLocks/>
          </p:cNvCxnSpPr>
          <p:nvPr/>
        </p:nvCxnSpPr>
        <p:spPr>
          <a:xfrm>
            <a:off x="5037438" y="4612237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566B2D69-7F50-4A60-96B6-0197ED963A3F}"/>
              </a:ext>
            </a:extLst>
          </p:cNvPr>
          <p:cNvSpPr/>
          <p:nvPr/>
        </p:nvSpPr>
        <p:spPr>
          <a:xfrm>
            <a:off x="5395784" y="2017611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F88664C0-7D27-4185-95C9-97986D405A07}"/>
              </a:ext>
            </a:extLst>
          </p:cNvPr>
          <p:cNvSpPr/>
          <p:nvPr/>
        </p:nvSpPr>
        <p:spPr>
          <a:xfrm>
            <a:off x="5395784" y="4227994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JSON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49C3DF60-C38F-4F3B-AA44-5A37A632A69C}"/>
              </a:ext>
            </a:extLst>
          </p:cNvPr>
          <p:cNvSpPr/>
          <p:nvPr/>
        </p:nvSpPr>
        <p:spPr>
          <a:xfrm>
            <a:off x="5395784" y="2999243"/>
            <a:ext cx="1099886" cy="62884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xml.etree.ElementTree</a:t>
            </a:r>
            <a:endParaRPr lang="en-US" altLang="zh-TW" sz="1200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B42F1C95-35D7-4D10-8AC9-B8C04442E005}"/>
              </a:ext>
            </a:extLst>
          </p:cNvPr>
          <p:cNvSpPr/>
          <p:nvPr/>
        </p:nvSpPr>
        <p:spPr>
          <a:xfrm>
            <a:off x="5842687" y="2823889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6F244C46-99BF-444A-8759-BB1201ECD62E}"/>
              </a:ext>
            </a:extLst>
          </p:cNvPr>
          <p:cNvSpPr/>
          <p:nvPr/>
        </p:nvSpPr>
        <p:spPr>
          <a:xfrm>
            <a:off x="5424625" y="5180170"/>
            <a:ext cx="1083267" cy="32184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json</a:t>
            </a:r>
            <a:endParaRPr lang="en-US" altLang="zh-TW" sz="1200" dirty="0"/>
          </a:p>
        </p:txBody>
      </p:sp>
      <p:sp>
        <p:nvSpPr>
          <p:cNvPr id="54" name="箭號: 向上 53">
            <a:extLst>
              <a:ext uri="{FF2B5EF4-FFF2-40B4-BE49-F238E27FC236}">
                <a16:creationId xmlns:a16="http://schemas.microsoft.com/office/drawing/2014/main" id="{BBDEF219-8107-4B07-8DFF-376AAF0FC8AC}"/>
              </a:ext>
            </a:extLst>
          </p:cNvPr>
          <p:cNvSpPr/>
          <p:nvPr/>
        </p:nvSpPr>
        <p:spPr>
          <a:xfrm>
            <a:off x="5871520" y="5019178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6AC99403-B538-43F1-8A6F-B8845B4F8CA5}"/>
              </a:ext>
            </a:extLst>
          </p:cNvPr>
          <p:cNvSpPr/>
          <p:nvPr/>
        </p:nvSpPr>
        <p:spPr>
          <a:xfrm>
            <a:off x="7133983" y="3205152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Regular</a:t>
            </a:r>
          </a:p>
          <a:p>
            <a:pPr algn="ctr"/>
            <a:r>
              <a:rPr lang="en-US" altLang="zh-TW" dirty="0"/>
              <a:t>Expression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32D31C7-36C5-43F4-9470-7DD855F7E9A1}"/>
              </a:ext>
            </a:extLst>
          </p:cNvPr>
          <p:cNvCxnSpPr>
            <a:cxnSpLocks/>
          </p:cNvCxnSpPr>
          <p:nvPr/>
        </p:nvCxnSpPr>
        <p:spPr>
          <a:xfrm>
            <a:off x="6479059" y="2392642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6FAD941-925A-422F-93CE-D34B4A165313}"/>
              </a:ext>
            </a:extLst>
          </p:cNvPr>
          <p:cNvCxnSpPr>
            <a:cxnSpLocks/>
          </p:cNvCxnSpPr>
          <p:nvPr/>
        </p:nvCxnSpPr>
        <p:spPr>
          <a:xfrm>
            <a:off x="6767096" y="2389339"/>
            <a:ext cx="0" cy="221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1A7FDB-9ACF-43CA-A799-243E64742B14}"/>
              </a:ext>
            </a:extLst>
          </p:cNvPr>
          <p:cNvCxnSpPr>
            <a:cxnSpLocks/>
          </p:cNvCxnSpPr>
          <p:nvPr/>
        </p:nvCxnSpPr>
        <p:spPr>
          <a:xfrm>
            <a:off x="6479059" y="4603801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36D8430-3553-40FA-9811-DBA5D00082D0}"/>
              </a:ext>
            </a:extLst>
          </p:cNvPr>
          <p:cNvCxnSpPr>
            <a:cxnSpLocks/>
          </p:cNvCxnSpPr>
          <p:nvPr/>
        </p:nvCxnSpPr>
        <p:spPr>
          <a:xfrm>
            <a:off x="6767096" y="3496209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BE36CF-6324-43FA-BE33-E209ACCEDC9B}"/>
              </a:ext>
            </a:extLst>
          </p:cNvPr>
          <p:cNvSpPr/>
          <p:nvPr/>
        </p:nvSpPr>
        <p:spPr>
          <a:xfrm>
            <a:off x="7108841" y="2414628"/>
            <a:ext cx="2625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(?&lt;!\w\.\w.)(?&lt;![A-Z][a-z]\.)(?&lt;=\.|\?)\s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08139-7DBB-45B4-80E6-F15C71B64F4D}"/>
              </a:ext>
            </a:extLst>
          </p:cNvPr>
          <p:cNvSpPr/>
          <p:nvPr/>
        </p:nvSpPr>
        <p:spPr>
          <a:xfrm>
            <a:off x="7038524" y="2206025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E6ABDC-13B1-474D-AA9A-A93C4FEC9F7F}"/>
              </a:ext>
            </a:extLst>
          </p:cNvPr>
          <p:cNvSpPr/>
          <p:nvPr/>
        </p:nvSpPr>
        <p:spPr>
          <a:xfrm>
            <a:off x="7092163" y="2851190"/>
            <a:ext cx="198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(.{0,20})(‘pattern’ ')(.{0,20})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27F62D-64A0-419E-B906-0D4663747746}"/>
              </a:ext>
            </a:extLst>
          </p:cNvPr>
          <p:cNvSpPr/>
          <p:nvPr/>
        </p:nvSpPr>
        <p:spPr>
          <a:xfrm>
            <a:off x="7021846" y="2642587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579F4C-1E73-494A-8118-A59E1CA18EE7}"/>
              </a:ext>
            </a:extLst>
          </p:cNvPr>
          <p:cNvCxnSpPr>
            <a:cxnSpLocks/>
          </p:cNvCxnSpPr>
          <p:nvPr/>
        </p:nvCxnSpPr>
        <p:spPr>
          <a:xfrm>
            <a:off x="8390250" y="3500234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</p:cNvCxnSpPr>
          <p:nvPr/>
        </p:nvCxnSpPr>
        <p:spPr>
          <a:xfrm>
            <a:off x="8678287" y="2252654"/>
            <a:ext cx="0" cy="1250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7D6DA1C-9AF1-488D-B56A-508722DE596A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675688" y="2252394"/>
            <a:ext cx="1226485" cy="4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流程圖: 程序 69">
            <a:extLst>
              <a:ext uri="{FF2B5EF4-FFF2-40B4-BE49-F238E27FC236}">
                <a16:creationId xmlns:a16="http://schemas.microsoft.com/office/drawing/2014/main" id="{471CFAAB-B844-4980-A87D-9E976270DAEE}"/>
              </a:ext>
            </a:extLst>
          </p:cNvPr>
          <p:cNvSpPr/>
          <p:nvPr/>
        </p:nvSpPr>
        <p:spPr>
          <a:xfrm>
            <a:off x="9902173" y="195380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Parser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63C99DE-B053-40D7-A6E8-D667B8A1829A}"/>
              </a:ext>
            </a:extLst>
          </p:cNvPr>
          <p:cNvCxnSpPr>
            <a:cxnSpLocks/>
          </p:cNvCxnSpPr>
          <p:nvPr/>
        </p:nvCxnSpPr>
        <p:spPr>
          <a:xfrm>
            <a:off x="10530306" y="2553058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8B0EE2C9-AD27-454C-9E0C-64906B64ADAB}"/>
              </a:ext>
            </a:extLst>
          </p:cNvPr>
          <p:cNvSpPr/>
          <p:nvPr/>
        </p:nvSpPr>
        <p:spPr>
          <a:xfrm>
            <a:off x="9902173" y="280294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Compute</a:t>
            </a:r>
          </a:p>
          <a:p>
            <a:pPr algn="ctr"/>
            <a:r>
              <a:rPr lang="en-US" altLang="zh-TW" dirty="0"/>
              <a:t>Characters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A416E9-34F4-499C-98CA-C2865585B581}"/>
              </a:ext>
            </a:extLst>
          </p:cNvPr>
          <p:cNvCxnSpPr>
            <a:cxnSpLocks/>
          </p:cNvCxnSpPr>
          <p:nvPr/>
        </p:nvCxnSpPr>
        <p:spPr>
          <a:xfrm>
            <a:off x="10538847" y="3400120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61567D36-FEFE-4E1C-B48F-F457CD8DD7D2}"/>
              </a:ext>
            </a:extLst>
          </p:cNvPr>
          <p:cNvSpPr/>
          <p:nvPr/>
        </p:nvSpPr>
        <p:spPr>
          <a:xfrm>
            <a:off x="9910714" y="3650009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Words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A94E390-09A4-4228-90CD-055A81242F7D}"/>
              </a:ext>
            </a:extLst>
          </p:cNvPr>
          <p:cNvCxnSpPr>
            <a:cxnSpLocks/>
          </p:cNvCxnSpPr>
          <p:nvPr/>
        </p:nvCxnSpPr>
        <p:spPr>
          <a:xfrm>
            <a:off x="10538846" y="4247182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8ED49F9D-F574-4375-A21C-3D5D7395FEBB}"/>
              </a:ext>
            </a:extLst>
          </p:cNvPr>
          <p:cNvSpPr/>
          <p:nvPr/>
        </p:nvSpPr>
        <p:spPr>
          <a:xfrm>
            <a:off x="9910713" y="449707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Sentences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6D52AF9-D777-4066-8FEF-B4977BA5218E}"/>
              </a:ext>
            </a:extLst>
          </p:cNvPr>
          <p:cNvCxnSpPr>
            <a:cxnSpLocks/>
          </p:cNvCxnSpPr>
          <p:nvPr/>
        </p:nvCxnSpPr>
        <p:spPr>
          <a:xfrm>
            <a:off x="7754154" y="3806925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流程圖: 程序 62">
            <a:extLst>
              <a:ext uri="{FF2B5EF4-FFF2-40B4-BE49-F238E27FC236}">
                <a16:creationId xmlns:a16="http://schemas.microsoft.com/office/drawing/2014/main" id="{02BC2254-84E0-44E8-9390-6CFE3FCD170C}"/>
              </a:ext>
            </a:extLst>
          </p:cNvPr>
          <p:cNvSpPr/>
          <p:nvPr/>
        </p:nvSpPr>
        <p:spPr>
          <a:xfrm>
            <a:off x="7133983" y="4060943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</a:t>
            </a:r>
            <a:r>
              <a:rPr lang="en-US" altLang="zh-TW"/>
              <a:t>Match String</a:t>
            </a:r>
            <a:endParaRPr lang="en-US" altLang="zh-TW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2112182-26FA-4A14-A0D3-8692ECD5DE4B}"/>
              </a:ext>
            </a:extLst>
          </p:cNvPr>
          <p:cNvCxnSpPr>
            <a:cxnSpLocks/>
          </p:cNvCxnSpPr>
          <p:nvPr/>
        </p:nvCxnSpPr>
        <p:spPr>
          <a:xfrm>
            <a:off x="7772702" y="4658116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流程圖: 程序 71">
            <a:extLst>
              <a:ext uri="{FF2B5EF4-FFF2-40B4-BE49-F238E27FC236}">
                <a16:creationId xmlns:a16="http://schemas.microsoft.com/office/drawing/2014/main" id="{04D3BE09-8992-4746-B7A3-9D2ECB108B0D}"/>
              </a:ext>
            </a:extLst>
          </p:cNvPr>
          <p:cNvSpPr/>
          <p:nvPr/>
        </p:nvSpPr>
        <p:spPr>
          <a:xfrm>
            <a:off x="7144568" y="4904845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Match Process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7D70C3C-DF30-4E39-9E63-95EEE13F259E}"/>
              </a:ext>
            </a:extLst>
          </p:cNvPr>
          <p:cNvCxnSpPr>
            <a:cxnSpLocks/>
          </p:cNvCxnSpPr>
          <p:nvPr/>
        </p:nvCxnSpPr>
        <p:spPr>
          <a:xfrm>
            <a:off x="7772701" y="5502018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流程圖: 程序 73">
            <a:extLst>
              <a:ext uri="{FF2B5EF4-FFF2-40B4-BE49-F238E27FC236}">
                <a16:creationId xmlns:a16="http://schemas.microsoft.com/office/drawing/2014/main" id="{5DAA9C15-8252-47ED-9001-87FB12D9C9AC}"/>
              </a:ext>
            </a:extLst>
          </p:cNvPr>
          <p:cNvSpPr/>
          <p:nvPr/>
        </p:nvSpPr>
        <p:spPr>
          <a:xfrm>
            <a:off x="7158483" y="574874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9B502B1-257A-4A07-B3C8-568D1D827413}"/>
              </a:ext>
            </a:extLst>
          </p:cNvPr>
          <p:cNvCxnSpPr>
            <a:cxnSpLocks/>
            <a:stCxn id="74" idx="3"/>
            <a:endCxn id="14" idx="1"/>
          </p:cNvCxnSpPr>
          <p:nvPr/>
        </p:nvCxnSpPr>
        <p:spPr>
          <a:xfrm flipV="1">
            <a:off x="8414750" y="6043017"/>
            <a:ext cx="1742504" cy="43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952F134C-D9B3-44EC-B8A9-9B968491C950}"/>
              </a:ext>
            </a:extLst>
          </p:cNvPr>
          <p:cNvSpPr/>
          <p:nvPr/>
        </p:nvSpPr>
        <p:spPr>
          <a:xfrm>
            <a:off x="10157254" y="5805944"/>
            <a:ext cx="770238" cy="474146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5D95B4C-EEBF-47DF-8926-6882E011E2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538846" y="5094244"/>
            <a:ext cx="3527" cy="711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B94AE4-BB83-4A5A-A086-45693DBD0154}"/>
              </a:ext>
            </a:extLst>
          </p:cNvPr>
          <p:cNvSpPr/>
          <p:nvPr/>
        </p:nvSpPr>
        <p:spPr>
          <a:xfrm>
            <a:off x="1876874" y="3097387"/>
            <a:ext cx="98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  <a:p>
            <a:pPr algn="ctr"/>
            <a:r>
              <a:rPr lang="en-US" altLang="zh-TW" dirty="0">
                <a:solidFill>
                  <a:schemeClr val="dk1"/>
                </a:solidFill>
              </a:rPr>
              <a:t>Format </a:t>
            </a:r>
            <a:r>
              <a:rPr lang="en-US" altLang="zh-TW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82385A-BEA4-453F-9A3B-DA0625CAB673}"/>
              </a:ext>
            </a:extLst>
          </p:cNvPr>
          <p:cNvSpPr/>
          <p:nvPr/>
        </p:nvSpPr>
        <p:spPr>
          <a:xfrm>
            <a:off x="171690" y="3266805"/>
            <a:ext cx="98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Files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Exception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1790362"/>
            <a:ext cx="429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characters properties 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60C0-4720-4EF3-8846-538F9A31C515}"/>
              </a:ext>
            </a:extLst>
          </p:cNvPr>
          <p:cNvSpPr/>
          <p:nvPr/>
        </p:nvSpPr>
        <p:spPr>
          <a:xfrm>
            <a:off x="1054443" y="2330556"/>
            <a:ext cx="67425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space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\n </a:t>
            </a:r>
            <a:r>
              <a:rPr lang="en-US" altLang="zh-TW" sz="2400" b="1" dirty="0">
                <a:solidFill>
                  <a:srgbClr val="002060"/>
                </a:solidFill>
              </a:rPr>
              <a:t>(line feed),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\r </a:t>
            </a:r>
            <a:r>
              <a:rPr lang="en-US" altLang="zh-TW" sz="2400" b="1" dirty="0">
                <a:solidFill>
                  <a:srgbClr val="002060"/>
                </a:solidFill>
              </a:rPr>
              <a:t>(carriage return).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unknow ASCII code (&lt;=127 ).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Unicode calculation. (such as :          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AA2FD-CAA7-4659-9868-9E57D5C88DDF}"/>
              </a:ext>
            </a:extLst>
          </p:cNvPr>
          <p:cNvSpPr/>
          <p:nvPr/>
        </p:nvSpPr>
        <p:spPr>
          <a:xfrm>
            <a:off x="662628" y="5285107"/>
            <a:ext cx="327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Match method 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8F0685-7C84-4842-9BC3-7A0DC285EAE2}"/>
              </a:ext>
            </a:extLst>
          </p:cNvPr>
          <p:cNvSpPr/>
          <p:nvPr/>
        </p:nvSpPr>
        <p:spPr>
          <a:xfrm>
            <a:off x="1054443" y="5808327"/>
            <a:ext cx="938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Appear a message of 20 characters before and after the found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Text case is considered different.</a:t>
            </a:r>
          </a:p>
        </p:txBody>
      </p:sp>
      <p:sp>
        <p:nvSpPr>
          <p:cNvPr id="2" name="矩形 1"/>
          <p:cNvSpPr/>
          <p:nvPr/>
        </p:nvSpPr>
        <p:spPr>
          <a:xfrm>
            <a:off x="1054443" y="4412480"/>
            <a:ext cx="104276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XML  File : Only process title and abstract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JSON File : Only process tweet content which property name is "</a:t>
            </a:r>
            <a:r>
              <a:rPr lang="en-US" altLang="zh-TW" sz="2400" b="1" dirty="0" err="1">
                <a:solidFill>
                  <a:srgbClr val="002060"/>
                </a:solidFill>
              </a:rPr>
              <a:t>tweet_text</a:t>
            </a:r>
            <a:r>
              <a:rPr lang="en-US" altLang="zh-TW" sz="2400" b="1" dirty="0">
                <a:solidFill>
                  <a:srgbClr val="002060"/>
                </a:solidFill>
              </a:rPr>
              <a:t>"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3888951"/>
            <a:ext cx="3330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parser process 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55" y="3513416"/>
            <a:ext cx="386800" cy="38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74" y="3587753"/>
            <a:ext cx="2095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Methods &amp; Result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1790362"/>
            <a:ext cx="594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There are 3 methods could be solved 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60C0-4720-4EF3-8846-538F9A31C515}"/>
              </a:ext>
            </a:extLst>
          </p:cNvPr>
          <p:cNvSpPr/>
          <p:nvPr/>
        </p:nvSpPr>
        <p:spPr>
          <a:xfrm>
            <a:off x="1054443" y="2330556"/>
            <a:ext cx="5670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MD5 Checksum.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CRC32.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Perform compare character one by one.</a:t>
            </a:r>
          </a:p>
        </p:txBody>
      </p:sp>
      <p:sp>
        <p:nvSpPr>
          <p:cNvPr id="2" name="矩形 1"/>
          <p:cNvSpPr/>
          <p:nvPr/>
        </p:nvSpPr>
        <p:spPr>
          <a:xfrm>
            <a:off x="1054443" y="4188043"/>
            <a:ext cx="10427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The terminal window will be color-coded where the text is not the same.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3664514"/>
            <a:ext cx="7668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display effect in Terminal window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(solution 3)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E630E66-C248-4DC6-887A-F5BCF840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88" y="4698340"/>
            <a:ext cx="10599045" cy="19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5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82A202-3F1A-4569-BCCD-21702CBFF6E7}"/>
              </a:ext>
            </a:extLst>
          </p:cNvPr>
          <p:cNvSpPr/>
          <p:nvPr/>
        </p:nvSpPr>
        <p:spPr>
          <a:xfrm>
            <a:off x="4212119" y="2321004"/>
            <a:ext cx="37677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800" dirty="0"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1117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373</Words>
  <Application>Microsoft Office PowerPoint</Application>
  <PresentationFormat>寬螢幕</PresentationFormat>
  <Paragraphs>119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Microsoft JhengHei UI</vt:lpstr>
      <vt:lpstr>Yu Gothic UI</vt:lpstr>
      <vt:lpstr>微軟正黑體</vt:lpstr>
      <vt:lpstr>新細明體</vt:lpstr>
      <vt:lpstr>Arial</vt:lpstr>
      <vt:lpstr>Freestyle Script</vt:lpstr>
      <vt:lpstr>Times New Roman</vt:lpstr>
      <vt:lpstr>Tw Cen MT</vt:lpstr>
      <vt:lpstr>Wingdings 3</vt:lpstr>
      <vt:lpstr>整體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2021-10-09T14:17:05Z</dcterms:created>
  <dcterms:modified xsi:type="dcterms:W3CDTF">2021-10-17T02:52:31Z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