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79" r:id="rId6"/>
    <p:sldId id="277" r:id="rId7"/>
    <p:sldId id="278" r:id="rId8"/>
    <p:sldId id="280" r:id="rId9"/>
    <p:sldId id="282" r:id="rId10"/>
  </p:sldIdLst>
  <p:sldSz cx="12192000" cy="6858000"/>
  <p:notesSz cx="6858000" cy="9144000"/>
  <p:defaultTextStyle>
    <a:defPPr rtl="0"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3830" autoAdjust="0"/>
  </p:normalViewPr>
  <p:slideViewPr>
    <p:cSldViewPr snapToGrid="0">
      <p:cViewPr varScale="1">
        <p:scale>
          <a:sx n="75" d="100"/>
          <a:sy n="75" d="100"/>
        </p:scale>
        <p:origin x="67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76FD1A9-AA27-4948-BCD8-B001FF2909B0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2021/10/11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818C5E9-5966-460E-861F-1663B2AAAED6}" type="datetime1">
              <a:rPr lang="zh-TW" altLang="en-US" noProof="0" smtClean="0"/>
              <a:t>2021/10/11</a:t>
            </a:fld>
            <a:endParaRPr lang="zh-TW" altLang="en-US" noProof="0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B725628-3A68-42F4-BA86-981817953149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73995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59845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11138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37938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6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82604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橢圓​​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TW" altLang="en-US" noProof="0"/>
              <a:t>按一下以編輯母片子標題樣式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1EE05C45-8EB5-41B2-9B41-7B2BD9B7DEEC}" type="datetime1">
              <a:rPr lang="zh-TW" altLang="en-US" noProof="0" smtClean="0"/>
              <a:t>2021/10/11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  <p:cxnSp>
        <p:nvCxnSpPr>
          <p:cNvPr id="8" name="直線接點​​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7D0BD1-4150-488B-822D-FAA2ED87235F}" type="datetime1">
              <a:rPr lang="zh-TW" altLang="en-US" noProof="0" smtClean="0"/>
              <a:t>2021/10/11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917129-5C2D-48BD-8F9D-5DD9AA52C80B}" type="datetime1">
              <a:rPr lang="zh-TW" altLang="en-US" noProof="0" smtClean="0"/>
              <a:t>2021/10/11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  <p:cxnSp>
        <p:nvCxnSpPr>
          <p:cNvPr id="7" name="直線接點​​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6959E9-D711-4141-BC84-15DB177AD95C}" type="datetime1">
              <a:rPr lang="zh-TW" altLang="en-US" noProof="0" smtClean="0"/>
              <a:t>2021/10/11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橢圓​​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A3C890-8623-4A1C-947B-A864EC59C0DD}" type="datetime1">
              <a:rPr lang="zh-TW" altLang="en-US" noProof="0" smtClean="0"/>
              <a:t>2021/10/11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  <p:cxnSp>
        <p:nvCxnSpPr>
          <p:cNvPr id="8" name="直線接點​​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BE9075-3447-4FD3-8BC9-6412CF8C5B41}" type="datetime1">
              <a:rPr lang="zh-TW" altLang="en-US" noProof="0" smtClean="0"/>
              <a:t>2021/10/11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9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TW" altLang="en-US" noProof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F9BBEE5-55F8-45A3-AB6C-9C6112BE0C32}" type="datetime1">
              <a:rPr lang="zh-TW" altLang="en-US" noProof="0" smtClean="0"/>
              <a:t>2021/10/11</a:t>
            </a:fld>
            <a:endParaRPr lang="zh-TW" altLang="en-US" noProof="0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FAB73BC-B049-4115-A692-8D63A059BFB8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EAE714-2E29-46F3-9C77-12416C9543F5}" type="datetime1">
              <a:rPr lang="zh-TW" altLang="en-US" noProof="0" smtClean="0"/>
              <a:t>2021/10/11</a:t>
            </a:fld>
            <a:endParaRPr lang="zh-TW" altLang="en-US" noProof="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77B25F-C5C5-4940-9B93-C7969EB742CA}" type="datetime1">
              <a:rPr lang="zh-TW" altLang="en-US" noProof="0" smtClean="0"/>
              <a:t>2021/10/11</a:t>
            </a:fld>
            <a:endParaRPr lang="zh-TW" altLang="en-US" noProof="0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4BDAB7-BD48-40B7-93E5-DE7F01A31190}" type="datetime1">
              <a:rPr lang="zh-TW" altLang="en-US" noProof="0" smtClean="0"/>
              <a:t>2021/10/11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圖片版面配置區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/>
              <a:t>按一下圖示以新增圖片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BDDE7C-E999-47D2-A35D-EE2C20E3497B}" type="datetime1">
              <a:rPr lang="zh-TW" altLang="en-US" noProof="0" smtClean="0"/>
              <a:t>2021/10/11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  <p:cxnSp>
        <p:nvCxnSpPr>
          <p:cNvPr id="8" name="直線接點​​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22E2503-8843-448F-B01E-FCD9BA586A1F}" type="datetime1">
              <a:rPr lang="zh-TW" altLang="en-US" noProof="0" smtClean="0"/>
              <a:t>2021/10/11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FAB73BC-B049-4115-A692-8D63A059BFB8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  <p:cxnSp>
        <p:nvCxnSpPr>
          <p:cNvPr id="7" name="直線接點​​(S)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rtlCol="0" anchor="t">
            <a:normAutofit/>
          </a:bodyPr>
          <a:lstStyle/>
          <a:p>
            <a:pPr rtl="0"/>
            <a:r>
              <a:rPr lang="en-US" altLang="zh-TW" dirty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P77101139 Chad Liu</a:t>
            </a:r>
            <a:endParaRPr lang="zh-TW" altLang="en-US" dirty="0">
              <a:solidFill>
                <a:srgbClr val="FFFFFF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3" name="直線接點​​(S)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D467F4FD-7C76-4A88-B01B-F625B37618FF}"/>
              </a:ext>
            </a:extLst>
          </p:cNvPr>
          <p:cNvSpPr/>
          <p:nvPr/>
        </p:nvSpPr>
        <p:spPr>
          <a:xfrm>
            <a:off x="4179536" y="3577646"/>
            <a:ext cx="8791997" cy="1201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sz="4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Yu Gothic UI" panose="020B0500000000000000" pitchFamily="34" charset="-128"/>
                <a:ea typeface="Yu Gothic UI" panose="020B0500000000000000" pitchFamily="34" charset="-128"/>
              </a:rPr>
              <a:t>IR System</a:t>
            </a:r>
            <a:endParaRPr lang="zh-TW" altLang="en-US" sz="4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38BC9CD9-E478-4907-837C-F2707C28AF8F}"/>
              </a:ext>
            </a:extLst>
          </p:cNvPr>
          <p:cNvSpPr/>
          <p:nvPr/>
        </p:nvSpPr>
        <p:spPr>
          <a:xfrm>
            <a:off x="1209759" y="724237"/>
            <a:ext cx="8791997" cy="1201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sz="4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Yu Gothic UI" panose="020B0500000000000000" pitchFamily="34" charset="-128"/>
                <a:ea typeface="Yu Gothic UI" panose="020B0500000000000000" pitchFamily="34" charset="-128"/>
              </a:rPr>
              <a:t>Outline</a:t>
            </a:r>
            <a:endParaRPr lang="zh-TW" altLang="en-US" sz="28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AF47D47-0623-4BDB-A5AD-31A4A4454889}"/>
              </a:ext>
            </a:extLst>
          </p:cNvPr>
          <p:cNvSpPr/>
          <p:nvPr/>
        </p:nvSpPr>
        <p:spPr>
          <a:xfrm>
            <a:off x="651409" y="2051331"/>
            <a:ext cx="7735986" cy="4191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3600" dirty="0">
                <a:solidFill>
                  <a:schemeClr val="tx1"/>
                </a:solidFill>
              </a:rPr>
              <a:t>1. Development Environment</a:t>
            </a:r>
          </a:p>
          <a:p>
            <a:r>
              <a:rPr lang="en-US" altLang="zh-TW" sz="3600" dirty="0">
                <a:solidFill>
                  <a:schemeClr val="tx1"/>
                </a:solidFill>
              </a:rPr>
              <a:t>2. Flow Chart</a:t>
            </a:r>
          </a:p>
          <a:p>
            <a:r>
              <a:rPr lang="en-US" altLang="zh-TW" sz="3600" dirty="0">
                <a:solidFill>
                  <a:schemeClr val="tx1"/>
                </a:solidFill>
              </a:rPr>
              <a:t>3. Exception</a:t>
            </a:r>
          </a:p>
          <a:p>
            <a:endParaRPr lang="en-US" altLang="zh-TW" sz="3600" dirty="0">
              <a:solidFill>
                <a:schemeClr val="tx1"/>
              </a:solidFill>
            </a:endParaRPr>
          </a:p>
          <a:p>
            <a:pPr algn="ctr"/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48878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38BC9CD9-E478-4907-837C-F2707C28AF8F}"/>
              </a:ext>
            </a:extLst>
          </p:cNvPr>
          <p:cNvSpPr/>
          <p:nvPr/>
        </p:nvSpPr>
        <p:spPr>
          <a:xfrm>
            <a:off x="1209759" y="724237"/>
            <a:ext cx="8791997" cy="1201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sz="4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Yu Gothic UI" panose="020B0500000000000000" pitchFamily="34" charset="-128"/>
                <a:ea typeface="Yu Gothic UI" panose="020B0500000000000000" pitchFamily="34" charset="-128"/>
              </a:rPr>
              <a:t>Development Environment</a:t>
            </a:r>
            <a:endParaRPr lang="zh-TW" altLang="en-US" sz="28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pic>
        <p:nvPicPr>
          <p:cNvPr id="9" name="Picture 12" descr="MacOS上的Python路徑問題＆安裝方法. 本篇文章將解釋MacOS上的Python路徑還有幾種安裝方式| by Denis Hsieh |  Denis Brain | Medium">
            <a:extLst>
              <a:ext uri="{FF2B5EF4-FFF2-40B4-BE49-F238E27FC236}">
                <a16:creationId xmlns:a16="http://schemas.microsoft.com/office/drawing/2014/main" id="{6864F458-086C-426F-BDF4-320979749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939" y="2500820"/>
            <a:ext cx="4373561" cy="1477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E52C8861-8CF5-4BCA-8D26-AF676A755B26}"/>
              </a:ext>
            </a:extLst>
          </p:cNvPr>
          <p:cNvSpPr/>
          <p:nvPr/>
        </p:nvSpPr>
        <p:spPr>
          <a:xfrm>
            <a:off x="1358900" y="2845750"/>
            <a:ext cx="1303339" cy="787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4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</a:t>
            </a:r>
            <a:endParaRPr lang="zh-TW" altLang="en-US" sz="4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D014EDA-B01B-4EDB-A330-5102CA01B2E0}"/>
              </a:ext>
            </a:extLst>
          </p:cNvPr>
          <p:cNvSpPr/>
          <p:nvPr/>
        </p:nvSpPr>
        <p:spPr>
          <a:xfrm>
            <a:off x="1358900" y="4208710"/>
            <a:ext cx="1303339" cy="787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4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</a:t>
            </a:r>
            <a:endParaRPr lang="zh-TW" altLang="en-US" sz="4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38" name="Picture 14" descr="VSCode 美化Folder View – Paulus@nxStudio">
            <a:extLst>
              <a:ext uri="{FF2B5EF4-FFF2-40B4-BE49-F238E27FC236}">
                <a16:creationId xmlns:a16="http://schemas.microsoft.com/office/drawing/2014/main" id="{BF2CDC79-F335-4094-94E3-781D3A3E5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239" y="3661575"/>
            <a:ext cx="3780630" cy="1890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38BC9CD9-E478-4907-837C-F2707C28AF8F}"/>
              </a:ext>
            </a:extLst>
          </p:cNvPr>
          <p:cNvSpPr/>
          <p:nvPr/>
        </p:nvSpPr>
        <p:spPr>
          <a:xfrm>
            <a:off x="1209759" y="724237"/>
            <a:ext cx="8791997" cy="1201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sz="4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Yu Gothic UI" panose="020B0500000000000000" pitchFamily="34" charset="-128"/>
                <a:ea typeface="Yu Gothic UI" panose="020B0500000000000000" pitchFamily="34" charset="-128"/>
              </a:rPr>
              <a:t>Flow Chart</a:t>
            </a:r>
            <a:endParaRPr lang="zh-TW" altLang="en-US" sz="28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4" name="流程圖: 多重文件 3">
            <a:extLst>
              <a:ext uri="{FF2B5EF4-FFF2-40B4-BE49-F238E27FC236}">
                <a16:creationId xmlns:a16="http://schemas.microsoft.com/office/drawing/2014/main" id="{9F2781B4-4A8E-4F43-99D8-98DCB3568679}"/>
              </a:ext>
            </a:extLst>
          </p:cNvPr>
          <p:cNvSpPr/>
          <p:nvPr/>
        </p:nvSpPr>
        <p:spPr>
          <a:xfrm>
            <a:off x="284202" y="3052119"/>
            <a:ext cx="885568" cy="687860"/>
          </a:xfrm>
          <a:prstGeom prst="flowChartMulti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11" name="流程圖: 程序 10">
            <a:extLst>
              <a:ext uri="{FF2B5EF4-FFF2-40B4-BE49-F238E27FC236}">
                <a16:creationId xmlns:a16="http://schemas.microsoft.com/office/drawing/2014/main" id="{430CC54B-EEDD-4E4A-ABE7-EEEC1FAA72D2}"/>
              </a:ext>
            </a:extLst>
          </p:cNvPr>
          <p:cNvSpPr/>
          <p:nvPr/>
        </p:nvSpPr>
        <p:spPr>
          <a:xfrm>
            <a:off x="3657593" y="2506060"/>
            <a:ext cx="1083275" cy="768485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XML</a:t>
            </a:r>
          </a:p>
          <a:p>
            <a:pPr algn="ctr"/>
            <a:r>
              <a:rPr lang="en-US" altLang="zh-TW" dirty="0"/>
              <a:t>Process</a:t>
            </a:r>
            <a:endParaRPr lang="zh-TW" altLang="en-US" dirty="0"/>
          </a:p>
        </p:txBody>
      </p:sp>
      <p:sp>
        <p:nvSpPr>
          <p:cNvPr id="29" name="流程圖: 程序 28">
            <a:extLst>
              <a:ext uri="{FF2B5EF4-FFF2-40B4-BE49-F238E27FC236}">
                <a16:creationId xmlns:a16="http://schemas.microsoft.com/office/drawing/2014/main" id="{F033B335-98A1-4831-BF43-6D5BF557269F}"/>
              </a:ext>
            </a:extLst>
          </p:cNvPr>
          <p:cNvSpPr/>
          <p:nvPr/>
        </p:nvSpPr>
        <p:spPr>
          <a:xfrm>
            <a:off x="3657593" y="3614354"/>
            <a:ext cx="1083275" cy="768486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/>
              <a:t> JSON</a:t>
            </a:r>
          </a:p>
          <a:p>
            <a:pPr algn="ctr"/>
            <a:r>
              <a:rPr lang="en-US" altLang="zh-TW" dirty="0"/>
              <a:t>Process</a:t>
            </a:r>
            <a:endParaRPr lang="zh-TW" altLang="en-US" dirty="0"/>
          </a:p>
        </p:txBody>
      </p:sp>
      <p:sp>
        <p:nvSpPr>
          <p:cNvPr id="13" name="流程圖: 決策 12">
            <a:extLst>
              <a:ext uri="{FF2B5EF4-FFF2-40B4-BE49-F238E27FC236}">
                <a16:creationId xmlns:a16="http://schemas.microsoft.com/office/drawing/2014/main" id="{2A3AC1D0-BD1B-4F4B-90B4-51AE4F66C89E}"/>
              </a:ext>
            </a:extLst>
          </p:cNvPr>
          <p:cNvSpPr/>
          <p:nvPr/>
        </p:nvSpPr>
        <p:spPr>
          <a:xfrm>
            <a:off x="1676826" y="2873980"/>
            <a:ext cx="1320121" cy="1110039"/>
          </a:xfrm>
          <a:prstGeom prst="flowChartDecis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200" dirty="0">
              <a:solidFill>
                <a:schemeClr val="dk1"/>
              </a:solidFill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8613F35C-F12E-4467-B5C8-0FFBC9D5A02D}"/>
              </a:ext>
            </a:extLst>
          </p:cNvPr>
          <p:cNvCxnSpPr>
            <a:cxnSpLocks/>
          </p:cNvCxnSpPr>
          <p:nvPr/>
        </p:nvCxnSpPr>
        <p:spPr>
          <a:xfrm>
            <a:off x="1188433" y="3429000"/>
            <a:ext cx="4754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53C4EF03-64F2-44DA-8009-6774D29B31D0}"/>
              </a:ext>
            </a:extLst>
          </p:cNvPr>
          <p:cNvCxnSpPr>
            <a:cxnSpLocks/>
          </p:cNvCxnSpPr>
          <p:nvPr/>
        </p:nvCxnSpPr>
        <p:spPr>
          <a:xfrm>
            <a:off x="2356477" y="3984019"/>
            <a:ext cx="1298001" cy="1457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9A4D16F1-1148-4A0C-BB7D-B7F126E3CE4F}"/>
              </a:ext>
            </a:extLst>
          </p:cNvPr>
          <p:cNvCxnSpPr>
            <a:cxnSpLocks/>
          </p:cNvCxnSpPr>
          <p:nvPr/>
        </p:nvCxnSpPr>
        <p:spPr>
          <a:xfrm>
            <a:off x="2360595" y="2884621"/>
            <a:ext cx="1298001" cy="1457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F0EC8916-45DA-40FF-9B07-C19A7720AAEC}"/>
              </a:ext>
            </a:extLst>
          </p:cNvPr>
          <p:cNvSpPr/>
          <p:nvPr/>
        </p:nvSpPr>
        <p:spPr>
          <a:xfrm>
            <a:off x="2564752" y="2605372"/>
            <a:ext cx="972065" cy="337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2">
                    <a:lumMod val="75000"/>
                  </a:schemeClr>
                </a:solidFill>
              </a:rPr>
              <a:t> .xml file</a:t>
            </a:r>
            <a:endParaRPr lang="zh-TW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766304F-BF2B-4597-890F-C17C2D979EBD}"/>
              </a:ext>
            </a:extLst>
          </p:cNvPr>
          <p:cNvSpPr/>
          <p:nvPr/>
        </p:nvSpPr>
        <p:spPr>
          <a:xfrm>
            <a:off x="2564752" y="3689040"/>
            <a:ext cx="1083275" cy="337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2">
                    <a:lumMod val="75000"/>
                  </a:schemeClr>
                </a:solidFill>
              </a:rPr>
              <a:t> .</a:t>
            </a:r>
            <a:r>
              <a:rPr lang="en-US" altLang="zh-TW" dirty="0" err="1">
                <a:solidFill>
                  <a:schemeClr val="tx2">
                    <a:lumMod val="75000"/>
                  </a:schemeClr>
                </a:solidFill>
              </a:rPr>
              <a:t>json</a:t>
            </a:r>
            <a:r>
              <a:rPr lang="en-US" altLang="zh-TW" dirty="0">
                <a:solidFill>
                  <a:schemeClr val="tx2">
                    <a:lumMod val="75000"/>
                  </a:schemeClr>
                </a:solidFill>
              </a:rPr>
              <a:t> file</a:t>
            </a:r>
            <a:endParaRPr lang="zh-TW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8215C11F-0F4D-47E2-8C84-E5A676AC4D25}"/>
              </a:ext>
            </a:extLst>
          </p:cNvPr>
          <p:cNvCxnSpPr>
            <a:cxnSpLocks/>
          </p:cNvCxnSpPr>
          <p:nvPr/>
        </p:nvCxnSpPr>
        <p:spPr>
          <a:xfrm>
            <a:off x="4749401" y="2887271"/>
            <a:ext cx="288037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386296D5-F643-47B9-9F95-83DFEBFD9870}"/>
              </a:ext>
            </a:extLst>
          </p:cNvPr>
          <p:cNvCxnSpPr/>
          <p:nvPr/>
        </p:nvCxnSpPr>
        <p:spPr>
          <a:xfrm>
            <a:off x="5037438" y="2346863"/>
            <a:ext cx="0" cy="54698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910936DD-7B9C-4E10-A1F0-93E48F047285}"/>
              </a:ext>
            </a:extLst>
          </p:cNvPr>
          <p:cNvCxnSpPr>
            <a:cxnSpLocks/>
          </p:cNvCxnSpPr>
          <p:nvPr/>
        </p:nvCxnSpPr>
        <p:spPr>
          <a:xfrm>
            <a:off x="5037438" y="2345744"/>
            <a:ext cx="358346" cy="402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BEDDDCF8-E4AD-4EEA-98C8-ADC9345C90FA}"/>
              </a:ext>
            </a:extLst>
          </p:cNvPr>
          <p:cNvCxnSpPr>
            <a:cxnSpLocks/>
          </p:cNvCxnSpPr>
          <p:nvPr/>
        </p:nvCxnSpPr>
        <p:spPr>
          <a:xfrm>
            <a:off x="4749401" y="3986669"/>
            <a:ext cx="288037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BB0C9FFE-7495-4752-BC93-2D1A264DCCEC}"/>
              </a:ext>
            </a:extLst>
          </p:cNvPr>
          <p:cNvCxnSpPr/>
          <p:nvPr/>
        </p:nvCxnSpPr>
        <p:spPr>
          <a:xfrm>
            <a:off x="5037438" y="3994468"/>
            <a:ext cx="0" cy="54698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93B1A348-266D-428B-918D-F4C4A20266BE}"/>
              </a:ext>
            </a:extLst>
          </p:cNvPr>
          <p:cNvCxnSpPr>
            <a:cxnSpLocks/>
          </p:cNvCxnSpPr>
          <p:nvPr/>
        </p:nvCxnSpPr>
        <p:spPr>
          <a:xfrm>
            <a:off x="5037438" y="4549891"/>
            <a:ext cx="358346" cy="402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流程圖: 程序 48">
            <a:extLst>
              <a:ext uri="{FF2B5EF4-FFF2-40B4-BE49-F238E27FC236}">
                <a16:creationId xmlns:a16="http://schemas.microsoft.com/office/drawing/2014/main" id="{566B2D69-7F50-4A60-96B6-0197ED963A3F}"/>
              </a:ext>
            </a:extLst>
          </p:cNvPr>
          <p:cNvSpPr/>
          <p:nvPr/>
        </p:nvSpPr>
        <p:spPr>
          <a:xfrm>
            <a:off x="5395784" y="1955265"/>
            <a:ext cx="1083275" cy="768485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XML</a:t>
            </a:r>
          </a:p>
          <a:p>
            <a:pPr algn="ctr"/>
            <a:r>
              <a:rPr lang="en-US" altLang="zh-TW" dirty="0"/>
              <a:t>Parser</a:t>
            </a:r>
            <a:endParaRPr lang="zh-TW" altLang="en-US" dirty="0"/>
          </a:p>
        </p:txBody>
      </p:sp>
      <p:sp>
        <p:nvSpPr>
          <p:cNvPr id="50" name="流程圖: 程序 49">
            <a:extLst>
              <a:ext uri="{FF2B5EF4-FFF2-40B4-BE49-F238E27FC236}">
                <a16:creationId xmlns:a16="http://schemas.microsoft.com/office/drawing/2014/main" id="{F88664C0-7D27-4185-95C9-97986D405A07}"/>
              </a:ext>
            </a:extLst>
          </p:cNvPr>
          <p:cNvSpPr/>
          <p:nvPr/>
        </p:nvSpPr>
        <p:spPr>
          <a:xfrm>
            <a:off x="5395784" y="4165648"/>
            <a:ext cx="1083275" cy="768485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JSON</a:t>
            </a:r>
          </a:p>
          <a:p>
            <a:pPr algn="ctr"/>
            <a:r>
              <a:rPr lang="en-US" altLang="zh-TW" dirty="0"/>
              <a:t>Parser</a:t>
            </a:r>
            <a:endParaRPr lang="zh-TW" altLang="en-US" dirty="0"/>
          </a:p>
        </p:txBody>
      </p:sp>
      <p:sp>
        <p:nvSpPr>
          <p:cNvPr id="41" name="流程圖: 程序 40">
            <a:extLst>
              <a:ext uri="{FF2B5EF4-FFF2-40B4-BE49-F238E27FC236}">
                <a16:creationId xmlns:a16="http://schemas.microsoft.com/office/drawing/2014/main" id="{49C3DF60-C38F-4F3B-AA44-5A37A632A69C}"/>
              </a:ext>
            </a:extLst>
          </p:cNvPr>
          <p:cNvSpPr/>
          <p:nvPr/>
        </p:nvSpPr>
        <p:spPr>
          <a:xfrm>
            <a:off x="5395784" y="2936897"/>
            <a:ext cx="1099886" cy="628841"/>
          </a:xfrm>
          <a:prstGeom prst="flowChartProcess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import </a:t>
            </a:r>
            <a:r>
              <a:rPr lang="en-US" altLang="zh-TW" sz="1200" dirty="0" err="1"/>
              <a:t>xml.etree.ElementTree</a:t>
            </a:r>
            <a:endParaRPr lang="en-US" altLang="zh-TW" sz="1200" dirty="0"/>
          </a:p>
        </p:txBody>
      </p:sp>
      <p:sp>
        <p:nvSpPr>
          <p:cNvPr id="42" name="箭號: 向上 41">
            <a:extLst>
              <a:ext uri="{FF2B5EF4-FFF2-40B4-BE49-F238E27FC236}">
                <a16:creationId xmlns:a16="http://schemas.microsoft.com/office/drawing/2014/main" id="{B42F1C95-35D7-4D10-8AC9-B8C04442E005}"/>
              </a:ext>
            </a:extLst>
          </p:cNvPr>
          <p:cNvSpPr/>
          <p:nvPr/>
        </p:nvSpPr>
        <p:spPr>
          <a:xfrm>
            <a:off x="5842687" y="2761543"/>
            <a:ext cx="189468" cy="155381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流程圖: 程序 52">
            <a:extLst>
              <a:ext uri="{FF2B5EF4-FFF2-40B4-BE49-F238E27FC236}">
                <a16:creationId xmlns:a16="http://schemas.microsoft.com/office/drawing/2014/main" id="{6F244C46-99BF-444A-8759-BB1201ECD62E}"/>
              </a:ext>
            </a:extLst>
          </p:cNvPr>
          <p:cNvSpPr/>
          <p:nvPr/>
        </p:nvSpPr>
        <p:spPr>
          <a:xfrm>
            <a:off x="5424625" y="5117824"/>
            <a:ext cx="1083267" cy="321840"/>
          </a:xfrm>
          <a:prstGeom prst="flowChartProcess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import </a:t>
            </a:r>
            <a:r>
              <a:rPr lang="en-US" altLang="zh-TW" sz="1200" dirty="0" err="1"/>
              <a:t>json</a:t>
            </a:r>
            <a:endParaRPr lang="en-US" altLang="zh-TW" sz="1200" dirty="0"/>
          </a:p>
        </p:txBody>
      </p:sp>
      <p:sp>
        <p:nvSpPr>
          <p:cNvPr id="54" name="箭號: 向上 53">
            <a:extLst>
              <a:ext uri="{FF2B5EF4-FFF2-40B4-BE49-F238E27FC236}">
                <a16:creationId xmlns:a16="http://schemas.microsoft.com/office/drawing/2014/main" id="{BBDEF219-8107-4B07-8DFF-376AAF0FC8AC}"/>
              </a:ext>
            </a:extLst>
          </p:cNvPr>
          <p:cNvSpPr/>
          <p:nvPr/>
        </p:nvSpPr>
        <p:spPr>
          <a:xfrm>
            <a:off x="5871520" y="4956832"/>
            <a:ext cx="189468" cy="155381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流程圖: 程序 54">
            <a:extLst>
              <a:ext uri="{FF2B5EF4-FFF2-40B4-BE49-F238E27FC236}">
                <a16:creationId xmlns:a16="http://schemas.microsoft.com/office/drawing/2014/main" id="{6AC99403-B538-43F1-8A6F-B8845B4F8CA5}"/>
              </a:ext>
            </a:extLst>
          </p:cNvPr>
          <p:cNvSpPr/>
          <p:nvPr/>
        </p:nvSpPr>
        <p:spPr>
          <a:xfrm>
            <a:off x="7133983" y="3142806"/>
            <a:ext cx="1256267" cy="597173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Regular</a:t>
            </a:r>
          </a:p>
          <a:p>
            <a:pPr algn="ctr"/>
            <a:r>
              <a:rPr lang="en-US" altLang="zh-TW" dirty="0"/>
              <a:t>Expression</a:t>
            </a:r>
            <a:endParaRPr lang="zh-TW" altLang="en-US" dirty="0"/>
          </a:p>
        </p:txBody>
      </p: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F32D31C7-36C5-43F4-9470-7DD855F7E9A1}"/>
              </a:ext>
            </a:extLst>
          </p:cNvPr>
          <p:cNvCxnSpPr>
            <a:cxnSpLocks/>
          </p:cNvCxnSpPr>
          <p:nvPr/>
        </p:nvCxnSpPr>
        <p:spPr>
          <a:xfrm>
            <a:off x="6479059" y="2330296"/>
            <a:ext cx="288037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76FAD941-925A-422F-93CE-D34B4A165313}"/>
              </a:ext>
            </a:extLst>
          </p:cNvPr>
          <p:cNvCxnSpPr>
            <a:cxnSpLocks/>
          </p:cNvCxnSpPr>
          <p:nvPr/>
        </p:nvCxnSpPr>
        <p:spPr>
          <a:xfrm>
            <a:off x="6767096" y="2326993"/>
            <a:ext cx="0" cy="221446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FF1A7FDB-9ACF-43CA-A799-243E64742B14}"/>
              </a:ext>
            </a:extLst>
          </p:cNvPr>
          <p:cNvCxnSpPr>
            <a:cxnSpLocks/>
          </p:cNvCxnSpPr>
          <p:nvPr/>
        </p:nvCxnSpPr>
        <p:spPr>
          <a:xfrm>
            <a:off x="6479059" y="4541455"/>
            <a:ext cx="288037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E36D8430-3553-40FA-9811-DBA5D00082D0}"/>
              </a:ext>
            </a:extLst>
          </p:cNvPr>
          <p:cNvCxnSpPr>
            <a:cxnSpLocks/>
          </p:cNvCxnSpPr>
          <p:nvPr/>
        </p:nvCxnSpPr>
        <p:spPr>
          <a:xfrm>
            <a:off x="6767096" y="3433863"/>
            <a:ext cx="358346" cy="402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B6BE36CF-6324-43FA-BE33-E209ACCEDC9B}"/>
              </a:ext>
            </a:extLst>
          </p:cNvPr>
          <p:cNvSpPr/>
          <p:nvPr/>
        </p:nvSpPr>
        <p:spPr>
          <a:xfrm>
            <a:off x="7108841" y="2352282"/>
            <a:ext cx="26256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(?&lt;!\w\.\w.)(?&lt;![A-Z][a-z]\.)(?&lt;=\.|\?)\s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4AC08139-7DBB-45B4-80E6-F15C71B64F4D}"/>
              </a:ext>
            </a:extLst>
          </p:cNvPr>
          <p:cNvSpPr/>
          <p:nvPr/>
        </p:nvSpPr>
        <p:spPr>
          <a:xfrm>
            <a:off x="7038524" y="2143679"/>
            <a:ext cx="8835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Sentences</a:t>
            </a:r>
            <a:r>
              <a:rPr lang="zh-TW" altLang="en-US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TW" altLang="en-US" sz="1200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DCE6ABDC-13B1-474D-AA9A-A93C4FEC9F7F}"/>
              </a:ext>
            </a:extLst>
          </p:cNvPr>
          <p:cNvSpPr/>
          <p:nvPr/>
        </p:nvSpPr>
        <p:spPr>
          <a:xfrm>
            <a:off x="7092163" y="2788844"/>
            <a:ext cx="19894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(.{0,20})(‘pattern’ ')(.{0,20})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9B27F62D-64A0-419E-B906-0D4663747746}"/>
              </a:ext>
            </a:extLst>
          </p:cNvPr>
          <p:cNvSpPr/>
          <p:nvPr/>
        </p:nvSpPr>
        <p:spPr>
          <a:xfrm>
            <a:off x="7021846" y="2580241"/>
            <a:ext cx="5485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lang="zh-TW" altLang="en-US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TW" altLang="en-US" sz="1200" dirty="0"/>
          </a:p>
        </p:txBody>
      </p: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D3579F4C-1E73-494A-8118-A59E1CA18EE7}"/>
              </a:ext>
            </a:extLst>
          </p:cNvPr>
          <p:cNvCxnSpPr>
            <a:cxnSpLocks/>
          </p:cNvCxnSpPr>
          <p:nvPr/>
        </p:nvCxnSpPr>
        <p:spPr>
          <a:xfrm>
            <a:off x="8390250" y="3437888"/>
            <a:ext cx="288037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D5259FF0-90D5-4DF7-90FC-5E720F625713}"/>
              </a:ext>
            </a:extLst>
          </p:cNvPr>
          <p:cNvCxnSpPr>
            <a:cxnSpLocks/>
          </p:cNvCxnSpPr>
          <p:nvPr/>
        </p:nvCxnSpPr>
        <p:spPr>
          <a:xfrm>
            <a:off x="8678287" y="2190308"/>
            <a:ext cx="0" cy="125000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A7D6DA1C-9AF1-488D-B56A-508722DE596A}"/>
              </a:ext>
            </a:extLst>
          </p:cNvPr>
          <p:cNvCxnSpPr>
            <a:cxnSpLocks/>
            <a:endCxn id="70" idx="1"/>
          </p:cNvCxnSpPr>
          <p:nvPr/>
        </p:nvCxnSpPr>
        <p:spPr>
          <a:xfrm flipV="1">
            <a:off x="8675688" y="2190048"/>
            <a:ext cx="1226485" cy="493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0" name="流程圖: 程序 69">
            <a:extLst>
              <a:ext uri="{FF2B5EF4-FFF2-40B4-BE49-F238E27FC236}">
                <a16:creationId xmlns:a16="http://schemas.microsoft.com/office/drawing/2014/main" id="{471CFAAB-B844-4980-A87D-9E976270DAEE}"/>
              </a:ext>
            </a:extLst>
          </p:cNvPr>
          <p:cNvSpPr/>
          <p:nvPr/>
        </p:nvSpPr>
        <p:spPr>
          <a:xfrm>
            <a:off x="9902173" y="1891461"/>
            <a:ext cx="1256267" cy="597173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Parser</a:t>
            </a:r>
          </a:p>
          <a:p>
            <a:pPr algn="ctr"/>
            <a:r>
              <a:rPr lang="en-US" altLang="zh-TW" dirty="0"/>
              <a:t>Process</a:t>
            </a:r>
            <a:endParaRPr lang="zh-TW" altLang="en-US" dirty="0"/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763C99DE-B053-40D7-A6E8-D667B8A1829A}"/>
              </a:ext>
            </a:extLst>
          </p:cNvPr>
          <p:cNvCxnSpPr>
            <a:cxnSpLocks/>
          </p:cNvCxnSpPr>
          <p:nvPr/>
        </p:nvCxnSpPr>
        <p:spPr>
          <a:xfrm>
            <a:off x="10530306" y="2490712"/>
            <a:ext cx="0" cy="24988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流程圖: 程序 39">
            <a:extLst>
              <a:ext uri="{FF2B5EF4-FFF2-40B4-BE49-F238E27FC236}">
                <a16:creationId xmlns:a16="http://schemas.microsoft.com/office/drawing/2014/main" id="{8B0EE2C9-AD27-454C-9E0C-64906B64ADAB}"/>
              </a:ext>
            </a:extLst>
          </p:cNvPr>
          <p:cNvSpPr/>
          <p:nvPr/>
        </p:nvSpPr>
        <p:spPr>
          <a:xfrm>
            <a:off x="9902173" y="2740601"/>
            <a:ext cx="1256267" cy="597173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Compute</a:t>
            </a:r>
          </a:p>
          <a:p>
            <a:pPr algn="ctr"/>
            <a:r>
              <a:rPr lang="en-US" altLang="zh-TW" dirty="0"/>
              <a:t>Characters</a:t>
            </a:r>
            <a:endParaRPr lang="zh-TW" altLang="en-US" dirty="0"/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AAA416E9-34F4-499C-98CA-C2865585B581}"/>
              </a:ext>
            </a:extLst>
          </p:cNvPr>
          <p:cNvCxnSpPr>
            <a:cxnSpLocks/>
          </p:cNvCxnSpPr>
          <p:nvPr/>
        </p:nvCxnSpPr>
        <p:spPr>
          <a:xfrm>
            <a:off x="10538847" y="3337774"/>
            <a:ext cx="0" cy="24988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流程圖: 程序 44">
            <a:extLst>
              <a:ext uri="{FF2B5EF4-FFF2-40B4-BE49-F238E27FC236}">
                <a16:creationId xmlns:a16="http://schemas.microsoft.com/office/drawing/2014/main" id="{61567D36-FEFE-4E1C-B48F-F457CD8DD7D2}"/>
              </a:ext>
            </a:extLst>
          </p:cNvPr>
          <p:cNvSpPr/>
          <p:nvPr/>
        </p:nvSpPr>
        <p:spPr>
          <a:xfrm>
            <a:off x="9910714" y="3587663"/>
            <a:ext cx="1256267" cy="597173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Retrieve</a:t>
            </a:r>
          </a:p>
          <a:p>
            <a:pPr algn="ctr"/>
            <a:r>
              <a:rPr lang="en-US" altLang="zh-TW" dirty="0"/>
              <a:t>Words</a:t>
            </a:r>
          </a:p>
        </p:txBody>
      </p: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DA94E390-09A4-4228-90CD-055A81242F7D}"/>
              </a:ext>
            </a:extLst>
          </p:cNvPr>
          <p:cNvCxnSpPr>
            <a:cxnSpLocks/>
          </p:cNvCxnSpPr>
          <p:nvPr/>
        </p:nvCxnSpPr>
        <p:spPr>
          <a:xfrm>
            <a:off x="10538846" y="4184836"/>
            <a:ext cx="0" cy="24988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1" name="流程圖: 程序 60">
            <a:extLst>
              <a:ext uri="{FF2B5EF4-FFF2-40B4-BE49-F238E27FC236}">
                <a16:creationId xmlns:a16="http://schemas.microsoft.com/office/drawing/2014/main" id="{8ED49F9D-F574-4375-A21C-3D5D7395FEBB}"/>
              </a:ext>
            </a:extLst>
          </p:cNvPr>
          <p:cNvSpPr/>
          <p:nvPr/>
        </p:nvSpPr>
        <p:spPr>
          <a:xfrm>
            <a:off x="9910713" y="4434725"/>
            <a:ext cx="1256267" cy="597173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Retrieve</a:t>
            </a:r>
          </a:p>
          <a:p>
            <a:pPr algn="ctr"/>
            <a:r>
              <a:rPr lang="en-US" altLang="zh-TW" dirty="0"/>
              <a:t>Sentences</a:t>
            </a:r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76D52AF9-D777-4066-8FEF-B4977BA5218E}"/>
              </a:ext>
            </a:extLst>
          </p:cNvPr>
          <p:cNvCxnSpPr>
            <a:cxnSpLocks/>
          </p:cNvCxnSpPr>
          <p:nvPr/>
        </p:nvCxnSpPr>
        <p:spPr>
          <a:xfrm>
            <a:off x="7754154" y="3744579"/>
            <a:ext cx="0" cy="24672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3" name="流程圖: 程序 62">
            <a:extLst>
              <a:ext uri="{FF2B5EF4-FFF2-40B4-BE49-F238E27FC236}">
                <a16:creationId xmlns:a16="http://schemas.microsoft.com/office/drawing/2014/main" id="{02BC2254-84E0-44E8-9390-6CFE3FCD170C}"/>
              </a:ext>
            </a:extLst>
          </p:cNvPr>
          <p:cNvSpPr/>
          <p:nvPr/>
        </p:nvSpPr>
        <p:spPr>
          <a:xfrm>
            <a:off x="7133983" y="3998597"/>
            <a:ext cx="1256267" cy="597173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Input </a:t>
            </a:r>
            <a:r>
              <a:rPr lang="en-US" altLang="zh-TW"/>
              <a:t>Match String</a:t>
            </a:r>
            <a:endParaRPr lang="en-US" altLang="zh-TW" dirty="0"/>
          </a:p>
        </p:txBody>
      </p: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A2112182-26FA-4A14-A0D3-8692ECD5DE4B}"/>
              </a:ext>
            </a:extLst>
          </p:cNvPr>
          <p:cNvCxnSpPr>
            <a:cxnSpLocks/>
          </p:cNvCxnSpPr>
          <p:nvPr/>
        </p:nvCxnSpPr>
        <p:spPr>
          <a:xfrm>
            <a:off x="7772702" y="4595770"/>
            <a:ext cx="0" cy="24672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2" name="流程圖: 程序 71">
            <a:extLst>
              <a:ext uri="{FF2B5EF4-FFF2-40B4-BE49-F238E27FC236}">
                <a16:creationId xmlns:a16="http://schemas.microsoft.com/office/drawing/2014/main" id="{04D3BE09-8992-4746-B7A3-9D2ECB108B0D}"/>
              </a:ext>
            </a:extLst>
          </p:cNvPr>
          <p:cNvSpPr/>
          <p:nvPr/>
        </p:nvSpPr>
        <p:spPr>
          <a:xfrm>
            <a:off x="7144568" y="4842499"/>
            <a:ext cx="1256267" cy="597173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Match Process</a:t>
            </a:r>
          </a:p>
        </p:txBody>
      </p: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B7D70C3C-DF30-4E39-9E63-95EEE13F259E}"/>
              </a:ext>
            </a:extLst>
          </p:cNvPr>
          <p:cNvCxnSpPr>
            <a:cxnSpLocks/>
          </p:cNvCxnSpPr>
          <p:nvPr/>
        </p:nvCxnSpPr>
        <p:spPr>
          <a:xfrm>
            <a:off x="7772701" y="5439672"/>
            <a:ext cx="0" cy="24672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4" name="流程圖: 程序 73">
            <a:extLst>
              <a:ext uri="{FF2B5EF4-FFF2-40B4-BE49-F238E27FC236}">
                <a16:creationId xmlns:a16="http://schemas.microsoft.com/office/drawing/2014/main" id="{5DAA9C15-8252-47ED-9001-87FB12D9C9AC}"/>
              </a:ext>
            </a:extLst>
          </p:cNvPr>
          <p:cNvSpPr/>
          <p:nvPr/>
        </p:nvSpPr>
        <p:spPr>
          <a:xfrm>
            <a:off x="7158483" y="5686401"/>
            <a:ext cx="1256267" cy="597173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Retrieve</a:t>
            </a:r>
          </a:p>
          <a:p>
            <a:pPr algn="ctr"/>
            <a:r>
              <a:rPr lang="en-US" altLang="zh-TW" dirty="0"/>
              <a:t>Result</a:t>
            </a:r>
          </a:p>
        </p:txBody>
      </p: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29B502B1-257A-4A07-B3C8-568D1D827413}"/>
              </a:ext>
            </a:extLst>
          </p:cNvPr>
          <p:cNvCxnSpPr>
            <a:cxnSpLocks/>
            <a:stCxn id="74" idx="3"/>
            <a:endCxn id="14" idx="1"/>
          </p:cNvCxnSpPr>
          <p:nvPr/>
        </p:nvCxnSpPr>
        <p:spPr>
          <a:xfrm flipV="1">
            <a:off x="8414750" y="5980671"/>
            <a:ext cx="1742504" cy="431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流程圖: 結束點 13">
            <a:extLst>
              <a:ext uri="{FF2B5EF4-FFF2-40B4-BE49-F238E27FC236}">
                <a16:creationId xmlns:a16="http://schemas.microsoft.com/office/drawing/2014/main" id="{952F134C-D9B3-44EC-B8A9-9B968491C950}"/>
              </a:ext>
            </a:extLst>
          </p:cNvPr>
          <p:cNvSpPr/>
          <p:nvPr/>
        </p:nvSpPr>
        <p:spPr>
          <a:xfrm>
            <a:off x="10157254" y="5743598"/>
            <a:ext cx="770238" cy="474146"/>
          </a:xfrm>
          <a:prstGeom prst="flowChartTermina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End</a:t>
            </a:r>
            <a:endParaRPr lang="zh-TW" altLang="en-US" dirty="0"/>
          </a:p>
        </p:txBody>
      </p: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F5D95B4C-EEBF-47DF-8926-6882E011E292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10538846" y="5031898"/>
            <a:ext cx="3527" cy="7117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7FB94AE4-BB83-4A5A-A086-45693DBD0154}"/>
              </a:ext>
            </a:extLst>
          </p:cNvPr>
          <p:cNvSpPr/>
          <p:nvPr/>
        </p:nvSpPr>
        <p:spPr>
          <a:xfrm>
            <a:off x="1876874" y="3035041"/>
            <a:ext cx="9822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solidFill>
                  <a:schemeClr val="dk1"/>
                </a:solidFill>
              </a:rPr>
              <a:t>File</a:t>
            </a:r>
            <a:r>
              <a:rPr lang="zh-TW" altLang="en-US" dirty="0">
                <a:solidFill>
                  <a:schemeClr val="dk1"/>
                </a:solidFill>
              </a:rPr>
              <a:t> </a:t>
            </a:r>
            <a:endParaRPr lang="en-US" altLang="zh-TW" dirty="0">
              <a:solidFill>
                <a:schemeClr val="dk1"/>
              </a:solidFill>
            </a:endParaRPr>
          </a:p>
          <a:p>
            <a:pPr algn="ctr"/>
            <a:r>
              <a:rPr lang="en-US" altLang="zh-TW" dirty="0">
                <a:solidFill>
                  <a:schemeClr val="dk1"/>
                </a:solidFill>
              </a:rPr>
              <a:t>Format </a:t>
            </a:r>
            <a:r>
              <a:rPr lang="en-US" altLang="zh-TW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5482385A-BEA4-453F-9A3B-DA0625CAB673}"/>
              </a:ext>
            </a:extLst>
          </p:cNvPr>
          <p:cNvSpPr/>
          <p:nvPr/>
        </p:nvSpPr>
        <p:spPr>
          <a:xfrm>
            <a:off x="171690" y="3204459"/>
            <a:ext cx="9822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solidFill>
                  <a:schemeClr val="dk1"/>
                </a:solidFill>
              </a:rPr>
              <a:t>Files</a:t>
            </a:r>
            <a:r>
              <a:rPr lang="zh-TW" altLang="en-US" dirty="0">
                <a:solidFill>
                  <a:schemeClr val="dk1"/>
                </a:solidFill>
              </a:rPr>
              <a:t> </a:t>
            </a:r>
            <a:endParaRPr lang="en-US" altLang="zh-TW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489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38BC9CD9-E478-4907-837C-F2707C28AF8F}"/>
              </a:ext>
            </a:extLst>
          </p:cNvPr>
          <p:cNvSpPr/>
          <p:nvPr/>
        </p:nvSpPr>
        <p:spPr>
          <a:xfrm>
            <a:off x="1209759" y="724237"/>
            <a:ext cx="8791997" cy="1201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sz="4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Yu Gothic UI" panose="020B0500000000000000" pitchFamily="34" charset="-128"/>
                <a:ea typeface="Yu Gothic UI" panose="020B0500000000000000" pitchFamily="34" charset="-128"/>
              </a:rPr>
              <a:t>Exception</a:t>
            </a:r>
            <a:endParaRPr lang="zh-TW" altLang="en-US" sz="28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9AEE3B1-ACB8-45A4-B777-E0A89380CB93}"/>
              </a:ext>
            </a:extLst>
          </p:cNvPr>
          <p:cNvSpPr/>
          <p:nvPr/>
        </p:nvSpPr>
        <p:spPr>
          <a:xfrm>
            <a:off x="662628" y="2045006"/>
            <a:ext cx="42959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</a:rPr>
              <a:t>The characters properties :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B2060C0-4720-4EF3-8846-538F9A31C515}"/>
              </a:ext>
            </a:extLst>
          </p:cNvPr>
          <p:cNvSpPr/>
          <p:nvPr/>
        </p:nvSpPr>
        <p:spPr>
          <a:xfrm>
            <a:off x="1054443" y="2643075"/>
            <a:ext cx="621240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rgbClr val="002060"/>
                </a:solidFill>
              </a:rPr>
              <a:t>Including space character.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rgbClr val="002060"/>
                </a:solidFill>
              </a:rPr>
              <a:t>Including </a:t>
            </a: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</a:rPr>
              <a:t>\n </a:t>
            </a:r>
            <a:r>
              <a:rPr lang="en-US" altLang="zh-TW" sz="2400" b="1" dirty="0">
                <a:solidFill>
                  <a:srgbClr val="002060"/>
                </a:solidFill>
              </a:rPr>
              <a:t>(line feed), </a:t>
            </a: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</a:rPr>
              <a:t>\r </a:t>
            </a:r>
            <a:r>
              <a:rPr lang="en-US" altLang="zh-TW" sz="2400" b="1" dirty="0">
                <a:solidFill>
                  <a:srgbClr val="002060"/>
                </a:solidFill>
              </a:rPr>
              <a:t>(carriage return).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rgbClr val="002060"/>
                </a:solidFill>
              </a:rPr>
              <a:t>Excluding unknow ASCII code (&lt;=127 ).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rgbClr val="002060"/>
                </a:solidFill>
              </a:rPr>
              <a:t>Unicode calculation is only one character.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5FAA2FD-CAA7-4659-9868-9E57D5C88DDF}"/>
              </a:ext>
            </a:extLst>
          </p:cNvPr>
          <p:cNvSpPr/>
          <p:nvPr/>
        </p:nvSpPr>
        <p:spPr>
          <a:xfrm>
            <a:off x="662628" y="4463303"/>
            <a:ext cx="32783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</a:rPr>
              <a:t>The Match method :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58F0685-7C84-4842-9BC3-7A0DC285EAE2}"/>
              </a:ext>
            </a:extLst>
          </p:cNvPr>
          <p:cNvSpPr/>
          <p:nvPr/>
        </p:nvSpPr>
        <p:spPr>
          <a:xfrm>
            <a:off x="1054443" y="4986523"/>
            <a:ext cx="93880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rgbClr val="002060"/>
                </a:solidFill>
              </a:rPr>
              <a:t>Appear a message of 20 characters before and after the found string.</a:t>
            </a:r>
          </a:p>
        </p:txBody>
      </p:sp>
    </p:spTree>
    <p:extLst>
      <p:ext uri="{BB962C8B-B14F-4D97-AF65-F5344CB8AC3E}">
        <p14:creationId xmlns:p14="http://schemas.microsoft.com/office/powerpoint/2010/main" val="916505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38BC9CD9-E478-4907-837C-F2707C28AF8F}"/>
              </a:ext>
            </a:extLst>
          </p:cNvPr>
          <p:cNvSpPr/>
          <p:nvPr/>
        </p:nvSpPr>
        <p:spPr>
          <a:xfrm>
            <a:off x="1209759" y="724237"/>
            <a:ext cx="8791997" cy="1201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 sz="28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082A202-3F1A-4569-BCCD-21702CBFF6E7}"/>
              </a:ext>
            </a:extLst>
          </p:cNvPr>
          <p:cNvSpPr/>
          <p:nvPr/>
        </p:nvSpPr>
        <p:spPr>
          <a:xfrm>
            <a:off x="4212119" y="2321004"/>
            <a:ext cx="3767761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3800" dirty="0">
                <a:solidFill>
                  <a:schemeClr val="accent3">
                    <a:lumMod val="50000"/>
                  </a:schemeClr>
                </a:solidFill>
                <a:latin typeface="Freestyle Script" panose="030804020302050B0404" pitchFamily="66" charset="0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3811177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整體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4187_TF22378848.potx" id="{35EE906A-EDD5-472E-B143-3EAC3EA7BF62}" vid="{597AE59B-CAF2-4F45-90E8-B121C6FDD945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8A2F88-55C5-4ED1-9541-807C65424763}">
  <ds:schemaRefs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purl.org/dc/elements/1.1/"/>
    <ds:schemaRef ds:uri="http://schemas.microsoft.com/office/2006/metadata/properties"/>
    <ds:schemaRef ds:uri="71af3243-3dd4-4a8d-8c0d-dd76da1f02a5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整體設計</Template>
  <TotalTime>0</TotalTime>
  <Words>155</Words>
  <Application>Microsoft Office PowerPoint</Application>
  <PresentationFormat>寬螢幕</PresentationFormat>
  <Paragraphs>60</Paragraphs>
  <Slides>6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5" baseType="lpstr">
      <vt:lpstr>Microsoft JhengHei UI</vt:lpstr>
      <vt:lpstr>Yu Gothic UI</vt:lpstr>
      <vt:lpstr>微軟正黑體</vt:lpstr>
      <vt:lpstr>Arial</vt:lpstr>
      <vt:lpstr>Freestyle Script</vt:lpstr>
      <vt:lpstr>Times New Roman</vt:lpstr>
      <vt:lpstr>Tw Cen MT</vt:lpstr>
      <vt:lpstr>Wingdings 3</vt:lpstr>
      <vt:lpstr>整體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2021-10-09T14:17:05Z</dcterms:created>
  <dcterms:modified xsi:type="dcterms:W3CDTF">2021-10-11T02:50:08Z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