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C716B-C5D5-578B-F48F-B55898A33478}" v="30" dt="2025-02-09T15:05:00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689bb33aa42b1c2ca86a94c7936b3fab33e8dd6073ddedd8cbb31b21bee9d75::" providerId="AD" clId="Web-{EB5C716B-C5D5-578B-F48F-B55898A33478}"/>
    <pc:docChg chg="addSld modSld">
      <pc:chgData name="Guest User" userId="S::urn:spo:anon#e689bb33aa42b1c2ca86a94c7936b3fab33e8dd6073ddedd8cbb31b21bee9d75::" providerId="AD" clId="Web-{EB5C716B-C5D5-578B-F48F-B55898A33478}" dt="2025-02-09T15:05:00.698" v="28" actId="20577"/>
      <pc:docMkLst>
        <pc:docMk/>
      </pc:docMkLst>
      <pc:sldChg chg="modSp new">
        <pc:chgData name="Guest User" userId="S::urn:spo:anon#e689bb33aa42b1c2ca86a94c7936b3fab33e8dd6073ddedd8cbb31b21bee9d75::" providerId="AD" clId="Web-{EB5C716B-C5D5-578B-F48F-B55898A33478}" dt="2025-02-09T15:05:00.698" v="28" actId="20577"/>
        <pc:sldMkLst>
          <pc:docMk/>
          <pc:sldMk cId="3485061089" sldId="263"/>
        </pc:sldMkLst>
        <pc:spChg chg="mod">
          <ac:chgData name="Guest User" userId="S::urn:spo:anon#e689bb33aa42b1c2ca86a94c7936b3fab33e8dd6073ddedd8cbb31b21bee9d75::" providerId="AD" clId="Web-{EB5C716B-C5D5-578B-F48F-B55898A33478}" dt="2025-02-09T15:04:17.792" v="12" actId="20577"/>
          <ac:spMkLst>
            <pc:docMk/>
            <pc:sldMk cId="3485061089" sldId="263"/>
            <ac:spMk id="2" creationId="{C098FF99-E423-D8C4-D02F-2C12CE4F7A71}"/>
          </ac:spMkLst>
        </pc:spChg>
        <pc:spChg chg="mod">
          <ac:chgData name="Guest User" userId="S::urn:spo:anon#e689bb33aa42b1c2ca86a94c7936b3fab33e8dd6073ddedd8cbb31b21bee9d75::" providerId="AD" clId="Web-{EB5C716B-C5D5-578B-F48F-B55898A33478}" dt="2025-02-09T15:05:00.698" v="28" actId="20577"/>
          <ac:spMkLst>
            <pc:docMk/>
            <pc:sldMk cId="3485061089" sldId="263"/>
            <ac:spMk id="3" creationId="{24961362-0157-1F00-A0C5-86B51C819D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ymstc-my.sharepoint.com/:u:/g/personal/17272722_mstc_edu/EevYiYqpkqlOuMjLV8mgX9kBMyHvgZhmDKTZR2smBm9V2w?e=Ter3J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BA00-A2F7-9BA7-D4C4-29492B0E5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104643"/>
          </a:xfrm>
        </p:spPr>
        <p:txBody>
          <a:bodyPr/>
          <a:lstStyle/>
          <a:p>
            <a:pPr algn="ctr"/>
            <a:r>
              <a:rPr lang="en-US" dirty="0"/>
              <a:t>Online Banking Presentation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AD46D-34F8-0B1E-8D69-6C4301B79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Chad </a:t>
            </a:r>
            <a:r>
              <a:rPr lang="en-US" dirty="0" err="1"/>
              <a:t>Waltenburg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Trinity Fischer</a:t>
            </a:r>
          </a:p>
          <a:p>
            <a:pPr marL="342900" indent="-342900">
              <a:buFontTx/>
              <a:buChar char="-"/>
            </a:pPr>
            <a:r>
              <a:rPr lang="en-US" dirty="0"/>
              <a:t>Harrison Dubitz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12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84A6-2B2C-DF3E-C1A7-DE0F9AA6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0421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Overview</a:t>
            </a:r>
            <a:endParaRPr lang="en-CA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03B9B-937C-46A9-B395-4417E0BAD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Web application Type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F2262-4CD0-728F-792D-6DEB480E411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Online Banking System</a:t>
            </a:r>
            <a:endParaRPr lang="en-CA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16284-522C-DF68-C7C2-01E38086B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MFA Factors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7BAD26-8194-F015-9E4A-99A5CDDDE18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/>
              <a:t>Passwords</a:t>
            </a:r>
          </a:p>
          <a:p>
            <a:pPr algn="ctr"/>
            <a:r>
              <a:rPr lang="en-US" sz="2000" dirty="0"/>
              <a:t>OTP (Microsoft Authenticator)</a:t>
            </a:r>
          </a:p>
          <a:p>
            <a:pPr algn="ctr"/>
            <a:r>
              <a:rPr lang="en-CA" sz="2000" dirty="0"/>
              <a:t>Biometric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21960F-7FE4-3BD4-3FEC-03ED0430B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Other security considerations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0B878D-DA3A-9595-5CCD-CD019C8C8E2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442" y="3360262"/>
            <a:ext cx="3194968" cy="2888137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Password Strength</a:t>
            </a:r>
          </a:p>
          <a:p>
            <a:pPr algn="ctr"/>
            <a:r>
              <a:rPr lang="en-US" sz="2000" dirty="0"/>
              <a:t>Same-site Secure Cookies</a:t>
            </a:r>
          </a:p>
          <a:p>
            <a:pPr algn="ctr"/>
            <a:r>
              <a:rPr lang="en-US" sz="2000" dirty="0"/>
              <a:t>HTTPS</a:t>
            </a:r>
          </a:p>
          <a:p>
            <a:pPr algn="ctr"/>
            <a:r>
              <a:rPr lang="en-US" sz="2000" dirty="0"/>
              <a:t>Account Lockout</a:t>
            </a:r>
          </a:p>
          <a:p>
            <a:pPr algn="ctr"/>
            <a:r>
              <a:rPr lang="en-CA" sz="2000" dirty="0"/>
              <a:t>JWT</a:t>
            </a:r>
          </a:p>
        </p:txBody>
      </p:sp>
    </p:spTree>
    <p:extLst>
      <p:ext uri="{BB962C8B-B14F-4D97-AF65-F5344CB8AC3E}">
        <p14:creationId xmlns:p14="http://schemas.microsoft.com/office/powerpoint/2010/main" val="246821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6BCE17-46DC-DE03-2BC5-30B5B5F3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/>
              <a:t>Phishing/MITM prevention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CB00A-B2C1-5437-584D-25EFB1AE9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3" y="2249487"/>
            <a:ext cx="4454524" cy="3541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Notification Emails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Domain Scanning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Mobile and Desktop App (All OSs)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Placeholder 5" descr="A person in a hoodie using a computer&#10;&#10;AI-generated content may be incorrect.">
            <a:extLst>
              <a:ext uri="{FF2B5EF4-FFF2-40B4-BE49-F238E27FC236}">
                <a16:creationId xmlns:a16="http://schemas.microsoft.com/office/drawing/2014/main" id="{25ED17E0-18E3-1912-CDAA-F082A82A78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4185" r="-1" b="-1"/>
          <a:stretch/>
        </p:blipFill>
        <p:spPr>
          <a:xfrm>
            <a:off x="5767387" y="2204103"/>
            <a:ext cx="5311771" cy="357822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8A554-DF05-F0A7-5CAF-87AA22080806}"/>
              </a:ext>
            </a:extLst>
          </p:cNvPr>
          <p:cNvSpPr txBox="1"/>
          <p:nvPr/>
        </p:nvSpPr>
        <p:spPr>
          <a:xfrm>
            <a:off x="8154648" y="6221413"/>
            <a:ext cx="255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Panda Security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467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D097-BF0C-1AE8-D750-CBD5ADE3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password function</a:t>
            </a:r>
            <a:endParaRPr lang="en-CA" dirty="0"/>
          </a:p>
        </p:txBody>
      </p:sp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05509DB-966F-B4CC-9EE7-E8AADAC76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565" y="1172087"/>
            <a:ext cx="5782482" cy="40391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AB2E5-BBFD-D824-EB57-FB7D2E6A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Handles User Validation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Handles Password Validation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Tracks Failed Attempts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Increments Lockout Duration</a:t>
            </a:r>
            <a:endParaRPr lang="en-US" sz="1800" dirty="0"/>
          </a:p>
          <a:p>
            <a:pPr marL="342900" indent="-342900">
              <a:buFontTx/>
              <a:buChar char="-"/>
            </a:pPr>
            <a:r>
              <a:rPr lang="en-US" sz="2000" dirty="0"/>
              <a:t>Verifies Password Strength</a:t>
            </a:r>
          </a:p>
          <a:p>
            <a:pPr marL="342900" indent="-342900">
              <a:buFontTx/>
              <a:buChar char="-"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11535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47DB-538A-41DA-9216-A63D3B06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576341" y="609600"/>
            <a:ext cx="6010492" cy="105124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MFA: Timed One Time key</a:t>
            </a:r>
            <a:endParaRPr lang="en-CA" sz="4000" dirty="0"/>
          </a:p>
        </p:txBody>
      </p:sp>
      <p:pic>
        <p:nvPicPr>
          <p:cNvPr id="6" name="Picture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742B6D4-4F51-3303-E200-3252E45B8D3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8440"/>
                    </a14:imgEffect>
                    <a14:imgEffect>
                      <a14:saturation sat="222000"/>
                    </a14:imgEffect>
                    <a14:imgEffect>
                      <a14:brightnessContrast bright="-2000" contrast="58000"/>
                    </a14:imgEffect>
                  </a14:imgLayer>
                </a14:imgProps>
              </a:ext>
            </a:extLst>
          </a:blip>
          <a:srcRect l="11892" r="11892"/>
          <a:stretch>
            <a:fillRect/>
          </a:stretch>
        </p:blipFill>
        <p:spPr>
          <a:xfrm>
            <a:off x="604837" y="609599"/>
            <a:ext cx="4564321" cy="5282959"/>
          </a:xfrm>
          <a:effectLst>
            <a:outerShdw blurRad="88900" dist="38100" dir="5400000" algn="t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7DB6C-C116-1836-C827-E032138D8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5576341" y="1922106"/>
            <a:ext cx="6010492" cy="386909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Uses Authenticator App (Microsoft)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Timed Window for the key</a:t>
            </a:r>
          </a:p>
          <a:p>
            <a:pPr marL="800100" lvl="1" indent="-342900">
              <a:buFontTx/>
              <a:buChar char="-"/>
            </a:pPr>
            <a:r>
              <a:rPr lang="en-US" sz="2200" dirty="0"/>
              <a:t>Sets a max OTP attempt limit before “account lockout”</a:t>
            </a:r>
          </a:p>
          <a:p>
            <a:pPr marL="342900" indent="-342900">
              <a:buFontTx/>
              <a:buChar char="-"/>
            </a:pPr>
            <a:r>
              <a:rPr lang="en-CA" sz="2400" dirty="0"/>
              <a:t>Validates the TOTP</a:t>
            </a:r>
          </a:p>
        </p:txBody>
      </p:sp>
    </p:spTree>
    <p:extLst>
      <p:ext uri="{BB962C8B-B14F-4D97-AF65-F5344CB8AC3E}">
        <p14:creationId xmlns:p14="http://schemas.microsoft.com/office/powerpoint/2010/main" val="195268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F58D138-35FF-4A3E-9FCD-A6044FD3C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8" name="Rectangle 127">
              <a:extLst>
                <a:ext uri="{FF2B5EF4-FFF2-40B4-BE49-F238E27FC236}">
                  <a16:creationId xmlns:a16="http://schemas.microsoft.com/office/drawing/2014/main" id="{F5BD0798-598F-4D8A-86B1-B5EFC7444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2">
              <a:extLst>
                <a:ext uri="{FF2B5EF4-FFF2-40B4-BE49-F238E27FC236}">
                  <a16:creationId xmlns:a16="http://schemas.microsoft.com/office/drawing/2014/main" id="{AC94F2E1-5E1D-4DE4-876F-B863EF53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4E8B3-5BA1-FD36-7B02-B6734100EB2B}"/>
              </a:ext>
            </a:extLst>
          </p:cNvPr>
          <p:cNvSpPr txBox="1"/>
          <p:nvPr/>
        </p:nvSpPr>
        <p:spPr>
          <a:xfrm>
            <a:off x="1143000" y="4275668"/>
            <a:ext cx="8830733" cy="936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atin typeface="+mj-lt"/>
                <a:ea typeface="+mj-ea"/>
                <a:cs typeface="+mj-cs"/>
              </a:rPr>
              <a:t>Biometric Authentication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6B0FEEE-81F6-4CFD-9F19-7422C2BB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2" name="Rectangle 5">
              <a:extLst>
                <a:ext uri="{FF2B5EF4-FFF2-40B4-BE49-F238E27FC236}">
                  <a16:creationId xmlns:a16="http://schemas.microsoft.com/office/drawing/2014/main" id="{610875A9-E6B1-4A9E-8D06-56271808A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3" name="Freeform 6">
              <a:extLst>
                <a:ext uri="{FF2B5EF4-FFF2-40B4-BE49-F238E27FC236}">
                  <a16:creationId xmlns:a16="http://schemas.microsoft.com/office/drawing/2014/main" id="{3568C212-C192-4F35-9EDA-FFAFA2620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4" name="Freeform 7">
              <a:extLst>
                <a:ext uri="{FF2B5EF4-FFF2-40B4-BE49-F238E27FC236}">
                  <a16:creationId xmlns:a16="http://schemas.microsoft.com/office/drawing/2014/main" id="{3AB2D5B1-4EF5-411D-98F9-332CE875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5" name="Freeform 8">
              <a:extLst>
                <a:ext uri="{FF2B5EF4-FFF2-40B4-BE49-F238E27FC236}">
                  <a16:creationId xmlns:a16="http://schemas.microsoft.com/office/drawing/2014/main" id="{901DF0D0-5B9C-4A92-A0C5-F70CC77B4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6" name="Freeform 9">
              <a:extLst>
                <a:ext uri="{FF2B5EF4-FFF2-40B4-BE49-F238E27FC236}">
                  <a16:creationId xmlns:a16="http://schemas.microsoft.com/office/drawing/2014/main" id="{0E44C639-7E08-4ED9-87D3-7E1DEBD1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7" name="Freeform 10">
              <a:extLst>
                <a:ext uri="{FF2B5EF4-FFF2-40B4-BE49-F238E27FC236}">
                  <a16:creationId xmlns:a16="http://schemas.microsoft.com/office/drawing/2014/main" id="{8D55EDFE-6B27-4CEF-A149-DE03F258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899753F1-0A7C-4019-B0D4-98E8D6555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2E46CC92-32DE-4118-9922-E40E32D0C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6E837780-3EEC-4D7C-AE0A-B85D4B4D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FF9C7BD2-1595-4FB5-84CC-08DBE10EF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223B4D7F-AAB4-4C07-8497-AC90FC7AC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Line 16">
              <a:extLst>
                <a:ext uri="{FF2B5EF4-FFF2-40B4-BE49-F238E27FC236}">
                  <a16:creationId xmlns:a16="http://schemas.microsoft.com/office/drawing/2014/main" id="{BF0BC434-CADA-4A14-9CC4-514A8AC0A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64B93112-5E7A-4AD7-9F08-EC9DE3B7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104C40EC-49BC-4BF4-9B0F-36413F92C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490CF2A3-97A8-4A5C-AA71-F66D5EFB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AD278AAA-5D43-4120-94A8-8CABD2B2D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8" name="Rectangle 21">
              <a:extLst>
                <a:ext uri="{FF2B5EF4-FFF2-40B4-BE49-F238E27FC236}">
                  <a16:creationId xmlns:a16="http://schemas.microsoft.com/office/drawing/2014/main" id="{4063DBF1-AA0B-41AE-B075-3592DD039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084C0B7D-251C-4399-AF81-3D417E6C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0" name="Freeform 23">
              <a:extLst>
                <a:ext uri="{FF2B5EF4-FFF2-40B4-BE49-F238E27FC236}">
                  <a16:creationId xmlns:a16="http://schemas.microsoft.com/office/drawing/2014/main" id="{41CBB601-6248-4C6A-8CE0-EDE956CA6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1" name="Freeform 24">
              <a:extLst>
                <a:ext uri="{FF2B5EF4-FFF2-40B4-BE49-F238E27FC236}">
                  <a16:creationId xmlns:a16="http://schemas.microsoft.com/office/drawing/2014/main" id="{61217433-E7AF-4C9E-B859-8B51FDE44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2" name="Freeform 25">
              <a:extLst>
                <a:ext uri="{FF2B5EF4-FFF2-40B4-BE49-F238E27FC236}">
                  <a16:creationId xmlns:a16="http://schemas.microsoft.com/office/drawing/2014/main" id="{83750ECC-2687-4D3D-AF82-9D55F4A95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3" name="Freeform 26">
              <a:extLst>
                <a:ext uri="{FF2B5EF4-FFF2-40B4-BE49-F238E27FC236}">
                  <a16:creationId xmlns:a16="http://schemas.microsoft.com/office/drawing/2014/main" id="{481712CE-D3D3-48A9-9194-29514E82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4" name="Freeform 27">
              <a:extLst>
                <a:ext uri="{FF2B5EF4-FFF2-40B4-BE49-F238E27FC236}">
                  <a16:creationId xmlns:a16="http://schemas.microsoft.com/office/drawing/2014/main" id="{AFDCA284-1452-42D7-8188-8DBBF5500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5" name="Freeform 28">
              <a:extLst>
                <a:ext uri="{FF2B5EF4-FFF2-40B4-BE49-F238E27FC236}">
                  <a16:creationId xmlns:a16="http://schemas.microsoft.com/office/drawing/2014/main" id="{84621BF2-B93B-49DE-A0E9-7DB87A12D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6" name="Freeform 29">
              <a:extLst>
                <a:ext uri="{FF2B5EF4-FFF2-40B4-BE49-F238E27FC236}">
                  <a16:creationId xmlns:a16="http://schemas.microsoft.com/office/drawing/2014/main" id="{23D257B1-AE83-4340-9A3D-9AF67475D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7" name="Freeform 30">
              <a:extLst>
                <a:ext uri="{FF2B5EF4-FFF2-40B4-BE49-F238E27FC236}">
                  <a16:creationId xmlns:a16="http://schemas.microsoft.com/office/drawing/2014/main" id="{48C080A8-F687-4FC3-85A0-06C260CA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8" name="Freeform 31">
              <a:extLst>
                <a:ext uri="{FF2B5EF4-FFF2-40B4-BE49-F238E27FC236}">
                  <a16:creationId xmlns:a16="http://schemas.microsoft.com/office/drawing/2014/main" id="{A63FB1C6-D023-4C54-8D8E-319888E05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B057C2-A53A-B5C4-B609-3B281A8A22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" b="16909"/>
          <a:stretch/>
        </p:blipFill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D8042C1-215E-4C21-BB6B-38C5EE469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61" name="Freeform 32">
              <a:extLst>
                <a:ext uri="{FF2B5EF4-FFF2-40B4-BE49-F238E27FC236}">
                  <a16:creationId xmlns:a16="http://schemas.microsoft.com/office/drawing/2014/main" id="{134E4A6E-1602-4ED8-95F4-2649025B4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2" name="Freeform 33">
              <a:extLst>
                <a:ext uri="{FF2B5EF4-FFF2-40B4-BE49-F238E27FC236}">
                  <a16:creationId xmlns:a16="http://schemas.microsoft.com/office/drawing/2014/main" id="{E26FC114-5BB0-453D-9D96-4A82F7EB7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3" name="Freeform 34">
              <a:extLst>
                <a:ext uri="{FF2B5EF4-FFF2-40B4-BE49-F238E27FC236}">
                  <a16:creationId xmlns:a16="http://schemas.microsoft.com/office/drawing/2014/main" id="{42DD29BE-7338-48CF-A8E4-AE63B9474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4" name="Freeform 35">
              <a:extLst>
                <a:ext uri="{FF2B5EF4-FFF2-40B4-BE49-F238E27FC236}">
                  <a16:creationId xmlns:a16="http://schemas.microsoft.com/office/drawing/2014/main" id="{38DA003C-8448-4B2C-AFEC-8354C0FCF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5" name="Freeform 36">
              <a:extLst>
                <a:ext uri="{FF2B5EF4-FFF2-40B4-BE49-F238E27FC236}">
                  <a16:creationId xmlns:a16="http://schemas.microsoft.com/office/drawing/2014/main" id="{444007C8-E852-4C4C-B866-1F029E7D3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6" name="Freeform 37">
              <a:extLst>
                <a:ext uri="{FF2B5EF4-FFF2-40B4-BE49-F238E27FC236}">
                  <a16:creationId xmlns:a16="http://schemas.microsoft.com/office/drawing/2014/main" id="{93687523-D874-491A-A0CA-5C46712A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8B54C82F-6BF1-43CD-8E37-69E9A44A8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8" name="Freeform 39">
              <a:extLst>
                <a:ext uri="{FF2B5EF4-FFF2-40B4-BE49-F238E27FC236}">
                  <a16:creationId xmlns:a16="http://schemas.microsoft.com/office/drawing/2014/main" id="{7319E2D4-6B6C-40D8-BED9-458580829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9" name="Freeform 40">
              <a:extLst>
                <a:ext uri="{FF2B5EF4-FFF2-40B4-BE49-F238E27FC236}">
                  <a16:creationId xmlns:a16="http://schemas.microsoft.com/office/drawing/2014/main" id="{12E07592-0C27-4DBF-9DCB-3629BB6DE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0" name="Rectangle 41">
              <a:extLst>
                <a:ext uri="{FF2B5EF4-FFF2-40B4-BE49-F238E27FC236}">
                  <a16:creationId xmlns:a16="http://schemas.microsoft.com/office/drawing/2014/main" id="{9EA2E577-F748-4C1C-BD16-8356C2F76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6547EDF-BFCF-3FE9-7E44-A7566A4CEF0E}"/>
              </a:ext>
            </a:extLst>
          </p:cNvPr>
          <p:cNvSpPr txBox="1"/>
          <p:nvPr/>
        </p:nvSpPr>
        <p:spPr>
          <a:xfrm>
            <a:off x="1304144" y="5211764"/>
            <a:ext cx="4791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Last MFA requirement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Tracks Failed Attempts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076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41CE-6F66-9393-FA93-F602C848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7043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JWT and secure session</a:t>
            </a:r>
            <a:endParaRPr lang="en-CA" sz="4400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F09F6E5-6821-8AB6-95A6-FA94F27CB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429000"/>
            <a:ext cx="9864350" cy="25104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0291E-9399-F918-4FDA-6A5B6DB7F84C}"/>
              </a:ext>
            </a:extLst>
          </p:cNvPr>
          <p:cNvSpPr txBox="1"/>
          <p:nvPr/>
        </p:nvSpPr>
        <p:spPr>
          <a:xfrm>
            <a:off x="1141413" y="1693889"/>
            <a:ext cx="409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Secure tokens have limited duration</a:t>
            </a:r>
            <a:r>
              <a:rPr lang="en-CA" sz="2400" dirty="0"/>
              <a:t>.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CBF2C-9CFA-6394-FC5F-38C9713B9137}"/>
              </a:ext>
            </a:extLst>
          </p:cNvPr>
          <p:cNvSpPr txBox="1"/>
          <p:nvPr/>
        </p:nvSpPr>
        <p:spPr>
          <a:xfrm>
            <a:off x="7615003" y="1693889"/>
            <a:ext cx="343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Ends once the user logs out.</a:t>
            </a:r>
            <a:endParaRPr lang="en-CA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E6D85-31C6-F9ED-4D84-C7CCB73ED68D}"/>
              </a:ext>
            </a:extLst>
          </p:cNvPr>
          <p:cNvSpPr txBox="1"/>
          <p:nvPr/>
        </p:nvSpPr>
        <p:spPr>
          <a:xfrm>
            <a:off x="4407108" y="2473376"/>
            <a:ext cx="3207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Utilized when important actions will be made.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1328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FF99-E423-D8C4-D02F-2C12CE4F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Closing remarks and workflow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1362-0157-1F00-A0C5-86B51C819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+mn-lt"/>
                <a:cs typeface="+mn-lt"/>
                <a:hlinkClick r:id="rId2"/>
              </a:rPr>
              <a:t>https://mymstc-my.sharepoint.com/:u:/g/personal/17272722_mstc_edu/EevYiYqpkqlOuMjLV8mgX9kBMyHvgZhmDKTZR2smBm9V2w?e=Ter3Jk</a:t>
            </a:r>
            <a:endParaRPr lang="en-US">
              <a:ea typeface="+mn-lt"/>
              <a:cs typeface="+mn-lt"/>
            </a:endParaRPr>
          </a:p>
          <a:p>
            <a:pPr algn="ctr"/>
            <a:endParaRPr lang="en-US" dirty="0"/>
          </a:p>
          <a:p>
            <a:r>
              <a:rPr lang="en-US"/>
              <a:t>Defense in Depth</a:t>
            </a:r>
          </a:p>
          <a:p>
            <a:r>
              <a:rPr lang="en-US"/>
              <a:t>Zero Trust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61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946099187264794DF01D75D9083AF" ma:contentTypeVersion="15" ma:contentTypeDescription="Create a new document." ma:contentTypeScope="" ma:versionID="2a884c92ea73a9da4a24efbd18e93c35">
  <xsd:schema xmlns:xsd="http://www.w3.org/2001/XMLSchema" xmlns:xs="http://www.w3.org/2001/XMLSchema" xmlns:p="http://schemas.microsoft.com/office/2006/metadata/properties" xmlns:ns3="85be8cb4-c60b-4b07-b862-80b099312ba4" xmlns:ns4="e14b2515-aa3d-4708-a20a-bfcb29574dff" targetNamespace="http://schemas.microsoft.com/office/2006/metadata/properties" ma:root="true" ma:fieldsID="303e51da6cd9a3a848ab318b65dff16d" ns3:_="" ns4:_="">
    <xsd:import namespace="85be8cb4-c60b-4b07-b862-80b099312ba4"/>
    <xsd:import namespace="e14b2515-aa3d-4708-a20a-bfcb29574df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e8cb4-c60b-4b07-b862-80b099312ba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4b2515-aa3d-4708-a20a-bfcb29574df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be8cb4-c60b-4b07-b862-80b099312ba4" xsi:nil="true"/>
  </documentManagement>
</p:properties>
</file>

<file path=customXml/itemProps1.xml><?xml version="1.0" encoding="utf-8"?>
<ds:datastoreItem xmlns:ds="http://schemas.openxmlformats.org/officeDocument/2006/customXml" ds:itemID="{17159C4D-FFD5-4FA8-8107-CC7ED8796D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32BCD3-1A1E-4DA3-A60E-EAD7B47162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be8cb4-c60b-4b07-b862-80b099312ba4"/>
    <ds:schemaRef ds:uri="e14b2515-aa3d-4708-a20a-bfcb29574d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FA7F39-FFB2-4F50-8A46-FA77FF10F289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e14b2515-aa3d-4708-a20a-bfcb29574dff"/>
    <ds:schemaRef ds:uri="85be8cb4-c60b-4b07-b862-80b099312ba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119</TotalTime>
  <Words>140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Online Banking Presentation</vt:lpstr>
      <vt:lpstr>Overview</vt:lpstr>
      <vt:lpstr>Phishing/MITM prevention</vt:lpstr>
      <vt:lpstr>Example password function</vt:lpstr>
      <vt:lpstr>MFA: Timed One Time key</vt:lpstr>
      <vt:lpstr>PowerPoint Presentation</vt:lpstr>
      <vt:lpstr>JWT and secure session</vt:lpstr>
      <vt:lpstr>Closing remarks and workflow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Dubitz, Harrison K</dc:creator>
  <cp:lastModifiedBy>Dubitz, Harrison K</cp:lastModifiedBy>
  <cp:revision>12</cp:revision>
  <dcterms:created xsi:type="dcterms:W3CDTF">2025-02-08T19:17:28Z</dcterms:created>
  <dcterms:modified xsi:type="dcterms:W3CDTF">2025-02-09T15:05:02Z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0x010100C3F946099187264794DF01D75D9083AF</vt:lpwstr>
  </property>
</Properties>
</file>