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3"/>
  </p:notesMasterIdLst>
  <p:handoutMasterIdLst>
    <p:handoutMasterId r:id="rId24"/>
  </p:handoutMasterIdLst>
  <p:sldIdLst>
    <p:sldId id="282" r:id="rId3"/>
    <p:sldId id="256" r:id="rId4"/>
    <p:sldId id="280" r:id="rId5"/>
    <p:sldId id="259" r:id="rId6"/>
    <p:sldId id="262" r:id="rId7"/>
    <p:sldId id="263" r:id="rId8"/>
    <p:sldId id="261" r:id="rId9"/>
    <p:sldId id="260" r:id="rId10"/>
    <p:sldId id="264" r:id="rId11"/>
    <p:sldId id="267" r:id="rId12"/>
    <p:sldId id="266" r:id="rId13"/>
    <p:sldId id="268" r:id="rId14"/>
    <p:sldId id="277" r:id="rId15"/>
    <p:sldId id="265" r:id="rId16"/>
    <p:sldId id="269" r:id="rId17"/>
    <p:sldId id="281" r:id="rId18"/>
    <p:sldId id="270" r:id="rId19"/>
    <p:sldId id="271" r:id="rId20"/>
    <p:sldId id="272"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6" d="100"/>
          <a:sy n="66" d="100"/>
        </p:scale>
        <p:origin x="780"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ri Rakouth" userId="380c00f4-a168-49cb-ad77-2ee209ee0cbb" providerId="ADAL" clId="{D157FC3F-59C4-4A58-BDD0-E4EB3C247351}"/>
    <pc:docChg chg="custSel modSld">
      <pc:chgData name="Heri Rakouth" userId="380c00f4-a168-49cb-ad77-2ee209ee0cbb" providerId="ADAL" clId="{D157FC3F-59C4-4A58-BDD0-E4EB3C247351}" dt="2023-11-14T23:39:26.107" v="60" actId="1076"/>
      <pc:docMkLst>
        <pc:docMk/>
      </pc:docMkLst>
      <pc:sldChg chg="modSp mod">
        <pc:chgData name="Heri Rakouth" userId="380c00f4-a168-49cb-ad77-2ee209ee0cbb" providerId="ADAL" clId="{D157FC3F-59C4-4A58-BDD0-E4EB3C247351}" dt="2023-11-14T22:58:57.417" v="59" actId="255"/>
        <pc:sldMkLst>
          <pc:docMk/>
          <pc:sldMk cId="1113544991" sldId="259"/>
        </pc:sldMkLst>
        <pc:spChg chg="mod">
          <ac:chgData name="Heri Rakouth" userId="380c00f4-a168-49cb-ad77-2ee209ee0cbb" providerId="ADAL" clId="{D157FC3F-59C4-4A58-BDD0-E4EB3C247351}" dt="2023-11-14T22:58:57.417" v="59" actId="255"/>
          <ac:spMkLst>
            <pc:docMk/>
            <pc:sldMk cId="1113544991" sldId="259"/>
            <ac:spMk id="3" creationId="{EBFFB0D1-2803-55D7-1039-4800210F4406}"/>
          </ac:spMkLst>
        </pc:spChg>
        <pc:spChg chg="mod">
          <ac:chgData name="Heri Rakouth" userId="380c00f4-a168-49cb-ad77-2ee209ee0cbb" providerId="ADAL" clId="{D157FC3F-59C4-4A58-BDD0-E4EB3C247351}" dt="2023-11-14T22:58:13.171" v="57" actId="20577"/>
          <ac:spMkLst>
            <pc:docMk/>
            <pc:sldMk cId="1113544991" sldId="259"/>
            <ac:spMk id="6" creationId="{04BFD079-FEFD-4530-F625-C646FFDEE380}"/>
          </ac:spMkLst>
        </pc:spChg>
        <pc:spChg chg="mod">
          <ac:chgData name="Heri Rakouth" userId="380c00f4-a168-49cb-ad77-2ee209ee0cbb" providerId="ADAL" clId="{D157FC3F-59C4-4A58-BDD0-E4EB3C247351}" dt="2023-11-14T22:58:41.518" v="58" actId="255"/>
          <ac:spMkLst>
            <pc:docMk/>
            <pc:sldMk cId="1113544991" sldId="259"/>
            <ac:spMk id="7" creationId="{33F9DFCA-1003-59F1-4896-6859F42D16FD}"/>
          </ac:spMkLst>
        </pc:spChg>
        <pc:spChg chg="mod">
          <ac:chgData name="Heri Rakouth" userId="380c00f4-a168-49cb-ad77-2ee209ee0cbb" providerId="ADAL" clId="{D157FC3F-59C4-4A58-BDD0-E4EB3C247351}" dt="2023-11-14T22:57:35.146" v="30" actId="404"/>
          <ac:spMkLst>
            <pc:docMk/>
            <pc:sldMk cId="1113544991" sldId="259"/>
            <ac:spMk id="8" creationId="{F2620A20-A7B3-28AF-6956-176B077435DB}"/>
          </ac:spMkLst>
        </pc:spChg>
        <pc:grpChg chg="mod">
          <ac:chgData name="Heri Rakouth" userId="380c00f4-a168-49cb-ad77-2ee209ee0cbb" providerId="ADAL" clId="{D157FC3F-59C4-4A58-BDD0-E4EB3C247351}" dt="2023-11-14T22:57:29.468" v="29" actId="14100"/>
          <ac:grpSpMkLst>
            <pc:docMk/>
            <pc:sldMk cId="1113544991" sldId="259"/>
            <ac:grpSpMk id="24" creationId="{0D47ACD6-DF98-F855-D75F-EDD1BD4D5C53}"/>
          </ac:grpSpMkLst>
        </pc:grpChg>
      </pc:sldChg>
      <pc:sldChg chg="modSp mod">
        <pc:chgData name="Heri Rakouth" userId="380c00f4-a168-49cb-ad77-2ee209ee0cbb" providerId="ADAL" clId="{D157FC3F-59C4-4A58-BDD0-E4EB3C247351}" dt="2023-11-14T23:39:26.107" v="60" actId="1076"/>
        <pc:sldMkLst>
          <pc:docMk/>
          <pc:sldMk cId="570866574" sldId="261"/>
        </pc:sldMkLst>
        <pc:spChg chg="mod">
          <ac:chgData name="Heri Rakouth" userId="380c00f4-a168-49cb-ad77-2ee209ee0cbb" providerId="ADAL" clId="{D157FC3F-59C4-4A58-BDD0-E4EB3C247351}" dt="2023-11-14T23:39:26.107" v="60" actId="1076"/>
          <ac:spMkLst>
            <pc:docMk/>
            <pc:sldMk cId="570866574" sldId="261"/>
            <ac:spMk id="6" creationId="{4BB41CAA-BD6C-5175-70A4-303235970C4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8111B0-DAFD-CE60-B49E-88D5FCF61E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EEE5653 &amp; EEE5654 Project Requirements – Draft 1</a:t>
            </a:r>
          </a:p>
        </p:txBody>
      </p:sp>
      <p:sp>
        <p:nvSpPr>
          <p:cNvPr id="3" name="Date Placeholder 2">
            <a:extLst>
              <a:ext uri="{FF2B5EF4-FFF2-40B4-BE49-F238E27FC236}">
                <a16:creationId xmlns:a16="http://schemas.microsoft.com/office/drawing/2014/main" id="{50FBBA57-B650-DCA5-0AA4-F517407955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FC8561-E68D-4911-9E7C-50394DFC0232}" type="datetimeFigureOut">
              <a:rPr lang="en-US" smtClean="0"/>
              <a:t>11/14/2023</a:t>
            </a:fld>
            <a:endParaRPr lang="en-US"/>
          </a:p>
        </p:txBody>
      </p:sp>
      <p:sp>
        <p:nvSpPr>
          <p:cNvPr id="4" name="Footer Placeholder 3">
            <a:extLst>
              <a:ext uri="{FF2B5EF4-FFF2-40B4-BE49-F238E27FC236}">
                <a16:creationId xmlns:a16="http://schemas.microsoft.com/office/drawing/2014/main" id="{9E8D72DD-0D7C-7DCE-CDDF-7D88515D078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Lawrence Technological University</a:t>
            </a:r>
          </a:p>
        </p:txBody>
      </p:sp>
      <p:sp>
        <p:nvSpPr>
          <p:cNvPr id="5" name="Slide Number Placeholder 4">
            <a:extLst>
              <a:ext uri="{FF2B5EF4-FFF2-40B4-BE49-F238E27FC236}">
                <a16:creationId xmlns:a16="http://schemas.microsoft.com/office/drawing/2014/main" id="{4F0B4B31-8B80-A57B-93F6-FD8803161C1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44F66B-B2BB-473F-A720-102E639B683C}" type="slidenum">
              <a:rPr lang="en-US" smtClean="0"/>
              <a:t>‹#›</a:t>
            </a:fld>
            <a:endParaRPr lang="en-US"/>
          </a:p>
        </p:txBody>
      </p:sp>
    </p:spTree>
    <p:extLst>
      <p:ext uri="{BB962C8B-B14F-4D97-AF65-F5344CB8AC3E}">
        <p14:creationId xmlns:p14="http://schemas.microsoft.com/office/powerpoint/2010/main" val="342261304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EEE5653 &amp; EEE5654 Project Requirements – Draft 1</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8CFB6A-7D8E-4760-A4E8-E901AEA4BEEB}" type="datetimeFigureOut">
              <a:rPr lang="en-US" smtClean="0"/>
              <a:t>11/14/2023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Lawrence Technological University</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AF34CA-670C-4456-8579-57C17DCE799C}" type="slidenum">
              <a:rPr lang="en-US" smtClean="0"/>
              <a:t>‹#›</a:t>
            </a:fld>
            <a:endParaRPr lang="en-US"/>
          </a:p>
        </p:txBody>
      </p:sp>
    </p:spTree>
    <p:extLst>
      <p:ext uri="{BB962C8B-B14F-4D97-AF65-F5344CB8AC3E}">
        <p14:creationId xmlns:p14="http://schemas.microsoft.com/office/powerpoint/2010/main" val="4100229844"/>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BDE94-E214-80A1-B8FF-9E046DEE60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8C4FA6-9F57-6DEC-9B4A-4E7A2EFC40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FFA636-E3A9-13AD-0B48-317FC71B8318}"/>
              </a:ext>
            </a:extLst>
          </p:cNvPr>
          <p:cNvSpPr>
            <a:spLocks noGrp="1"/>
          </p:cNvSpPr>
          <p:nvPr>
            <p:ph type="dt" sz="half" idx="10"/>
          </p:nvPr>
        </p:nvSpPr>
        <p:spPr/>
        <p:txBody>
          <a:bodyPr/>
          <a:lstStyle/>
          <a:p>
            <a:fld id="{2D243625-72F1-485D-9F32-75C966B4ABAE}" type="datetime1">
              <a:rPr lang="en-US" smtClean="0"/>
              <a:t>11/14/2023</a:t>
            </a:fld>
            <a:endParaRPr lang="en-US"/>
          </a:p>
        </p:txBody>
      </p:sp>
      <p:sp>
        <p:nvSpPr>
          <p:cNvPr id="5" name="Footer Placeholder 4">
            <a:extLst>
              <a:ext uri="{FF2B5EF4-FFF2-40B4-BE49-F238E27FC236}">
                <a16:creationId xmlns:a16="http://schemas.microsoft.com/office/drawing/2014/main" id="{9FA8C48C-5D09-477C-249D-17A90EB3C7D0}"/>
              </a:ext>
            </a:extLst>
          </p:cNvPr>
          <p:cNvSpPr>
            <a:spLocks noGrp="1"/>
          </p:cNvSpPr>
          <p:nvPr>
            <p:ph type="ftr" sz="quarter" idx="11"/>
          </p:nvPr>
        </p:nvSpPr>
        <p:spPr/>
        <p:txBody>
          <a:bodyPr/>
          <a:lstStyle/>
          <a:p>
            <a:r>
              <a:rPr lang="en-US" dirty="0"/>
              <a:t>EEE5653 &amp; EEE5654 Project Requirements – Draft 2</a:t>
            </a:r>
          </a:p>
        </p:txBody>
      </p:sp>
      <p:sp>
        <p:nvSpPr>
          <p:cNvPr id="6" name="Slide Number Placeholder 5">
            <a:extLst>
              <a:ext uri="{FF2B5EF4-FFF2-40B4-BE49-F238E27FC236}">
                <a16:creationId xmlns:a16="http://schemas.microsoft.com/office/drawing/2014/main" id="{D6574897-6B1C-36EF-4C45-4A0E52C3BA4D}"/>
              </a:ext>
            </a:extLst>
          </p:cNvPr>
          <p:cNvSpPr>
            <a:spLocks noGrp="1"/>
          </p:cNvSpPr>
          <p:nvPr>
            <p:ph type="sldNum" sz="quarter" idx="12"/>
          </p:nvPr>
        </p:nvSpPr>
        <p:spPr/>
        <p:txBody>
          <a:bodyPr/>
          <a:lstStyle/>
          <a:p>
            <a:fld id="{84B73164-A64C-4F5C-A4BD-4649CD881205}" type="slidenum">
              <a:rPr lang="en-US" smtClean="0"/>
              <a:t>‹#›</a:t>
            </a:fld>
            <a:endParaRPr lang="en-US"/>
          </a:p>
        </p:txBody>
      </p:sp>
    </p:spTree>
    <p:extLst>
      <p:ext uri="{BB962C8B-B14F-4D97-AF65-F5344CB8AC3E}">
        <p14:creationId xmlns:p14="http://schemas.microsoft.com/office/powerpoint/2010/main" val="78606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1DAAA-441C-52B1-A45D-12A2A32C2C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ECCF1B-8C0F-D8B7-101D-26C620B96A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B3310F-7C84-EC14-B4C5-6DC39BE379AB}"/>
              </a:ext>
            </a:extLst>
          </p:cNvPr>
          <p:cNvSpPr>
            <a:spLocks noGrp="1"/>
          </p:cNvSpPr>
          <p:nvPr>
            <p:ph type="dt" sz="half" idx="10"/>
          </p:nvPr>
        </p:nvSpPr>
        <p:spPr/>
        <p:txBody>
          <a:bodyPr/>
          <a:lstStyle/>
          <a:p>
            <a:fld id="{639128CC-B879-4305-A12A-658A45C19A7E}" type="datetime1">
              <a:rPr lang="en-US" smtClean="0"/>
              <a:t>11/14/2023</a:t>
            </a:fld>
            <a:endParaRPr lang="en-US"/>
          </a:p>
        </p:txBody>
      </p:sp>
      <p:sp>
        <p:nvSpPr>
          <p:cNvPr id="5" name="Footer Placeholder 4">
            <a:extLst>
              <a:ext uri="{FF2B5EF4-FFF2-40B4-BE49-F238E27FC236}">
                <a16:creationId xmlns:a16="http://schemas.microsoft.com/office/drawing/2014/main" id="{5AD2330B-1952-B48E-5961-FA31F9F206D0}"/>
              </a:ext>
            </a:extLst>
          </p:cNvPr>
          <p:cNvSpPr>
            <a:spLocks noGrp="1"/>
          </p:cNvSpPr>
          <p:nvPr>
            <p:ph type="ftr" sz="quarter" idx="11"/>
          </p:nvPr>
        </p:nvSpPr>
        <p:spPr/>
        <p:txBody>
          <a:bodyPr/>
          <a:lstStyle/>
          <a:p>
            <a:r>
              <a:rPr lang="en-US"/>
              <a:t>EEE5653 &amp; EEE5654 Project Requirements – Draft 1</a:t>
            </a:r>
          </a:p>
        </p:txBody>
      </p:sp>
      <p:sp>
        <p:nvSpPr>
          <p:cNvPr id="6" name="Slide Number Placeholder 5">
            <a:extLst>
              <a:ext uri="{FF2B5EF4-FFF2-40B4-BE49-F238E27FC236}">
                <a16:creationId xmlns:a16="http://schemas.microsoft.com/office/drawing/2014/main" id="{17F875DE-42BA-885D-A391-3C1CA09871D3}"/>
              </a:ext>
            </a:extLst>
          </p:cNvPr>
          <p:cNvSpPr>
            <a:spLocks noGrp="1"/>
          </p:cNvSpPr>
          <p:nvPr>
            <p:ph type="sldNum" sz="quarter" idx="12"/>
          </p:nvPr>
        </p:nvSpPr>
        <p:spPr/>
        <p:txBody>
          <a:bodyPr/>
          <a:lstStyle/>
          <a:p>
            <a:fld id="{84B73164-A64C-4F5C-A4BD-4649CD881205}" type="slidenum">
              <a:rPr lang="en-US" smtClean="0"/>
              <a:t>‹#›</a:t>
            </a:fld>
            <a:endParaRPr lang="en-US"/>
          </a:p>
        </p:txBody>
      </p:sp>
    </p:spTree>
    <p:extLst>
      <p:ext uri="{BB962C8B-B14F-4D97-AF65-F5344CB8AC3E}">
        <p14:creationId xmlns:p14="http://schemas.microsoft.com/office/powerpoint/2010/main" val="1003123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B64662-52C1-35EF-CE7B-73F6A06E55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E9A94A-F952-F983-0EDA-D56FA78B99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AE6FD-5EE9-D4D6-EDFD-1193BCD913EF}"/>
              </a:ext>
            </a:extLst>
          </p:cNvPr>
          <p:cNvSpPr>
            <a:spLocks noGrp="1"/>
          </p:cNvSpPr>
          <p:nvPr>
            <p:ph type="dt" sz="half" idx="10"/>
          </p:nvPr>
        </p:nvSpPr>
        <p:spPr/>
        <p:txBody>
          <a:bodyPr/>
          <a:lstStyle/>
          <a:p>
            <a:fld id="{5658F217-2473-41D6-AE3C-83D6898F964E}" type="datetime1">
              <a:rPr lang="en-US" smtClean="0"/>
              <a:t>11/14/2023</a:t>
            </a:fld>
            <a:endParaRPr lang="en-US"/>
          </a:p>
        </p:txBody>
      </p:sp>
      <p:sp>
        <p:nvSpPr>
          <p:cNvPr id="5" name="Footer Placeholder 4">
            <a:extLst>
              <a:ext uri="{FF2B5EF4-FFF2-40B4-BE49-F238E27FC236}">
                <a16:creationId xmlns:a16="http://schemas.microsoft.com/office/drawing/2014/main" id="{4D9FE1BC-AC4F-A0C4-671E-08178D5E5177}"/>
              </a:ext>
            </a:extLst>
          </p:cNvPr>
          <p:cNvSpPr>
            <a:spLocks noGrp="1"/>
          </p:cNvSpPr>
          <p:nvPr>
            <p:ph type="ftr" sz="quarter" idx="11"/>
          </p:nvPr>
        </p:nvSpPr>
        <p:spPr/>
        <p:txBody>
          <a:bodyPr/>
          <a:lstStyle/>
          <a:p>
            <a:r>
              <a:rPr lang="en-US"/>
              <a:t>EEE5653 &amp; EEE5654 Project Requirements – Draft 1</a:t>
            </a:r>
          </a:p>
        </p:txBody>
      </p:sp>
      <p:sp>
        <p:nvSpPr>
          <p:cNvPr id="6" name="Slide Number Placeholder 5">
            <a:extLst>
              <a:ext uri="{FF2B5EF4-FFF2-40B4-BE49-F238E27FC236}">
                <a16:creationId xmlns:a16="http://schemas.microsoft.com/office/drawing/2014/main" id="{C7A13E5F-1C7C-26FA-FA8F-2D14CC61AD4D}"/>
              </a:ext>
            </a:extLst>
          </p:cNvPr>
          <p:cNvSpPr>
            <a:spLocks noGrp="1"/>
          </p:cNvSpPr>
          <p:nvPr>
            <p:ph type="sldNum" sz="quarter" idx="12"/>
          </p:nvPr>
        </p:nvSpPr>
        <p:spPr/>
        <p:txBody>
          <a:bodyPr/>
          <a:lstStyle/>
          <a:p>
            <a:fld id="{84B73164-A64C-4F5C-A4BD-4649CD881205}" type="slidenum">
              <a:rPr lang="en-US" smtClean="0"/>
              <a:t>‹#›</a:t>
            </a:fld>
            <a:endParaRPr lang="en-US"/>
          </a:p>
        </p:txBody>
      </p:sp>
    </p:spTree>
    <p:extLst>
      <p:ext uri="{BB962C8B-B14F-4D97-AF65-F5344CB8AC3E}">
        <p14:creationId xmlns:p14="http://schemas.microsoft.com/office/powerpoint/2010/main" val="860502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lgn="r">
              <a:defRPr/>
            </a:lvl1pPr>
          </a:lstStyle>
          <a:p>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2211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a:p>
        </p:txBody>
      </p:sp>
    </p:spTree>
    <p:extLst>
      <p:ext uri="{BB962C8B-B14F-4D97-AF65-F5344CB8AC3E}">
        <p14:creationId xmlns:p14="http://schemas.microsoft.com/office/powerpoint/2010/main" val="19361975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4687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Tree>
    <p:extLst>
      <p:ext uri="{BB962C8B-B14F-4D97-AF65-F5344CB8AC3E}">
        <p14:creationId xmlns:p14="http://schemas.microsoft.com/office/powerpoint/2010/main" val="29164573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84A37A-AFC2-4A01-80A1-FC20F2C0D5BB}" type="slidenum">
              <a:rPr lang="en-US" smtClean="0"/>
              <a:pPr/>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1810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84A37A-AFC2-4A01-80A1-FC20F2C0D5BB}" type="slidenum">
              <a:rPr lang="en-US" smtClean="0"/>
              <a:pPr/>
              <a:t>‹#›</a:t>
            </a:fld>
            <a:endParaRPr lang="en-US"/>
          </a:p>
        </p:txBody>
      </p:sp>
    </p:spTree>
    <p:extLst>
      <p:ext uri="{BB962C8B-B14F-4D97-AF65-F5344CB8AC3E}">
        <p14:creationId xmlns:p14="http://schemas.microsoft.com/office/powerpoint/2010/main" val="2649381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a:xfrm>
            <a:off x="2032000" y="18288"/>
            <a:ext cx="8026400" cy="329184"/>
          </a:xfrm>
        </p:spPr>
        <p:txBody>
          <a:bodyPr/>
          <a:lstStyle>
            <a:lvl1pPr>
              <a:defRPr b="1"/>
            </a:lvl1pPr>
          </a:lstStyle>
          <a:p>
            <a:endParaRPr lang="en-US" b="1" dirty="0"/>
          </a:p>
        </p:txBody>
      </p:sp>
      <p:sp>
        <p:nvSpPr>
          <p:cNvPr id="4" name="Slide Number Placeholder 3"/>
          <p:cNvSpPr>
            <a:spLocks noGrp="1"/>
          </p:cNvSpPr>
          <p:nvPr>
            <p:ph type="sldNum" sz="quarter" idx="12"/>
          </p:nvPr>
        </p:nvSpPr>
        <p:spPr/>
        <p:txBody>
          <a:bodyPr/>
          <a:lstStyle/>
          <a:p>
            <a:fld id="{FA84A37A-AFC2-4A01-80A1-FC20F2C0D5BB}" type="slidenum">
              <a:rPr lang="en-US" smtClean="0"/>
              <a:pPr/>
              <a:t>‹#›</a:t>
            </a:fld>
            <a:endParaRPr lang="en-US"/>
          </a:p>
        </p:txBody>
      </p:sp>
    </p:spTree>
    <p:extLst>
      <p:ext uri="{BB962C8B-B14F-4D97-AF65-F5344CB8AC3E}">
        <p14:creationId xmlns:p14="http://schemas.microsoft.com/office/powerpoint/2010/main" val="3708243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93049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Content Footnot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E6047-7F99-64C1-1EAA-182042C2F1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CA7CFA-F3D3-EC2D-9887-6E295EC7A5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06809C-F1A5-37FE-EA42-9F7FBE17B963}"/>
              </a:ext>
            </a:extLst>
          </p:cNvPr>
          <p:cNvSpPr>
            <a:spLocks noGrp="1"/>
          </p:cNvSpPr>
          <p:nvPr>
            <p:ph type="dt" sz="half" idx="10"/>
          </p:nvPr>
        </p:nvSpPr>
        <p:spPr/>
        <p:txBody>
          <a:bodyPr/>
          <a:lstStyle/>
          <a:p>
            <a:fld id="{8B3E1922-82E9-4385-A767-519ABC41CC8E}" type="datetime1">
              <a:rPr lang="en-US" smtClean="0"/>
              <a:t>11/14/2023</a:t>
            </a:fld>
            <a:endParaRPr lang="en-US"/>
          </a:p>
        </p:txBody>
      </p:sp>
      <p:sp>
        <p:nvSpPr>
          <p:cNvPr id="5" name="Footer Placeholder 4">
            <a:extLst>
              <a:ext uri="{FF2B5EF4-FFF2-40B4-BE49-F238E27FC236}">
                <a16:creationId xmlns:a16="http://schemas.microsoft.com/office/drawing/2014/main" id="{87E4BE8E-95D4-9EFD-1684-2B80D75AEECE}"/>
              </a:ext>
            </a:extLst>
          </p:cNvPr>
          <p:cNvSpPr>
            <a:spLocks noGrp="1"/>
          </p:cNvSpPr>
          <p:nvPr>
            <p:ph type="ftr" sz="quarter" idx="11"/>
          </p:nvPr>
        </p:nvSpPr>
        <p:spPr/>
        <p:txBody>
          <a:bodyPr/>
          <a:lstStyle/>
          <a:p>
            <a:r>
              <a:rPr lang="en-US" dirty="0"/>
              <a:t>EEE5653 &amp; EEE5654 Project Requirements – Draft 2</a:t>
            </a:r>
          </a:p>
        </p:txBody>
      </p:sp>
      <p:sp>
        <p:nvSpPr>
          <p:cNvPr id="6" name="Slide Number Placeholder 5">
            <a:extLst>
              <a:ext uri="{FF2B5EF4-FFF2-40B4-BE49-F238E27FC236}">
                <a16:creationId xmlns:a16="http://schemas.microsoft.com/office/drawing/2014/main" id="{B172FD5D-8BA9-572C-2AA7-D3461E44CA7D}"/>
              </a:ext>
            </a:extLst>
          </p:cNvPr>
          <p:cNvSpPr>
            <a:spLocks noGrp="1"/>
          </p:cNvSpPr>
          <p:nvPr>
            <p:ph type="sldNum" sz="quarter" idx="12"/>
          </p:nvPr>
        </p:nvSpPr>
        <p:spPr/>
        <p:txBody>
          <a:bodyPr/>
          <a:lstStyle/>
          <a:p>
            <a:fld id="{84B73164-A64C-4F5C-A4BD-4649CD881205}" type="slidenum">
              <a:rPr lang="en-US" smtClean="0"/>
              <a:t>‹#›</a:t>
            </a:fld>
            <a:endParaRPr lang="en-US"/>
          </a:p>
        </p:txBody>
      </p:sp>
    </p:spTree>
    <p:extLst>
      <p:ext uri="{BB962C8B-B14F-4D97-AF65-F5344CB8AC3E}">
        <p14:creationId xmlns:p14="http://schemas.microsoft.com/office/powerpoint/2010/main" val="35038765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Tree>
    <p:extLst>
      <p:ext uri="{BB962C8B-B14F-4D97-AF65-F5344CB8AC3E}">
        <p14:creationId xmlns:p14="http://schemas.microsoft.com/office/powerpoint/2010/main" val="20667956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a:p>
        </p:txBody>
      </p:sp>
    </p:spTree>
    <p:extLst>
      <p:ext uri="{BB962C8B-B14F-4D97-AF65-F5344CB8AC3E}">
        <p14:creationId xmlns:p14="http://schemas.microsoft.com/office/powerpoint/2010/main" val="35394385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spTree>
    <p:extLst>
      <p:ext uri="{BB962C8B-B14F-4D97-AF65-F5344CB8AC3E}">
        <p14:creationId xmlns:p14="http://schemas.microsoft.com/office/powerpoint/2010/main" val="436191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ntent Slide">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692925" y="455280"/>
            <a:ext cx="10854464" cy="623248"/>
          </a:xfrm>
          <a:prstGeom prst="rect">
            <a:avLst/>
          </a:prstGeom>
          <a:noFill/>
          <a:ln w="9525">
            <a:noFill/>
            <a:miter lim="800000"/>
            <a:headEnd/>
            <a:tailEnd/>
          </a:ln>
          <a:effectLst/>
        </p:spPr>
        <p:txBody>
          <a:bodyPr vert="horz" wrap="square" lIns="51435" tIns="25718" rIns="51435" bIns="25718" numCol="1" anchor="ctr" anchorCtr="0" compatLnSpc="1">
            <a:prstTxWarp prst="textNoShape">
              <a:avLst/>
            </a:prstTxWarp>
          </a:bodyPr>
          <a:lstStyle>
            <a:lvl1pPr algn="l">
              <a:defRPr sz="3600" b="1" u="none">
                <a:solidFill>
                  <a:schemeClr val="tx1"/>
                </a:solidFill>
                <a:latin typeface="Arial" panose="020B0604020202020204" pitchFamily="34" charset="0"/>
                <a:cs typeface="Arial" panose="020B0604020202020204" pitchFamily="34" charset="0"/>
              </a:defRPr>
            </a:lvl1pPr>
          </a:lstStyle>
          <a:p>
            <a:pPr lvl="0"/>
            <a:r>
              <a:rPr lang="en-US"/>
              <a:t>Click to edit Master title style</a:t>
            </a:r>
            <a:endParaRPr lang="en-US" dirty="0"/>
          </a:p>
        </p:txBody>
      </p:sp>
      <p:sp>
        <p:nvSpPr>
          <p:cNvPr id="4" name="Content Placeholder 3"/>
          <p:cNvSpPr>
            <a:spLocks noGrp="1" noChangeArrowheads="1"/>
          </p:cNvSpPr>
          <p:nvPr>
            <p:ph idx="1"/>
          </p:nvPr>
        </p:nvSpPr>
        <p:spPr bwMode="auto">
          <a:xfrm>
            <a:off x="692926" y="1406130"/>
            <a:ext cx="10891535" cy="4329847"/>
          </a:xfrm>
          <a:prstGeom prst="rect">
            <a:avLst/>
          </a:prstGeom>
          <a:noFill/>
          <a:ln w="9525">
            <a:noFill/>
            <a:miter lim="800000"/>
            <a:headEnd/>
            <a:tailEnd/>
          </a:ln>
          <a:effectLst/>
        </p:spPr>
        <p:txBody>
          <a:bodyPr vert="horz" wrap="square" lIns="51435" tIns="25718" rIns="51435" bIns="25718" numCol="1" anchor="t" anchorCtr="0" compatLnSpc="1">
            <a:prstTxWarp prst="textNoShape">
              <a:avLst/>
            </a:prstTxWarp>
            <a:normAutofit/>
          </a:bodyPr>
          <a:lstStyle>
            <a:lvl1pPr marL="257168" indent="-257168">
              <a:buClr>
                <a:srgbClr val="DC0202"/>
              </a:buClr>
              <a:buFont typeface="Wingdings" charset="2"/>
              <a:buChar char="§"/>
              <a:defRPr sz="2667">
                <a:latin typeface="Arial"/>
                <a:cs typeface="Arial"/>
              </a:defRPr>
            </a:lvl1pPr>
            <a:lvl2pPr marL="600060" indent="-257168">
              <a:buClr>
                <a:srgbClr val="DC0202"/>
              </a:buClr>
              <a:buFont typeface="Lucida Grande"/>
              <a:buChar char="–"/>
              <a:defRPr sz="2400">
                <a:latin typeface="Arial"/>
                <a:cs typeface="Arial"/>
              </a:defRPr>
            </a:lvl2pPr>
            <a:lvl3pPr marL="900089" indent="-214307">
              <a:buClr>
                <a:srgbClr val="DC0202"/>
              </a:buClr>
              <a:buFont typeface="Wingdings" charset="2"/>
              <a:buChar char="Ø"/>
              <a:defRPr sz="2133">
                <a:latin typeface="Arial"/>
                <a:cs typeface="Arial"/>
              </a:defRPr>
            </a:lvl3pPr>
            <a:lvl4pPr marL="1242981" indent="-214307">
              <a:buClr>
                <a:srgbClr val="DC0202"/>
              </a:buClr>
              <a:buFont typeface="Wingdings" charset="2"/>
              <a:buChar char="§"/>
              <a:defRPr sz="1867">
                <a:latin typeface="Arial"/>
                <a:cs typeface="Arial"/>
              </a:defRPr>
            </a:lvl4pPr>
            <a:lvl5pPr marL="1585872" indent="-214307">
              <a:buClr>
                <a:srgbClr val="DC0202"/>
              </a:buClr>
              <a:buFont typeface="Lucida Grande"/>
              <a:buChar char="–"/>
              <a:defRPr sz="1867">
                <a:latin typeface="Arial"/>
                <a:cs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a:extLst>
              <a:ext uri="{FF2B5EF4-FFF2-40B4-BE49-F238E27FC236}">
                <a16:creationId xmlns:a16="http://schemas.microsoft.com/office/drawing/2014/main" id="{7C9C1384-0AF6-4172-B176-A819E6E4636A}"/>
              </a:ext>
            </a:extLst>
          </p:cNvPr>
          <p:cNvSpPr txBox="1"/>
          <p:nvPr userDrawn="1"/>
        </p:nvSpPr>
        <p:spPr>
          <a:xfrm>
            <a:off x="10384221" y="45258"/>
            <a:ext cx="1734207" cy="307777"/>
          </a:xfrm>
          <a:prstGeom prst="rect">
            <a:avLst/>
          </a:prstGeom>
          <a:noFill/>
        </p:spPr>
        <p:txBody>
          <a:bodyPr wrap="square" rtlCol="0">
            <a:spAutoFit/>
          </a:bodyPr>
          <a:lstStyle/>
          <a:p>
            <a:pPr algn="r"/>
            <a:r>
              <a:rPr lang="en-US" sz="1400" dirty="0"/>
              <a:t>Slide </a:t>
            </a:r>
            <a:fld id="{00DF8EEA-2D83-422B-B4CD-58698F9A873E}" type="slidenum">
              <a:rPr lang="en-US" sz="1400" smtClean="0"/>
              <a:pPr algn="r"/>
              <a:t>‹#›</a:t>
            </a:fld>
            <a:r>
              <a:rPr lang="en-US" sz="1400" dirty="0"/>
              <a:t> of 11</a:t>
            </a:r>
          </a:p>
        </p:txBody>
      </p:sp>
    </p:spTree>
    <p:extLst>
      <p:ext uri="{BB962C8B-B14F-4D97-AF65-F5344CB8AC3E}">
        <p14:creationId xmlns:p14="http://schemas.microsoft.com/office/powerpoint/2010/main" val="19543513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7E66C-496F-BF3A-30B3-1077372001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2BF1B7-B98A-B165-C9E1-97784F8BF6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23EE33-F4FD-DF01-1D08-3252F04C7301}"/>
              </a:ext>
            </a:extLst>
          </p:cNvPr>
          <p:cNvSpPr>
            <a:spLocks noGrp="1"/>
          </p:cNvSpPr>
          <p:nvPr>
            <p:ph type="dt" sz="half" idx="10"/>
          </p:nvPr>
        </p:nvSpPr>
        <p:spPr/>
        <p:txBody>
          <a:bodyPr/>
          <a:lstStyle/>
          <a:p>
            <a:fld id="{D2055CA9-AE58-458C-BCD6-81B413CB348D}" type="datetime1">
              <a:rPr lang="en-US" smtClean="0"/>
              <a:t>11/14/2023</a:t>
            </a:fld>
            <a:endParaRPr lang="en-US"/>
          </a:p>
        </p:txBody>
      </p:sp>
      <p:sp>
        <p:nvSpPr>
          <p:cNvPr id="5" name="Footer Placeholder 4">
            <a:extLst>
              <a:ext uri="{FF2B5EF4-FFF2-40B4-BE49-F238E27FC236}">
                <a16:creationId xmlns:a16="http://schemas.microsoft.com/office/drawing/2014/main" id="{086F5B51-00BA-449D-3D7C-90274C6F5D1E}"/>
              </a:ext>
            </a:extLst>
          </p:cNvPr>
          <p:cNvSpPr>
            <a:spLocks noGrp="1"/>
          </p:cNvSpPr>
          <p:nvPr>
            <p:ph type="ftr" sz="quarter" idx="11"/>
          </p:nvPr>
        </p:nvSpPr>
        <p:spPr/>
        <p:txBody>
          <a:bodyPr/>
          <a:lstStyle/>
          <a:p>
            <a:r>
              <a:rPr lang="en-US"/>
              <a:t>EEE5653 &amp; EEE5654 Project Requirements – Draft 1</a:t>
            </a:r>
          </a:p>
        </p:txBody>
      </p:sp>
      <p:sp>
        <p:nvSpPr>
          <p:cNvPr id="6" name="Slide Number Placeholder 5">
            <a:extLst>
              <a:ext uri="{FF2B5EF4-FFF2-40B4-BE49-F238E27FC236}">
                <a16:creationId xmlns:a16="http://schemas.microsoft.com/office/drawing/2014/main" id="{21D444FE-F026-EAEB-08B8-CAB439F891F6}"/>
              </a:ext>
            </a:extLst>
          </p:cNvPr>
          <p:cNvSpPr>
            <a:spLocks noGrp="1"/>
          </p:cNvSpPr>
          <p:nvPr>
            <p:ph type="sldNum" sz="quarter" idx="12"/>
          </p:nvPr>
        </p:nvSpPr>
        <p:spPr/>
        <p:txBody>
          <a:bodyPr/>
          <a:lstStyle/>
          <a:p>
            <a:fld id="{84B73164-A64C-4F5C-A4BD-4649CD881205}" type="slidenum">
              <a:rPr lang="en-US" smtClean="0"/>
              <a:t>‹#›</a:t>
            </a:fld>
            <a:endParaRPr lang="en-US"/>
          </a:p>
        </p:txBody>
      </p:sp>
    </p:spTree>
    <p:extLst>
      <p:ext uri="{BB962C8B-B14F-4D97-AF65-F5344CB8AC3E}">
        <p14:creationId xmlns:p14="http://schemas.microsoft.com/office/powerpoint/2010/main" val="2138728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27AB9-6F60-3E12-B916-37A3E33D37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E5F707-58A1-E4AF-4655-93D25CF68B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D36D0A-6A02-C796-CFCB-BA64D2A53F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30FBDE-EDB0-5B0C-525B-D6580BFB3E94}"/>
              </a:ext>
            </a:extLst>
          </p:cNvPr>
          <p:cNvSpPr>
            <a:spLocks noGrp="1"/>
          </p:cNvSpPr>
          <p:nvPr>
            <p:ph type="dt" sz="half" idx="10"/>
          </p:nvPr>
        </p:nvSpPr>
        <p:spPr/>
        <p:txBody>
          <a:bodyPr/>
          <a:lstStyle/>
          <a:p>
            <a:fld id="{DD14C381-07A6-44B2-B19A-5C5AA2F16627}" type="datetime1">
              <a:rPr lang="en-US" smtClean="0"/>
              <a:t>11/14/2023</a:t>
            </a:fld>
            <a:endParaRPr lang="en-US"/>
          </a:p>
        </p:txBody>
      </p:sp>
      <p:sp>
        <p:nvSpPr>
          <p:cNvPr id="6" name="Footer Placeholder 5">
            <a:extLst>
              <a:ext uri="{FF2B5EF4-FFF2-40B4-BE49-F238E27FC236}">
                <a16:creationId xmlns:a16="http://schemas.microsoft.com/office/drawing/2014/main" id="{B33C1E3E-6E31-1105-6A41-6B101D52B4F5}"/>
              </a:ext>
            </a:extLst>
          </p:cNvPr>
          <p:cNvSpPr>
            <a:spLocks noGrp="1"/>
          </p:cNvSpPr>
          <p:nvPr>
            <p:ph type="ftr" sz="quarter" idx="11"/>
          </p:nvPr>
        </p:nvSpPr>
        <p:spPr/>
        <p:txBody>
          <a:bodyPr/>
          <a:lstStyle/>
          <a:p>
            <a:r>
              <a:rPr lang="en-US" dirty="0"/>
              <a:t>EEE5653 &amp; EEE5654 Project Requirements – Draft 2</a:t>
            </a:r>
          </a:p>
        </p:txBody>
      </p:sp>
      <p:sp>
        <p:nvSpPr>
          <p:cNvPr id="7" name="Slide Number Placeholder 6">
            <a:extLst>
              <a:ext uri="{FF2B5EF4-FFF2-40B4-BE49-F238E27FC236}">
                <a16:creationId xmlns:a16="http://schemas.microsoft.com/office/drawing/2014/main" id="{48B12C0B-854C-146F-E331-4547E00E98D7}"/>
              </a:ext>
            </a:extLst>
          </p:cNvPr>
          <p:cNvSpPr>
            <a:spLocks noGrp="1"/>
          </p:cNvSpPr>
          <p:nvPr>
            <p:ph type="sldNum" sz="quarter" idx="12"/>
          </p:nvPr>
        </p:nvSpPr>
        <p:spPr/>
        <p:txBody>
          <a:bodyPr/>
          <a:lstStyle/>
          <a:p>
            <a:fld id="{84B73164-A64C-4F5C-A4BD-4649CD881205}" type="slidenum">
              <a:rPr lang="en-US" smtClean="0"/>
              <a:t>‹#›</a:t>
            </a:fld>
            <a:endParaRPr lang="en-US"/>
          </a:p>
        </p:txBody>
      </p:sp>
    </p:spTree>
    <p:extLst>
      <p:ext uri="{BB962C8B-B14F-4D97-AF65-F5344CB8AC3E}">
        <p14:creationId xmlns:p14="http://schemas.microsoft.com/office/powerpoint/2010/main" val="3435632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513D7-D8B9-665B-B85A-C851F5F1FD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51DEDC-EC41-FA2B-B8BC-1D804038E6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A332E7-8D30-1671-1287-77659B0307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547941-8762-3A01-F6EB-8866BADF93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414F17-8CD3-2034-4413-850E906EAA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400D2A-A409-03DA-3CF2-C0FF97DADF4E}"/>
              </a:ext>
            </a:extLst>
          </p:cNvPr>
          <p:cNvSpPr>
            <a:spLocks noGrp="1"/>
          </p:cNvSpPr>
          <p:nvPr>
            <p:ph type="dt" sz="half" idx="10"/>
          </p:nvPr>
        </p:nvSpPr>
        <p:spPr/>
        <p:txBody>
          <a:bodyPr/>
          <a:lstStyle/>
          <a:p>
            <a:fld id="{6D40D6F5-4708-40E9-A716-6BF1491D7A32}" type="datetime1">
              <a:rPr lang="en-US" smtClean="0"/>
              <a:t>11/14/2023</a:t>
            </a:fld>
            <a:endParaRPr lang="en-US"/>
          </a:p>
        </p:txBody>
      </p:sp>
      <p:sp>
        <p:nvSpPr>
          <p:cNvPr id="8" name="Footer Placeholder 7">
            <a:extLst>
              <a:ext uri="{FF2B5EF4-FFF2-40B4-BE49-F238E27FC236}">
                <a16:creationId xmlns:a16="http://schemas.microsoft.com/office/drawing/2014/main" id="{9D1F0489-95B3-F668-2FFA-CA13610FD121}"/>
              </a:ext>
            </a:extLst>
          </p:cNvPr>
          <p:cNvSpPr>
            <a:spLocks noGrp="1"/>
          </p:cNvSpPr>
          <p:nvPr>
            <p:ph type="ftr" sz="quarter" idx="11"/>
          </p:nvPr>
        </p:nvSpPr>
        <p:spPr/>
        <p:txBody>
          <a:bodyPr/>
          <a:lstStyle/>
          <a:p>
            <a:r>
              <a:rPr lang="en-US" dirty="0"/>
              <a:t>EEE5653 &amp; EEE5654 Project Requirements – Draft 2</a:t>
            </a:r>
          </a:p>
        </p:txBody>
      </p:sp>
      <p:sp>
        <p:nvSpPr>
          <p:cNvPr id="9" name="Slide Number Placeholder 8">
            <a:extLst>
              <a:ext uri="{FF2B5EF4-FFF2-40B4-BE49-F238E27FC236}">
                <a16:creationId xmlns:a16="http://schemas.microsoft.com/office/drawing/2014/main" id="{C74B6587-60FE-9847-3B9D-D623510D90FC}"/>
              </a:ext>
            </a:extLst>
          </p:cNvPr>
          <p:cNvSpPr>
            <a:spLocks noGrp="1"/>
          </p:cNvSpPr>
          <p:nvPr>
            <p:ph type="sldNum" sz="quarter" idx="12"/>
          </p:nvPr>
        </p:nvSpPr>
        <p:spPr/>
        <p:txBody>
          <a:bodyPr/>
          <a:lstStyle/>
          <a:p>
            <a:fld id="{84B73164-A64C-4F5C-A4BD-4649CD881205}" type="slidenum">
              <a:rPr lang="en-US" smtClean="0"/>
              <a:t>‹#›</a:t>
            </a:fld>
            <a:endParaRPr lang="en-US"/>
          </a:p>
        </p:txBody>
      </p:sp>
    </p:spTree>
    <p:extLst>
      <p:ext uri="{BB962C8B-B14F-4D97-AF65-F5344CB8AC3E}">
        <p14:creationId xmlns:p14="http://schemas.microsoft.com/office/powerpoint/2010/main" val="2415059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72402-1551-09EB-206E-98F4216EC6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5F8A89-3271-9500-3869-F5C5C24556A2}"/>
              </a:ext>
            </a:extLst>
          </p:cNvPr>
          <p:cNvSpPr>
            <a:spLocks noGrp="1"/>
          </p:cNvSpPr>
          <p:nvPr>
            <p:ph type="dt" sz="half" idx="10"/>
          </p:nvPr>
        </p:nvSpPr>
        <p:spPr/>
        <p:txBody>
          <a:bodyPr/>
          <a:lstStyle/>
          <a:p>
            <a:fld id="{C4EF600F-CD8F-4D0C-B977-B3A9F80CE836}" type="datetime1">
              <a:rPr lang="en-US" smtClean="0"/>
              <a:t>11/14/2023</a:t>
            </a:fld>
            <a:endParaRPr lang="en-US"/>
          </a:p>
        </p:txBody>
      </p:sp>
      <p:sp>
        <p:nvSpPr>
          <p:cNvPr id="4" name="Footer Placeholder 3">
            <a:extLst>
              <a:ext uri="{FF2B5EF4-FFF2-40B4-BE49-F238E27FC236}">
                <a16:creationId xmlns:a16="http://schemas.microsoft.com/office/drawing/2014/main" id="{8B88A199-F913-51D0-9DDE-38D93FB5A472}"/>
              </a:ext>
            </a:extLst>
          </p:cNvPr>
          <p:cNvSpPr>
            <a:spLocks noGrp="1"/>
          </p:cNvSpPr>
          <p:nvPr>
            <p:ph type="ftr" sz="quarter" idx="11"/>
          </p:nvPr>
        </p:nvSpPr>
        <p:spPr/>
        <p:txBody>
          <a:bodyPr/>
          <a:lstStyle/>
          <a:p>
            <a:r>
              <a:rPr lang="en-US" dirty="0"/>
              <a:t>EEE5653 &amp; EEE5654 Project Requirements – Draft 2</a:t>
            </a:r>
          </a:p>
        </p:txBody>
      </p:sp>
      <p:sp>
        <p:nvSpPr>
          <p:cNvPr id="5" name="Slide Number Placeholder 4">
            <a:extLst>
              <a:ext uri="{FF2B5EF4-FFF2-40B4-BE49-F238E27FC236}">
                <a16:creationId xmlns:a16="http://schemas.microsoft.com/office/drawing/2014/main" id="{3126D745-1D1A-3CED-E5CE-D677CFBED662}"/>
              </a:ext>
            </a:extLst>
          </p:cNvPr>
          <p:cNvSpPr>
            <a:spLocks noGrp="1"/>
          </p:cNvSpPr>
          <p:nvPr>
            <p:ph type="sldNum" sz="quarter" idx="12"/>
          </p:nvPr>
        </p:nvSpPr>
        <p:spPr/>
        <p:txBody>
          <a:bodyPr/>
          <a:lstStyle/>
          <a:p>
            <a:fld id="{84B73164-A64C-4F5C-A4BD-4649CD881205}" type="slidenum">
              <a:rPr lang="en-US" smtClean="0"/>
              <a:t>‹#›</a:t>
            </a:fld>
            <a:endParaRPr lang="en-US"/>
          </a:p>
        </p:txBody>
      </p:sp>
    </p:spTree>
    <p:extLst>
      <p:ext uri="{BB962C8B-B14F-4D97-AF65-F5344CB8AC3E}">
        <p14:creationId xmlns:p14="http://schemas.microsoft.com/office/powerpoint/2010/main" val="671101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C9A6D5-4F62-EF54-A596-A15071F23844}"/>
              </a:ext>
            </a:extLst>
          </p:cNvPr>
          <p:cNvSpPr>
            <a:spLocks noGrp="1"/>
          </p:cNvSpPr>
          <p:nvPr>
            <p:ph type="dt" sz="half" idx="10"/>
          </p:nvPr>
        </p:nvSpPr>
        <p:spPr/>
        <p:txBody>
          <a:bodyPr/>
          <a:lstStyle/>
          <a:p>
            <a:fld id="{802BD80F-7404-4080-8A9D-914F56D58A30}" type="datetime1">
              <a:rPr lang="en-US" smtClean="0"/>
              <a:t>11/14/2023</a:t>
            </a:fld>
            <a:endParaRPr lang="en-US"/>
          </a:p>
        </p:txBody>
      </p:sp>
      <p:sp>
        <p:nvSpPr>
          <p:cNvPr id="3" name="Footer Placeholder 2">
            <a:extLst>
              <a:ext uri="{FF2B5EF4-FFF2-40B4-BE49-F238E27FC236}">
                <a16:creationId xmlns:a16="http://schemas.microsoft.com/office/drawing/2014/main" id="{352A7FE1-ABB1-02CE-AC0E-04690E9937E2}"/>
              </a:ext>
            </a:extLst>
          </p:cNvPr>
          <p:cNvSpPr>
            <a:spLocks noGrp="1"/>
          </p:cNvSpPr>
          <p:nvPr>
            <p:ph type="ftr" sz="quarter" idx="11"/>
          </p:nvPr>
        </p:nvSpPr>
        <p:spPr/>
        <p:txBody>
          <a:bodyPr/>
          <a:lstStyle/>
          <a:p>
            <a:r>
              <a:rPr lang="en-US"/>
              <a:t>EEE5653 &amp; EEE5654 Project Requirements – Draft 1</a:t>
            </a:r>
          </a:p>
        </p:txBody>
      </p:sp>
      <p:sp>
        <p:nvSpPr>
          <p:cNvPr id="4" name="Slide Number Placeholder 3">
            <a:extLst>
              <a:ext uri="{FF2B5EF4-FFF2-40B4-BE49-F238E27FC236}">
                <a16:creationId xmlns:a16="http://schemas.microsoft.com/office/drawing/2014/main" id="{428133E3-4C9A-619B-BAD5-B8AD1D6171AB}"/>
              </a:ext>
            </a:extLst>
          </p:cNvPr>
          <p:cNvSpPr>
            <a:spLocks noGrp="1"/>
          </p:cNvSpPr>
          <p:nvPr>
            <p:ph type="sldNum" sz="quarter" idx="12"/>
          </p:nvPr>
        </p:nvSpPr>
        <p:spPr/>
        <p:txBody>
          <a:bodyPr/>
          <a:lstStyle/>
          <a:p>
            <a:fld id="{84B73164-A64C-4F5C-A4BD-4649CD881205}" type="slidenum">
              <a:rPr lang="en-US" smtClean="0"/>
              <a:t>‹#›</a:t>
            </a:fld>
            <a:endParaRPr lang="en-US"/>
          </a:p>
        </p:txBody>
      </p:sp>
    </p:spTree>
    <p:extLst>
      <p:ext uri="{BB962C8B-B14F-4D97-AF65-F5344CB8AC3E}">
        <p14:creationId xmlns:p14="http://schemas.microsoft.com/office/powerpoint/2010/main" val="3006827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5825B-A7A5-D3B1-7BE1-87E1515DBE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90D904-A69C-ABC7-BBD4-5C01548C3A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242B7B-4F4D-6F8A-AA24-BC75A6D77D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5637ED-9F8C-EB57-5535-5E711E2C8ABB}"/>
              </a:ext>
            </a:extLst>
          </p:cNvPr>
          <p:cNvSpPr>
            <a:spLocks noGrp="1"/>
          </p:cNvSpPr>
          <p:nvPr>
            <p:ph type="dt" sz="half" idx="10"/>
          </p:nvPr>
        </p:nvSpPr>
        <p:spPr/>
        <p:txBody>
          <a:bodyPr/>
          <a:lstStyle/>
          <a:p>
            <a:fld id="{67F1011D-0EB9-40D6-A0F3-898B9FE09EBC}" type="datetime1">
              <a:rPr lang="en-US" smtClean="0"/>
              <a:t>11/14/2023</a:t>
            </a:fld>
            <a:endParaRPr lang="en-US"/>
          </a:p>
        </p:txBody>
      </p:sp>
      <p:sp>
        <p:nvSpPr>
          <p:cNvPr id="6" name="Footer Placeholder 5">
            <a:extLst>
              <a:ext uri="{FF2B5EF4-FFF2-40B4-BE49-F238E27FC236}">
                <a16:creationId xmlns:a16="http://schemas.microsoft.com/office/drawing/2014/main" id="{457B5A16-6761-4674-C1E6-A82A5425F9D8}"/>
              </a:ext>
            </a:extLst>
          </p:cNvPr>
          <p:cNvSpPr>
            <a:spLocks noGrp="1"/>
          </p:cNvSpPr>
          <p:nvPr>
            <p:ph type="ftr" sz="quarter" idx="11"/>
          </p:nvPr>
        </p:nvSpPr>
        <p:spPr/>
        <p:txBody>
          <a:bodyPr/>
          <a:lstStyle/>
          <a:p>
            <a:r>
              <a:rPr lang="en-US"/>
              <a:t>EEE5653 &amp; EEE5654 Project Requirements – Draft 1</a:t>
            </a:r>
          </a:p>
        </p:txBody>
      </p:sp>
      <p:sp>
        <p:nvSpPr>
          <p:cNvPr id="7" name="Slide Number Placeholder 6">
            <a:extLst>
              <a:ext uri="{FF2B5EF4-FFF2-40B4-BE49-F238E27FC236}">
                <a16:creationId xmlns:a16="http://schemas.microsoft.com/office/drawing/2014/main" id="{1A477F23-71E7-B68B-3EF7-0660FE82D755}"/>
              </a:ext>
            </a:extLst>
          </p:cNvPr>
          <p:cNvSpPr>
            <a:spLocks noGrp="1"/>
          </p:cNvSpPr>
          <p:nvPr>
            <p:ph type="sldNum" sz="quarter" idx="12"/>
          </p:nvPr>
        </p:nvSpPr>
        <p:spPr/>
        <p:txBody>
          <a:bodyPr/>
          <a:lstStyle/>
          <a:p>
            <a:fld id="{84B73164-A64C-4F5C-A4BD-4649CD881205}" type="slidenum">
              <a:rPr lang="en-US" smtClean="0"/>
              <a:t>‹#›</a:t>
            </a:fld>
            <a:endParaRPr lang="en-US"/>
          </a:p>
        </p:txBody>
      </p:sp>
    </p:spTree>
    <p:extLst>
      <p:ext uri="{BB962C8B-B14F-4D97-AF65-F5344CB8AC3E}">
        <p14:creationId xmlns:p14="http://schemas.microsoft.com/office/powerpoint/2010/main" val="1309765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657CE-B36B-A4CB-64D9-4F8AB014B0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8831CB-24ED-1224-D837-125A38AB8D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3C2826-9834-ADDD-E77D-C5736E9D93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1BF236-F0E7-8CF2-2DA7-8C9F9FD4C067}"/>
              </a:ext>
            </a:extLst>
          </p:cNvPr>
          <p:cNvSpPr>
            <a:spLocks noGrp="1"/>
          </p:cNvSpPr>
          <p:nvPr>
            <p:ph type="dt" sz="half" idx="10"/>
          </p:nvPr>
        </p:nvSpPr>
        <p:spPr/>
        <p:txBody>
          <a:bodyPr/>
          <a:lstStyle/>
          <a:p>
            <a:fld id="{3120D0CF-8788-4F26-86B1-BF98740E1656}" type="datetime1">
              <a:rPr lang="en-US" smtClean="0"/>
              <a:t>11/14/2023</a:t>
            </a:fld>
            <a:endParaRPr lang="en-US"/>
          </a:p>
        </p:txBody>
      </p:sp>
      <p:sp>
        <p:nvSpPr>
          <p:cNvPr id="6" name="Footer Placeholder 5">
            <a:extLst>
              <a:ext uri="{FF2B5EF4-FFF2-40B4-BE49-F238E27FC236}">
                <a16:creationId xmlns:a16="http://schemas.microsoft.com/office/drawing/2014/main" id="{56C1C616-2B7F-2885-9D80-3F6F7A13125A}"/>
              </a:ext>
            </a:extLst>
          </p:cNvPr>
          <p:cNvSpPr>
            <a:spLocks noGrp="1"/>
          </p:cNvSpPr>
          <p:nvPr>
            <p:ph type="ftr" sz="quarter" idx="11"/>
          </p:nvPr>
        </p:nvSpPr>
        <p:spPr/>
        <p:txBody>
          <a:bodyPr/>
          <a:lstStyle/>
          <a:p>
            <a:r>
              <a:rPr lang="en-US"/>
              <a:t>EEE5653 &amp; EEE5654 Project Requirements – Draft 1</a:t>
            </a:r>
          </a:p>
        </p:txBody>
      </p:sp>
      <p:sp>
        <p:nvSpPr>
          <p:cNvPr id="7" name="Slide Number Placeholder 6">
            <a:extLst>
              <a:ext uri="{FF2B5EF4-FFF2-40B4-BE49-F238E27FC236}">
                <a16:creationId xmlns:a16="http://schemas.microsoft.com/office/drawing/2014/main" id="{F3F7E17D-713C-2537-A673-1DF373AE7F68}"/>
              </a:ext>
            </a:extLst>
          </p:cNvPr>
          <p:cNvSpPr>
            <a:spLocks noGrp="1"/>
          </p:cNvSpPr>
          <p:nvPr>
            <p:ph type="sldNum" sz="quarter" idx="12"/>
          </p:nvPr>
        </p:nvSpPr>
        <p:spPr/>
        <p:txBody>
          <a:bodyPr/>
          <a:lstStyle/>
          <a:p>
            <a:fld id="{84B73164-A64C-4F5C-A4BD-4649CD881205}" type="slidenum">
              <a:rPr lang="en-US" smtClean="0"/>
              <a:t>‹#›</a:t>
            </a:fld>
            <a:endParaRPr lang="en-US"/>
          </a:p>
        </p:txBody>
      </p:sp>
    </p:spTree>
    <p:extLst>
      <p:ext uri="{BB962C8B-B14F-4D97-AF65-F5344CB8AC3E}">
        <p14:creationId xmlns:p14="http://schemas.microsoft.com/office/powerpoint/2010/main" val="4000247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B8F9A9-462F-4425-FE6C-27CDD9FCDE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774C21-3DA8-9648-8EFA-7B7A05A0DD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F1E30B-9918-998A-13A6-B1F4B5BC34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842E85-8D5A-4078-A823-D54EF7A22089}" type="datetime1">
              <a:rPr lang="en-US" smtClean="0"/>
              <a:t>11/14/2023</a:t>
            </a:fld>
            <a:endParaRPr lang="en-US"/>
          </a:p>
        </p:txBody>
      </p:sp>
      <p:sp>
        <p:nvSpPr>
          <p:cNvPr id="5" name="Footer Placeholder 4">
            <a:extLst>
              <a:ext uri="{FF2B5EF4-FFF2-40B4-BE49-F238E27FC236}">
                <a16:creationId xmlns:a16="http://schemas.microsoft.com/office/drawing/2014/main" id="{A95342E6-FB0B-5D87-3E1A-539D5BB921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EEE5653 &amp; EEE5654 Project Requirements – Draft 2</a:t>
            </a:r>
          </a:p>
        </p:txBody>
      </p:sp>
      <p:sp>
        <p:nvSpPr>
          <p:cNvPr id="6" name="Slide Number Placeholder 5">
            <a:extLst>
              <a:ext uri="{FF2B5EF4-FFF2-40B4-BE49-F238E27FC236}">
                <a16:creationId xmlns:a16="http://schemas.microsoft.com/office/drawing/2014/main" id="{6293E579-086F-3531-7B70-50E80B7C49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B73164-A64C-4F5C-A4BD-4649CD881205}" type="slidenum">
              <a:rPr lang="en-US" smtClean="0"/>
              <a:t>‹#›</a:t>
            </a:fld>
            <a:endParaRPr lang="en-US"/>
          </a:p>
        </p:txBody>
      </p:sp>
    </p:spTree>
    <p:extLst>
      <p:ext uri="{BB962C8B-B14F-4D97-AF65-F5344CB8AC3E}">
        <p14:creationId xmlns:p14="http://schemas.microsoft.com/office/powerpoint/2010/main" val="618403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endParaRPr lang="en-US" dirty="0"/>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FA84A37A-AFC2-4A01-80A1-FC20F2C0D5BB}" type="slidenum">
              <a:rPr lang="en-US" smtClean="0"/>
              <a:pPr/>
              <a:t>‹#›</a:t>
            </a:fld>
            <a:endParaRPr lang="en-US" dirty="0"/>
          </a:p>
        </p:txBody>
      </p:sp>
    </p:spTree>
    <p:extLst>
      <p:ext uri="{BB962C8B-B14F-4D97-AF65-F5344CB8AC3E}">
        <p14:creationId xmlns:p14="http://schemas.microsoft.com/office/powerpoint/2010/main" val="18529956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Excel_Worksheet.xlsx"/><Relationship Id="rId1" Type="http://schemas.openxmlformats.org/officeDocument/2006/relationships/slideLayout" Target="../slideLayouts/slideLayout1.xml"/><Relationship Id="rId5" Type="http://schemas.openxmlformats.org/officeDocument/2006/relationships/image" Target="../media/image4.emf"/><Relationship Id="rId4" Type="http://schemas.openxmlformats.org/officeDocument/2006/relationships/package" Target="../embeddings/Microsoft_Excel_Worksheet1.xlsx"/></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3200" b="1" cap="none" dirty="0"/>
              <a:t>LTU – ECE Department</a:t>
            </a:r>
            <a:br>
              <a:rPr lang="en-US" sz="3200" cap="none" dirty="0"/>
            </a:br>
            <a:r>
              <a:rPr lang="en-US" sz="3200" cap="none" dirty="0"/>
              <a:t>EEE 5653 – 1740 &amp; EEE 5654 - 1257 </a:t>
            </a:r>
            <a:br>
              <a:rPr lang="en-US" sz="3200" cap="none" dirty="0"/>
            </a:br>
            <a:r>
              <a:rPr lang="en-US" sz="3200" cap="none" dirty="0"/>
              <a:t>Digital Signal Processing</a:t>
            </a:r>
            <a:br>
              <a:rPr lang="en-US" sz="3200" cap="none" dirty="0"/>
            </a:br>
            <a:r>
              <a:rPr lang="en-US" sz="2800" cap="none" dirty="0"/>
              <a:t>Final Project Requirements – Draft 2</a:t>
            </a:r>
            <a:endParaRPr lang="en-US" sz="3200" cap="none" dirty="0"/>
          </a:p>
        </p:txBody>
      </p:sp>
      <p:sp>
        <p:nvSpPr>
          <p:cNvPr id="3" name="Subtitle 2"/>
          <p:cNvSpPr>
            <a:spLocks noGrp="1"/>
          </p:cNvSpPr>
          <p:nvPr>
            <p:ph type="subTitle" idx="1"/>
          </p:nvPr>
        </p:nvSpPr>
        <p:spPr/>
        <p:txBody>
          <a:bodyPr/>
          <a:lstStyle/>
          <a:p>
            <a:r>
              <a:rPr lang="en-US" b="1" dirty="0"/>
              <a:t>Dr. Heri Rakouth/Dr. Linda Murphy</a:t>
            </a:r>
          </a:p>
          <a:p>
            <a:r>
              <a:rPr lang="en-US" dirty="0"/>
              <a:t>11 November 2023</a:t>
            </a:r>
          </a:p>
        </p:txBody>
      </p:sp>
      <p:sp>
        <p:nvSpPr>
          <p:cNvPr id="4" name="Subtitle 2"/>
          <p:cNvSpPr txBox="1">
            <a:spLocks/>
          </p:cNvSpPr>
          <p:nvPr/>
        </p:nvSpPr>
        <p:spPr>
          <a:xfrm>
            <a:off x="2415654" y="4426370"/>
            <a:ext cx="2620370" cy="438581"/>
          </a:xfrm>
          <a:prstGeom prst="rect">
            <a:avLst/>
          </a:prstGeom>
        </p:spPr>
        <p:txBody>
          <a:bodyPr lIns="0" tIns="0" rIns="0" bIns="0"/>
          <a:lstStyle>
            <a:lvl1pPr marL="0" algn="ctr" eaLnBrk="1" hangingPunct="1">
              <a:defRPr sz="2800" b="0" i="0">
                <a:solidFill>
                  <a:schemeClr val="bg1"/>
                </a:solidFill>
                <a:latin typeface="Arial" charset="0"/>
                <a:ea typeface="Arial" charset="0"/>
                <a:cs typeface="Arial" charset="0"/>
              </a:defRPr>
            </a:lvl1pPr>
            <a:lvl2pPr marL="342891" eaLnBrk="1" hangingPunct="1">
              <a:defRPr>
                <a:latin typeface="+mn-lt"/>
                <a:ea typeface="+mn-ea"/>
                <a:cs typeface="+mn-cs"/>
              </a:defRPr>
            </a:lvl2pPr>
            <a:lvl3pPr marL="685783" eaLnBrk="1" hangingPunct="1">
              <a:defRPr>
                <a:latin typeface="+mn-lt"/>
                <a:ea typeface="+mn-ea"/>
                <a:cs typeface="+mn-cs"/>
              </a:defRPr>
            </a:lvl3pPr>
            <a:lvl4pPr marL="1028674" eaLnBrk="1" hangingPunct="1">
              <a:defRPr>
                <a:latin typeface="+mn-lt"/>
                <a:ea typeface="+mn-ea"/>
                <a:cs typeface="+mn-cs"/>
              </a:defRPr>
            </a:lvl4pPr>
            <a:lvl5pPr marL="1371566" eaLnBrk="1" hangingPunct="1">
              <a:defRPr>
                <a:latin typeface="+mn-lt"/>
                <a:ea typeface="+mn-ea"/>
                <a:cs typeface="+mn-cs"/>
              </a:defRPr>
            </a:lvl5pPr>
            <a:lvl6pPr marL="1714457" eaLnBrk="1" hangingPunct="1">
              <a:defRPr>
                <a:latin typeface="+mn-lt"/>
                <a:ea typeface="+mn-ea"/>
                <a:cs typeface="+mn-cs"/>
              </a:defRPr>
            </a:lvl6pPr>
            <a:lvl7pPr marL="2057349" eaLnBrk="1" hangingPunct="1">
              <a:defRPr>
                <a:latin typeface="+mn-lt"/>
                <a:ea typeface="+mn-ea"/>
                <a:cs typeface="+mn-cs"/>
              </a:defRPr>
            </a:lvl7pPr>
            <a:lvl8pPr marL="2400240" eaLnBrk="1" hangingPunct="1">
              <a:defRPr>
                <a:latin typeface="+mn-lt"/>
                <a:ea typeface="+mn-ea"/>
                <a:cs typeface="+mn-cs"/>
              </a:defRPr>
            </a:lvl8pPr>
            <a:lvl9pPr marL="2743131" eaLnBrk="1" hangingPunct="1">
              <a:defRPr>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Arial" charset="0"/>
                <a:cs typeface="Arial" charset="0"/>
              </a:rPr>
              <a:t>Heri Rakouth</a:t>
            </a:r>
          </a:p>
        </p:txBody>
      </p:sp>
      <p:pic>
        <p:nvPicPr>
          <p:cNvPr id="6" name="Picture 5">
            <a:extLst>
              <a:ext uri="{FF2B5EF4-FFF2-40B4-BE49-F238E27FC236}">
                <a16:creationId xmlns:a16="http://schemas.microsoft.com/office/drawing/2014/main" id="{F95128E8-968C-4932-8F21-DC7078E2F0E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3084" y="519413"/>
            <a:ext cx="2236867" cy="1114331"/>
          </a:xfrm>
          <a:prstGeom prst="rect">
            <a:avLst/>
          </a:prstGeom>
          <a:noFill/>
          <a:ln>
            <a:noFill/>
          </a:ln>
        </p:spPr>
      </p:pic>
    </p:spTree>
    <p:extLst>
      <p:ext uri="{BB962C8B-B14F-4D97-AF65-F5344CB8AC3E}">
        <p14:creationId xmlns:p14="http://schemas.microsoft.com/office/powerpoint/2010/main" val="3394092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95FF208-8BC4-8F8B-8BCA-81684B4B0390}"/>
              </a:ext>
            </a:extLst>
          </p:cNvPr>
          <p:cNvSpPr>
            <a:spLocks noGrp="1"/>
          </p:cNvSpPr>
          <p:nvPr>
            <p:ph type="sldNum" sz="quarter" idx="12"/>
          </p:nvPr>
        </p:nvSpPr>
        <p:spPr/>
        <p:txBody>
          <a:bodyPr/>
          <a:lstStyle/>
          <a:p>
            <a:fld id="{84B73164-A64C-4F5C-A4BD-4649CD881205}" type="slidenum">
              <a:rPr lang="en-US" smtClean="0"/>
              <a:t>10</a:t>
            </a:fld>
            <a:endParaRPr lang="en-US"/>
          </a:p>
        </p:txBody>
      </p:sp>
      <p:sp>
        <p:nvSpPr>
          <p:cNvPr id="6" name="Title 1">
            <a:extLst>
              <a:ext uri="{FF2B5EF4-FFF2-40B4-BE49-F238E27FC236}">
                <a16:creationId xmlns:a16="http://schemas.microsoft.com/office/drawing/2014/main" id="{FF8550E4-C3FE-42B7-2A1F-2BE15FA6D4B3}"/>
              </a:ext>
            </a:extLst>
          </p:cNvPr>
          <p:cNvSpPr>
            <a:spLocks noGrp="1"/>
          </p:cNvSpPr>
          <p:nvPr>
            <p:ph type="title"/>
          </p:nvPr>
        </p:nvSpPr>
        <p:spPr>
          <a:xfrm>
            <a:off x="838200" y="346076"/>
            <a:ext cx="10515600" cy="806450"/>
          </a:xfrm>
        </p:spPr>
        <p:txBody>
          <a:bodyPr>
            <a:normAutofit fontScale="90000"/>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Activity 1 - </a:t>
            </a:r>
            <a:r>
              <a:rPr lang="en-US" sz="3100" b="1" kern="100" dirty="0">
                <a:latin typeface="Calibri" panose="020F0502020204030204" pitchFamily="34" charset="0"/>
                <a:ea typeface="Calibri" panose="020F0502020204030204" pitchFamily="34" charset="0"/>
                <a:cs typeface="Times New Roman" panose="02020603050405020304" pitchFamily="18" charset="0"/>
              </a:rPr>
              <a:t>Some Filter Design App Features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7" name="TextBox 6">
            <a:extLst>
              <a:ext uri="{FF2B5EF4-FFF2-40B4-BE49-F238E27FC236}">
                <a16:creationId xmlns:a16="http://schemas.microsoft.com/office/drawing/2014/main" id="{DF15CA20-1D47-7D73-4BF4-670638FDE182}"/>
              </a:ext>
            </a:extLst>
          </p:cNvPr>
          <p:cNvSpPr txBox="1"/>
          <p:nvPr/>
        </p:nvSpPr>
        <p:spPr>
          <a:xfrm>
            <a:off x="4752975" y="952471"/>
            <a:ext cx="2524125" cy="400110"/>
          </a:xfrm>
          <a:prstGeom prst="rect">
            <a:avLst/>
          </a:prstGeom>
          <a:noFill/>
        </p:spPr>
        <p:txBody>
          <a:bodyPr wrap="square" rtlCol="0">
            <a:spAutoFit/>
          </a:bodyPr>
          <a:lstStyle/>
          <a:p>
            <a:r>
              <a:rPr lang="en-US" sz="2000" dirty="0"/>
              <a:t>Impulse response:</a:t>
            </a:r>
            <a:endParaRPr lang="en-US" dirty="0"/>
          </a:p>
        </p:txBody>
      </p:sp>
      <p:pic>
        <p:nvPicPr>
          <p:cNvPr id="8" name="Picture 7">
            <a:extLst>
              <a:ext uri="{FF2B5EF4-FFF2-40B4-BE49-F238E27FC236}">
                <a16:creationId xmlns:a16="http://schemas.microsoft.com/office/drawing/2014/main" id="{050EDCB5-662A-86D5-6AE8-52BF6287EE49}"/>
              </a:ext>
            </a:extLst>
          </p:cNvPr>
          <p:cNvPicPr>
            <a:picLocks noChangeAspect="1"/>
          </p:cNvPicPr>
          <p:nvPr/>
        </p:nvPicPr>
        <p:blipFill>
          <a:blip r:embed="rId2"/>
          <a:stretch>
            <a:fillRect/>
          </a:stretch>
        </p:blipFill>
        <p:spPr>
          <a:xfrm>
            <a:off x="3043237" y="1352581"/>
            <a:ext cx="5943600" cy="2131060"/>
          </a:xfrm>
          <a:prstGeom prst="rect">
            <a:avLst/>
          </a:prstGeom>
        </p:spPr>
      </p:pic>
      <p:sp>
        <p:nvSpPr>
          <p:cNvPr id="9" name="TextBox 8">
            <a:extLst>
              <a:ext uri="{FF2B5EF4-FFF2-40B4-BE49-F238E27FC236}">
                <a16:creationId xmlns:a16="http://schemas.microsoft.com/office/drawing/2014/main" id="{4E8ADA16-8892-9F91-5E93-1551691EB965}"/>
              </a:ext>
            </a:extLst>
          </p:cNvPr>
          <p:cNvSpPr txBox="1"/>
          <p:nvPr/>
        </p:nvSpPr>
        <p:spPr>
          <a:xfrm>
            <a:off x="4962525" y="3554383"/>
            <a:ext cx="2524125" cy="400110"/>
          </a:xfrm>
          <a:prstGeom prst="rect">
            <a:avLst/>
          </a:prstGeom>
          <a:noFill/>
        </p:spPr>
        <p:txBody>
          <a:bodyPr wrap="square" rtlCol="0">
            <a:spAutoFit/>
          </a:bodyPr>
          <a:lstStyle/>
          <a:p>
            <a:r>
              <a:rPr lang="en-US" sz="2000" dirty="0"/>
              <a:t>Step response:</a:t>
            </a:r>
            <a:endParaRPr lang="en-US" dirty="0"/>
          </a:p>
        </p:txBody>
      </p:sp>
      <p:pic>
        <p:nvPicPr>
          <p:cNvPr id="10" name="Picture 9">
            <a:extLst>
              <a:ext uri="{FF2B5EF4-FFF2-40B4-BE49-F238E27FC236}">
                <a16:creationId xmlns:a16="http://schemas.microsoft.com/office/drawing/2014/main" id="{8638F08F-C0E1-1D23-EB32-4141C38DDD07}"/>
              </a:ext>
            </a:extLst>
          </p:cNvPr>
          <p:cNvPicPr>
            <a:picLocks noChangeAspect="1"/>
          </p:cNvPicPr>
          <p:nvPr/>
        </p:nvPicPr>
        <p:blipFill>
          <a:blip r:embed="rId3"/>
          <a:stretch>
            <a:fillRect/>
          </a:stretch>
        </p:blipFill>
        <p:spPr>
          <a:xfrm>
            <a:off x="3124200" y="4025235"/>
            <a:ext cx="5943600" cy="2128520"/>
          </a:xfrm>
          <a:prstGeom prst="rect">
            <a:avLst/>
          </a:prstGeom>
        </p:spPr>
      </p:pic>
      <p:sp>
        <p:nvSpPr>
          <p:cNvPr id="2" name="Footer Placeholder 3">
            <a:extLst>
              <a:ext uri="{FF2B5EF4-FFF2-40B4-BE49-F238E27FC236}">
                <a16:creationId xmlns:a16="http://schemas.microsoft.com/office/drawing/2014/main" id="{CF99E995-3ABD-8F93-21D1-8CF18BF8FBEF}"/>
              </a:ext>
            </a:extLst>
          </p:cNvPr>
          <p:cNvSpPr>
            <a:spLocks noGrp="1"/>
          </p:cNvSpPr>
          <p:nvPr>
            <p:ph type="ftr" sz="quarter" idx="11"/>
          </p:nvPr>
        </p:nvSpPr>
        <p:spPr>
          <a:xfrm>
            <a:off x="3581401" y="6356350"/>
            <a:ext cx="4924424" cy="365125"/>
          </a:xfrm>
        </p:spPr>
        <p:txBody>
          <a:bodyPr/>
          <a:lstStyle/>
          <a:p>
            <a:r>
              <a:rPr lang="en-US" sz="1600" dirty="0"/>
              <a:t>EEE5653 &amp; EEE5654 Project Requirements – Draft 2</a:t>
            </a:r>
          </a:p>
        </p:txBody>
      </p:sp>
    </p:spTree>
    <p:extLst>
      <p:ext uri="{BB962C8B-B14F-4D97-AF65-F5344CB8AC3E}">
        <p14:creationId xmlns:p14="http://schemas.microsoft.com/office/powerpoint/2010/main" val="416323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534E918-B1FF-CF8C-E978-F3279BD1E710}"/>
              </a:ext>
            </a:extLst>
          </p:cNvPr>
          <p:cNvSpPr>
            <a:spLocks noGrp="1"/>
          </p:cNvSpPr>
          <p:nvPr>
            <p:ph type="sldNum" sz="quarter" idx="12"/>
          </p:nvPr>
        </p:nvSpPr>
        <p:spPr/>
        <p:txBody>
          <a:bodyPr/>
          <a:lstStyle/>
          <a:p>
            <a:fld id="{84B73164-A64C-4F5C-A4BD-4649CD881205}" type="slidenum">
              <a:rPr lang="en-US" smtClean="0"/>
              <a:t>11</a:t>
            </a:fld>
            <a:endParaRPr lang="en-US"/>
          </a:p>
        </p:txBody>
      </p:sp>
      <p:sp>
        <p:nvSpPr>
          <p:cNvPr id="6" name="Title 1">
            <a:extLst>
              <a:ext uri="{FF2B5EF4-FFF2-40B4-BE49-F238E27FC236}">
                <a16:creationId xmlns:a16="http://schemas.microsoft.com/office/drawing/2014/main" id="{D9CEE1CE-E4AE-7D65-DA92-18DC898A7C89}"/>
              </a:ext>
            </a:extLst>
          </p:cNvPr>
          <p:cNvSpPr>
            <a:spLocks noGrp="1"/>
          </p:cNvSpPr>
          <p:nvPr>
            <p:ph type="title"/>
          </p:nvPr>
        </p:nvSpPr>
        <p:spPr>
          <a:xfrm>
            <a:off x="838200" y="346076"/>
            <a:ext cx="10515600" cy="806450"/>
          </a:xfrm>
        </p:spPr>
        <p:txBody>
          <a:bodyPr>
            <a:normAutofit fontScale="90000"/>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Activity 1 - </a:t>
            </a:r>
            <a:r>
              <a:rPr lang="en-US" sz="3100" b="1" kern="100" dirty="0">
                <a:latin typeface="Calibri" panose="020F0502020204030204" pitchFamily="34" charset="0"/>
                <a:ea typeface="Calibri" panose="020F0502020204030204" pitchFamily="34" charset="0"/>
                <a:cs typeface="Times New Roman" panose="02020603050405020304" pitchFamily="18" charset="0"/>
              </a:rPr>
              <a:t>Some Filter Design App Features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7" name="TextBox 6">
            <a:extLst>
              <a:ext uri="{FF2B5EF4-FFF2-40B4-BE49-F238E27FC236}">
                <a16:creationId xmlns:a16="http://schemas.microsoft.com/office/drawing/2014/main" id="{CF8088CC-21A8-0F44-8322-79FA03660318}"/>
              </a:ext>
            </a:extLst>
          </p:cNvPr>
          <p:cNvSpPr txBox="1"/>
          <p:nvPr/>
        </p:nvSpPr>
        <p:spPr>
          <a:xfrm>
            <a:off x="4752975" y="952471"/>
            <a:ext cx="2524125" cy="400110"/>
          </a:xfrm>
          <a:prstGeom prst="rect">
            <a:avLst/>
          </a:prstGeom>
          <a:noFill/>
        </p:spPr>
        <p:txBody>
          <a:bodyPr wrap="square" rtlCol="0">
            <a:spAutoFit/>
          </a:bodyPr>
          <a:lstStyle/>
          <a:p>
            <a:r>
              <a:rPr lang="en-US" sz="2000" dirty="0"/>
              <a:t>Pole-Zero Response:</a:t>
            </a:r>
            <a:endParaRPr lang="en-US" dirty="0"/>
          </a:p>
        </p:txBody>
      </p:sp>
      <p:sp>
        <p:nvSpPr>
          <p:cNvPr id="8" name="TextBox 7">
            <a:extLst>
              <a:ext uri="{FF2B5EF4-FFF2-40B4-BE49-F238E27FC236}">
                <a16:creationId xmlns:a16="http://schemas.microsoft.com/office/drawing/2014/main" id="{C8F482C9-54D5-3C6C-7291-B29EF46924F3}"/>
              </a:ext>
            </a:extLst>
          </p:cNvPr>
          <p:cNvSpPr txBox="1"/>
          <p:nvPr/>
        </p:nvSpPr>
        <p:spPr>
          <a:xfrm>
            <a:off x="4833937" y="3743236"/>
            <a:ext cx="2524125" cy="400110"/>
          </a:xfrm>
          <a:prstGeom prst="rect">
            <a:avLst/>
          </a:prstGeom>
          <a:noFill/>
        </p:spPr>
        <p:txBody>
          <a:bodyPr wrap="square" rtlCol="0">
            <a:spAutoFit/>
          </a:bodyPr>
          <a:lstStyle/>
          <a:p>
            <a:r>
              <a:rPr lang="en-US" sz="2000" dirty="0"/>
              <a:t>Filter Coefficients:</a:t>
            </a:r>
            <a:endParaRPr lang="en-US" dirty="0"/>
          </a:p>
        </p:txBody>
      </p:sp>
      <p:pic>
        <p:nvPicPr>
          <p:cNvPr id="9" name="Picture 8">
            <a:extLst>
              <a:ext uri="{FF2B5EF4-FFF2-40B4-BE49-F238E27FC236}">
                <a16:creationId xmlns:a16="http://schemas.microsoft.com/office/drawing/2014/main" id="{B85FDA2D-301D-650B-4F93-6AA6798E5C03}"/>
              </a:ext>
            </a:extLst>
          </p:cNvPr>
          <p:cNvPicPr>
            <a:picLocks noChangeAspect="1"/>
          </p:cNvPicPr>
          <p:nvPr/>
        </p:nvPicPr>
        <p:blipFill>
          <a:blip r:embed="rId2"/>
          <a:stretch>
            <a:fillRect/>
          </a:stretch>
        </p:blipFill>
        <p:spPr>
          <a:xfrm>
            <a:off x="3124200" y="1474441"/>
            <a:ext cx="5943600" cy="2146935"/>
          </a:xfrm>
          <a:prstGeom prst="rect">
            <a:avLst/>
          </a:prstGeom>
        </p:spPr>
      </p:pic>
      <p:pic>
        <p:nvPicPr>
          <p:cNvPr id="10" name="Picture 9">
            <a:extLst>
              <a:ext uri="{FF2B5EF4-FFF2-40B4-BE49-F238E27FC236}">
                <a16:creationId xmlns:a16="http://schemas.microsoft.com/office/drawing/2014/main" id="{8660B43D-4C99-EF01-07FD-BDF337C1EC75}"/>
              </a:ext>
            </a:extLst>
          </p:cNvPr>
          <p:cNvPicPr>
            <a:picLocks noChangeAspect="1"/>
          </p:cNvPicPr>
          <p:nvPr/>
        </p:nvPicPr>
        <p:blipFill>
          <a:blip r:embed="rId3"/>
          <a:stretch>
            <a:fillRect/>
          </a:stretch>
        </p:blipFill>
        <p:spPr>
          <a:xfrm>
            <a:off x="3043237" y="4298300"/>
            <a:ext cx="5943600" cy="1903095"/>
          </a:xfrm>
          <a:prstGeom prst="rect">
            <a:avLst/>
          </a:prstGeom>
        </p:spPr>
      </p:pic>
      <p:sp>
        <p:nvSpPr>
          <p:cNvPr id="2" name="Footer Placeholder 3">
            <a:extLst>
              <a:ext uri="{FF2B5EF4-FFF2-40B4-BE49-F238E27FC236}">
                <a16:creationId xmlns:a16="http://schemas.microsoft.com/office/drawing/2014/main" id="{5C440396-4B44-FC91-6654-AA2DB4E49100}"/>
              </a:ext>
            </a:extLst>
          </p:cNvPr>
          <p:cNvSpPr>
            <a:spLocks noGrp="1"/>
          </p:cNvSpPr>
          <p:nvPr>
            <p:ph type="ftr" sz="quarter" idx="11"/>
          </p:nvPr>
        </p:nvSpPr>
        <p:spPr>
          <a:xfrm>
            <a:off x="3581401" y="6356350"/>
            <a:ext cx="4924424" cy="365125"/>
          </a:xfrm>
        </p:spPr>
        <p:txBody>
          <a:bodyPr/>
          <a:lstStyle/>
          <a:p>
            <a:r>
              <a:rPr lang="en-US" sz="1600" dirty="0"/>
              <a:t>EEE5653 &amp; EEE5654 Project Requirements – Draft 2</a:t>
            </a:r>
          </a:p>
        </p:txBody>
      </p:sp>
    </p:spTree>
    <p:extLst>
      <p:ext uri="{BB962C8B-B14F-4D97-AF65-F5344CB8AC3E}">
        <p14:creationId xmlns:p14="http://schemas.microsoft.com/office/powerpoint/2010/main" val="2643097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12</a:t>
            </a:fld>
            <a:endParaRPr lang="en-US"/>
          </a:p>
        </p:txBody>
      </p:sp>
      <p:sp>
        <p:nvSpPr>
          <p:cNvPr id="2" name="Title 1">
            <a:extLst>
              <a:ext uri="{FF2B5EF4-FFF2-40B4-BE49-F238E27FC236}">
                <a16:creationId xmlns:a16="http://schemas.microsoft.com/office/drawing/2014/main" id="{8B0A109C-4658-0CDF-44E6-9075A1EF5BE8}"/>
              </a:ext>
            </a:extLst>
          </p:cNvPr>
          <p:cNvSpPr>
            <a:spLocks noGrp="1"/>
          </p:cNvSpPr>
          <p:nvPr>
            <p:ph type="title"/>
          </p:nvPr>
        </p:nvSpPr>
        <p:spPr>
          <a:xfrm>
            <a:off x="838200" y="327025"/>
            <a:ext cx="10515600" cy="692149"/>
          </a:xfrm>
        </p:spPr>
        <p:txBody>
          <a:bodyPr>
            <a:normAutofit fontScale="90000"/>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3100" b="1" kern="100" dirty="0">
                <a:latin typeface="Calibri" panose="020F0502020204030204" pitchFamily="34" charset="0"/>
                <a:ea typeface="Calibri" panose="020F0502020204030204" pitchFamily="34" charset="0"/>
                <a:cs typeface="Times New Roman" panose="02020603050405020304" pitchFamily="18" charset="0"/>
              </a:rPr>
              <a:t>Methods for Activity 2 (1/2)</a:t>
            </a:r>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5C53AC4-CCA5-B450-2256-AE5413678744}"/>
                  </a:ext>
                </a:extLst>
              </p:cNvPr>
              <p:cNvSpPr txBox="1"/>
              <p:nvPr/>
            </p:nvSpPr>
            <p:spPr>
              <a:xfrm>
                <a:off x="838200" y="1323974"/>
                <a:ext cx="11000362" cy="5040419"/>
              </a:xfrm>
              <a:prstGeom prst="rect">
                <a:avLst/>
              </a:prstGeom>
              <a:noFill/>
            </p:spPr>
            <p:txBody>
              <a:bodyPr wrap="square" rtlCol="0">
                <a:spAutoFit/>
              </a:bodyPr>
              <a:lstStyle/>
              <a:p>
                <a:pPr marL="342900" indent="-342900">
                  <a:buFont typeface="Arial" panose="020B0604020202020204" pitchFamily="34" charset="0"/>
                  <a:buChar char="•"/>
                </a:pPr>
                <a:r>
                  <a:rPr lang="en-US" sz="2000" b="1" dirty="0"/>
                  <a:t>Definition</a:t>
                </a:r>
              </a:p>
              <a:p>
                <a:r>
                  <a:rPr lang="en-US" sz="2000" dirty="0"/>
                  <a:t>Activity 2 is aimed at determining the performance of each filter according to the time-domain method (Method 1) and the frequency-domain method (Method 2)</a:t>
                </a:r>
                <a:endParaRPr lang="en-US" sz="2000" b="1" dirty="0"/>
              </a:p>
              <a:p>
                <a:pPr marL="342900" indent="-342900">
                  <a:buFont typeface="Arial" panose="020B0604020202020204" pitchFamily="34" charset="0"/>
                  <a:buChar char="•"/>
                </a:pPr>
                <a:r>
                  <a:rPr lang="en-US" sz="2000" b="1" dirty="0"/>
                  <a:t>Method 1</a:t>
                </a:r>
              </a:p>
              <a:p>
                <a:pPr marL="800100" lvl="1" indent="-342900">
                  <a:buFont typeface="Courier New" panose="02070309020205020404" pitchFamily="49" charset="0"/>
                  <a:buChar char="o"/>
                </a:pPr>
                <a:r>
                  <a:rPr lang="en-US" sz="2000" dirty="0"/>
                  <a:t>Test Equipment</a:t>
                </a:r>
              </a:p>
              <a:p>
                <a:pPr marL="1257300" lvl="2" indent="-342900">
                  <a:buFont typeface="Wingdings" panose="05000000000000000000" pitchFamily="2" charset="2"/>
                  <a:buChar char="§"/>
                </a:pPr>
                <a:r>
                  <a:rPr lang="en-US" sz="2000" dirty="0"/>
                  <a:t>Input signal delivered by a sine wave generator</a:t>
                </a:r>
              </a:p>
              <a:p>
                <a:pPr marL="1257300" lvl="2" indent="-342900">
                  <a:buFont typeface="Wingdings" panose="05000000000000000000" pitchFamily="2" charset="2"/>
                  <a:buChar char="§"/>
                </a:pPr>
                <a:r>
                  <a:rPr lang="en-US" sz="2000" dirty="0"/>
                  <a:t>Both input and output signals are measured through an oscilloscope</a:t>
                </a:r>
              </a:p>
              <a:p>
                <a:pPr marL="800100" lvl="1" indent="-342900">
                  <a:buFont typeface="Courier New" panose="02070309020205020404" pitchFamily="49" charset="0"/>
                  <a:buChar char="o"/>
                </a:pPr>
                <a:r>
                  <a:rPr lang="en-US" sz="2000" dirty="0"/>
                  <a:t>Data capture</a:t>
                </a:r>
              </a:p>
              <a:p>
                <a:pPr marL="1257300" lvl="2" indent="-342900">
                  <a:buFont typeface="Wingdings" panose="05000000000000000000" pitchFamily="2" charset="2"/>
                  <a:buChar char="§"/>
                </a:pPr>
                <a:r>
                  <a:rPr lang="en-US" sz="2000" dirty="0"/>
                  <a:t>Vary the frequency from the Simulink sine wave block.</a:t>
                </a:r>
              </a:p>
              <a:p>
                <a:pPr marL="1257300" lvl="2" indent="-342900">
                  <a:buFont typeface="Wingdings" panose="05000000000000000000" pitchFamily="2" charset="2"/>
                  <a:buChar char="§"/>
                </a:pPr>
                <a:r>
                  <a:rPr lang="en-US" sz="2000" dirty="0"/>
                  <a:t>Capture the amplitude of the sine wave in the oscilloscope from the varying frequency.</a:t>
                </a:r>
              </a:p>
              <a:p>
                <a:pPr marL="1257300" lvl="2" indent="-342900">
                  <a:buFont typeface="Wingdings" panose="05000000000000000000" pitchFamily="2" charset="2"/>
                  <a:buChar char="§"/>
                </a:pPr>
                <a:r>
                  <a:rPr lang="en-US" sz="2000" dirty="0"/>
                  <a:t>Configure these scope parameters for logging the signal to the </a:t>
                </a:r>
                <a:r>
                  <a:rPr lang="en-US" sz="2000" dirty="0" err="1"/>
                  <a:t>Matlab</a:t>
                </a:r>
                <a:r>
                  <a:rPr lang="en-US" sz="2000" dirty="0"/>
                  <a:t> workspace/file.</a:t>
                </a:r>
              </a:p>
              <a:p>
                <a:pPr marL="800100" lvl="1" indent="-342900">
                  <a:buFont typeface="Courier New" panose="02070309020205020404" pitchFamily="49" charset="0"/>
                  <a:buChar char="o"/>
                </a:pPr>
                <a:r>
                  <a:rPr lang="en-US" sz="2000" dirty="0"/>
                  <a:t>Data to be displayed in presentation material and the project report.</a:t>
                </a:r>
              </a:p>
              <a:p>
                <a:pPr marL="1257300" lvl="2" indent="-342900">
                  <a:buFont typeface="Wingdings" panose="05000000000000000000" pitchFamily="2" charset="2"/>
                  <a:buChar char="§"/>
                </a:pPr>
                <a:r>
                  <a:rPr lang="en-US" sz="2000" dirty="0"/>
                  <a:t>Determine and plot the magnitude </a:t>
                </a:r>
                <a14:m>
                  <m:oMath xmlns:m="http://schemas.openxmlformats.org/officeDocument/2006/math">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𝐻</m:t>
                        </m:r>
                        <m:r>
                          <a:rPr lang="en-US" sz="2000" b="0" i="1" smtClean="0">
                            <a:latin typeface="Cambria Math" panose="02040503050406030204" pitchFamily="18" charset="0"/>
                          </a:rPr>
                          <m:t>(</m:t>
                        </m:r>
                        <m:r>
                          <a:rPr lang="en-US" sz="2000" b="0" i="1" smtClean="0">
                            <a:latin typeface="Cambria Math" panose="02040503050406030204" pitchFamily="18" charset="0"/>
                          </a:rPr>
                          <m:t>𝑓</m:t>
                        </m:r>
                        <m:r>
                          <a:rPr lang="en-US" sz="2000" b="0" i="1" smtClean="0">
                            <a:latin typeface="Cambria Math" panose="02040503050406030204" pitchFamily="18" charset="0"/>
                          </a:rPr>
                          <m:t>)</m:t>
                        </m:r>
                      </m:e>
                    </m:d>
                  </m:oMath>
                </a14:m>
                <a:r>
                  <a:rPr lang="en-US" sz="2000" dirty="0"/>
                  <a:t> and the phase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r>
                      <a:rPr lang="el-GR" sz="2000" i="1" smtClean="0">
                        <a:latin typeface="Cambria Math" panose="02040503050406030204" pitchFamily="18" charset="0"/>
                        <a:ea typeface="Cambria Math" panose="02040503050406030204" pitchFamily="18" charset="0"/>
                      </a:rPr>
                      <m:t>𝛷</m:t>
                    </m:r>
                  </m:oMath>
                </a14:m>
                <a:r>
                  <a:rPr lang="en-US" sz="2000" dirty="0"/>
                  <a:t> of the filter’s transfer function </a:t>
                </a: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𝑓</m:t>
                        </m:r>
                      </m:e>
                    </m:d>
                  </m:oMath>
                </a14:m>
                <a:r>
                  <a:rPr lang="en-US" sz="2000" dirty="0"/>
                  <a:t> by calculating for each testing frequency:</a:t>
                </a:r>
              </a:p>
              <a:p>
                <a:pPr marL="1714500" lvl="3" indent="-342900">
                  <a:buFont typeface="Wingdings" panose="05000000000000000000" pitchFamily="2" charset="2"/>
                  <a:buChar char="ü"/>
                </a:pPr>
                <a:r>
                  <a:rPr lang="en-US" sz="2000" dirty="0"/>
                  <a:t>The ratio output amplitude/input amplitude in </a:t>
                </a:r>
                <a:r>
                  <a:rPr lang="en-US" sz="2000" dirty="0" err="1"/>
                  <a:t>dB.</a:t>
                </a:r>
                <a:endParaRPr lang="en-US" sz="2000" dirty="0"/>
              </a:p>
              <a:p>
                <a:pPr marL="1714500" lvl="3" indent="-342900">
                  <a:buFont typeface="Wingdings" panose="05000000000000000000" pitchFamily="2" charset="2"/>
                  <a:buChar char="ü"/>
                </a:pPr>
                <a:r>
                  <a:rPr lang="en-US" sz="2000" dirty="0"/>
                  <a:t>The difference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l-GR" sz="2000" i="1">
                            <a:latin typeface="Cambria Math" panose="02040503050406030204" pitchFamily="18" charset="0"/>
                            <a:ea typeface="Cambria Math" panose="02040503050406030204" pitchFamily="18" charset="0"/>
                          </a:rPr>
                          <m:t>𝛷</m:t>
                        </m:r>
                      </m:e>
                      <m:sub>
                        <m:r>
                          <a:rPr lang="en-US" sz="2000" b="0" i="1" smtClean="0">
                            <a:latin typeface="Cambria Math" panose="02040503050406030204" pitchFamily="18" charset="0"/>
                            <a:ea typeface="Cambria Math" panose="02040503050406030204" pitchFamily="18" charset="0"/>
                          </a:rPr>
                          <m:t>𝑜𝑢𝑡𝑝𝑢𝑡</m:t>
                        </m:r>
                      </m:sub>
                    </m:sSub>
                  </m:oMath>
                </a14:m>
                <a:r>
                  <a:rPr lang="en-US" sz="2000" dirty="0"/>
                  <a:t>-</a:t>
                </a:r>
                <a:r>
                  <a:rPr lang="en-US" sz="2000" dirty="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l-GR" sz="2000" i="1">
                            <a:latin typeface="Cambria Math" panose="02040503050406030204" pitchFamily="18" charset="0"/>
                            <a:ea typeface="Cambria Math" panose="02040503050406030204" pitchFamily="18" charset="0"/>
                          </a:rPr>
                          <m:t>𝛷</m:t>
                        </m:r>
                      </m:e>
                      <m:sub>
                        <m:r>
                          <a:rPr lang="en-US" sz="2000" b="0" i="1" smtClean="0">
                            <a:latin typeface="Cambria Math" panose="02040503050406030204" pitchFamily="18" charset="0"/>
                            <a:ea typeface="Cambria Math" panose="02040503050406030204" pitchFamily="18" charset="0"/>
                          </a:rPr>
                          <m:t>𝑖𝑛</m:t>
                        </m:r>
                        <m:r>
                          <a:rPr lang="en-US" sz="2000" i="1">
                            <a:latin typeface="Cambria Math" panose="02040503050406030204" pitchFamily="18" charset="0"/>
                            <a:ea typeface="Cambria Math" panose="02040503050406030204" pitchFamily="18" charset="0"/>
                          </a:rPr>
                          <m:t>𝑝𝑢𝑡</m:t>
                        </m:r>
                      </m:sub>
                    </m:sSub>
                  </m:oMath>
                </a14:m>
                <a:r>
                  <a:rPr lang="en-US" sz="2000" dirty="0"/>
                  <a:t> in degree </a:t>
                </a:r>
                <a:r>
                  <a:rPr lang="en-US" sz="2000" dirty="0">
                    <a:sym typeface="Symbol" panose="05050102010706020507" pitchFamily="18" charset="2"/>
                  </a:rPr>
                  <a:t></a:t>
                </a:r>
                <a:r>
                  <a:rPr lang="en-US" sz="2000" dirty="0"/>
                  <a:t>.</a:t>
                </a:r>
              </a:p>
            </p:txBody>
          </p:sp>
        </mc:Choice>
        <mc:Fallback xmlns="">
          <p:sp>
            <p:nvSpPr>
              <p:cNvPr id="3" name="TextBox 2">
                <a:extLst>
                  <a:ext uri="{FF2B5EF4-FFF2-40B4-BE49-F238E27FC236}">
                    <a16:creationId xmlns:a16="http://schemas.microsoft.com/office/drawing/2014/main" id="{35C53AC4-CCA5-B450-2256-AE5413678744}"/>
                  </a:ext>
                </a:extLst>
              </p:cNvPr>
              <p:cNvSpPr txBox="1">
                <a:spLocks noRot="1" noChangeAspect="1" noMove="1" noResize="1" noEditPoints="1" noAdjustHandles="1" noChangeArrowheads="1" noChangeShapeType="1" noTextEdit="1"/>
              </p:cNvSpPr>
              <p:nvPr/>
            </p:nvSpPr>
            <p:spPr>
              <a:xfrm>
                <a:off x="838200" y="1323974"/>
                <a:ext cx="11000362" cy="5040419"/>
              </a:xfrm>
              <a:prstGeom prst="rect">
                <a:avLst/>
              </a:prstGeom>
              <a:blipFill>
                <a:blip r:embed="rId2"/>
                <a:stretch>
                  <a:fillRect l="-610" t="-605" r="-222" b="-846"/>
                </a:stretch>
              </a:blipFill>
            </p:spPr>
            <p:txBody>
              <a:bodyPr/>
              <a:lstStyle/>
              <a:p>
                <a:r>
                  <a:rPr lang="en-US">
                    <a:noFill/>
                  </a:rPr>
                  <a:t> </a:t>
                </a:r>
              </a:p>
            </p:txBody>
          </p:sp>
        </mc:Fallback>
      </mc:AlternateContent>
      <p:sp>
        <p:nvSpPr>
          <p:cNvPr id="7" name="Footer Placeholder 3">
            <a:extLst>
              <a:ext uri="{FF2B5EF4-FFF2-40B4-BE49-F238E27FC236}">
                <a16:creationId xmlns:a16="http://schemas.microsoft.com/office/drawing/2014/main" id="{9B5EED00-356F-7F0F-8F6C-CF9B8F7BFC89}"/>
              </a:ext>
            </a:extLst>
          </p:cNvPr>
          <p:cNvSpPr>
            <a:spLocks noGrp="1"/>
          </p:cNvSpPr>
          <p:nvPr>
            <p:ph type="ftr" sz="quarter" idx="11"/>
          </p:nvPr>
        </p:nvSpPr>
        <p:spPr>
          <a:xfrm>
            <a:off x="3581401" y="6356350"/>
            <a:ext cx="4924424" cy="365125"/>
          </a:xfrm>
        </p:spPr>
        <p:txBody>
          <a:bodyPr/>
          <a:lstStyle/>
          <a:p>
            <a:r>
              <a:rPr lang="en-US" sz="1600" dirty="0"/>
              <a:t>EEE5653 &amp; EEE5654 Project Requirements – Draft 2</a:t>
            </a:r>
          </a:p>
        </p:txBody>
      </p:sp>
    </p:spTree>
    <p:extLst>
      <p:ext uri="{BB962C8B-B14F-4D97-AF65-F5344CB8AC3E}">
        <p14:creationId xmlns:p14="http://schemas.microsoft.com/office/powerpoint/2010/main" val="543966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13</a:t>
            </a:fld>
            <a:endParaRPr lang="en-US"/>
          </a:p>
        </p:txBody>
      </p:sp>
      <p:sp>
        <p:nvSpPr>
          <p:cNvPr id="2" name="Title 1">
            <a:extLst>
              <a:ext uri="{FF2B5EF4-FFF2-40B4-BE49-F238E27FC236}">
                <a16:creationId xmlns:a16="http://schemas.microsoft.com/office/drawing/2014/main" id="{690720C4-B49D-2476-BD70-AE206C7163B3}"/>
              </a:ext>
            </a:extLst>
          </p:cNvPr>
          <p:cNvSpPr>
            <a:spLocks noGrp="1"/>
          </p:cNvSpPr>
          <p:nvPr>
            <p:ph type="title"/>
          </p:nvPr>
        </p:nvSpPr>
        <p:spPr>
          <a:xfrm>
            <a:off x="838200" y="346076"/>
            <a:ext cx="10515600" cy="806450"/>
          </a:xfrm>
        </p:spPr>
        <p:txBody>
          <a:bodyPr>
            <a:normAutofit fontScale="90000"/>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Activity 2 – Method 1 </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latin typeface="Calibri" panose="020F0502020204030204" pitchFamily="34" charset="0"/>
                <a:ea typeface="Calibri" panose="020F0502020204030204" pitchFamily="34" charset="0"/>
                <a:cs typeface="Times New Roman" panose="02020603050405020304" pitchFamily="18" charset="0"/>
              </a:rPr>
              <a:t>Sine Wave Block</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3" name="Picture 2">
            <a:extLst>
              <a:ext uri="{FF2B5EF4-FFF2-40B4-BE49-F238E27FC236}">
                <a16:creationId xmlns:a16="http://schemas.microsoft.com/office/drawing/2014/main" id="{D9DD5128-6E89-DFA0-10E3-56EA0D040BEC}"/>
              </a:ext>
            </a:extLst>
          </p:cNvPr>
          <p:cNvPicPr>
            <a:picLocks noChangeAspect="1"/>
          </p:cNvPicPr>
          <p:nvPr/>
        </p:nvPicPr>
        <p:blipFill>
          <a:blip r:embed="rId2"/>
          <a:stretch>
            <a:fillRect/>
          </a:stretch>
        </p:blipFill>
        <p:spPr>
          <a:xfrm>
            <a:off x="549382" y="1793239"/>
            <a:ext cx="5279918" cy="4464685"/>
          </a:xfrm>
          <a:prstGeom prst="rect">
            <a:avLst/>
          </a:prstGeom>
        </p:spPr>
      </p:pic>
      <p:sp>
        <p:nvSpPr>
          <p:cNvPr id="6" name="TextBox 5">
            <a:extLst>
              <a:ext uri="{FF2B5EF4-FFF2-40B4-BE49-F238E27FC236}">
                <a16:creationId xmlns:a16="http://schemas.microsoft.com/office/drawing/2014/main" id="{1C6E95D3-850B-1E10-73F5-6EDAFE7C9296}"/>
              </a:ext>
            </a:extLst>
          </p:cNvPr>
          <p:cNvSpPr txBox="1"/>
          <p:nvPr/>
        </p:nvSpPr>
        <p:spPr>
          <a:xfrm>
            <a:off x="361951" y="813972"/>
            <a:ext cx="11191874" cy="1292662"/>
          </a:xfrm>
          <a:prstGeom prst="rect">
            <a:avLst/>
          </a:prstGeom>
          <a:noFill/>
        </p:spPr>
        <p:txBody>
          <a:bodyPr wrap="square" rtlCol="0">
            <a:spAutoFit/>
          </a:bodyPr>
          <a:lstStyle/>
          <a:p>
            <a:r>
              <a:rPr lang="en-US" sz="2000" dirty="0"/>
              <a:t>One idea you could try for adjusting the frequency for your sine wave block is to set the internal frequency of the sine function to 1 then multiply the input signal by the desired frequency. Another idea is to vary the frequency by feeding in a ramp to the sine block.</a:t>
            </a:r>
          </a:p>
          <a:p>
            <a:endParaRPr lang="en-US" dirty="0"/>
          </a:p>
        </p:txBody>
      </p:sp>
      <p:sp>
        <p:nvSpPr>
          <p:cNvPr id="7" name="TextBox 6">
            <a:extLst>
              <a:ext uri="{FF2B5EF4-FFF2-40B4-BE49-F238E27FC236}">
                <a16:creationId xmlns:a16="http://schemas.microsoft.com/office/drawing/2014/main" id="{DB23A096-C633-BC5C-A6B3-D386DEDC0FA6}"/>
              </a:ext>
            </a:extLst>
          </p:cNvPr>
          <p:cNvSpPr txBox="1"/>
          <p:nvPr/>
        </p:nvSpPr>
        <p:spPr>
          <a:xfrm>
            <a:off x="6010275" y="2954219"/>
            <a:ext cx="5857876" cy="2523768"/>
          </a:xfrm>
          <a:prstGeom prst="rect">
            <a:avLst/>
          </a:prstGeom>
          <a:noFill/>
        </p:spPr>
        <p:txBody>
          <a:bodyPr wrap="square" rtlCol="0">
            <a:spAutoFit/>
          </a:bodyPr>
          <a:lstStyle/>
          <a:p>
            <a:r>
              <a:rPr lang="en-US" sz="2000" dirty="0"/>
              <a:t>In time-based mode, the value of the sample time parameter determines whether the block operates in continuous mode or discrete mode.</a:t>
            </a:r>
          </a:p>
          <a:p>
            <a:endParaRPr lang="en-US" sz="2000" dirty="0"/>
          </a:p>
          <a:p>
            <a:r>
              <a:rPr lang="en-US" sz="2000" dirty="0"/>
              <a:t>Please refer to the MathWorks documentation for the Sine Wave block for more information.</a:t>
            </a:r>
          </a:p>
          <a:p>
            <a:endParaRPr lang="en-US" sz="2000" dirty="0"/>
          </a:p>
          <a:p>
            <a:endParaRPr lang="en-US" dirty="0"/>
          </a:p>
        </p:txBody>
      </p:sp>
      <p:sp>
        <p:nvSpPr>
          <p:cNvPr id="8" name="Footer Placeholder 3">
            <a:extLst>
              <a:ext uri="{FF2B5EF4-FFF2-40B4-BE49-F238E27FC236}">
                <a16:creationId xmlns:a16="http://schemas.microsoft.com/office/drawing/2014/main" id="{0673DBDD-F0FA-8DAF-B8FD-D46802FAF1EF}"/>
              </a:ext>
            </a:extLst>
          </p:cNvPr>
          <p:cNvSpPr>
            <a:spLocks noGrp="1"/>
          </p:cNvSpPr>
          <p:nvPr>
            <p:ph type="ftr" sz="quarter" idx="11"/>
          </p:nvPr>
        </p:nvSpPr>
        <p:spPr>
          <a:xfrm>
            <a:off x="3581401" y="6356350"/>
            <a:ext cx="4924424" cy="365125"/>
          </a:xfrm>
        </p:spPr>
        <p:txBody>
          <a:bodyPr/>
          <a:lstStyle/>
          <a:p>
            <a:r>
              <a:rPr lang="en-US" sz="1600" dirty="0"/>
              <a:t>EEE5653 &amp; EEE5654 Project Requirements – Draft 2</a:t>
            </a:r>
          </a:p>
        </p:txBody>
      </p:sp>
    </p:spTree>
    <p:extLst>
      <p:ext uri="{BB962C8B-B14F-4D97-AF65-F5344CB8AC3E}">
        <p14:creationId xmlns:p14="http://schemas.microsoft.com/office/powerpoint/2010/main" val="1113362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14</a:t>
            </a:fld>
            <a:endParaRPr lang="en-US"/>
          </a:p>
        </p:txBody>
      </p:sp>
      <p:sp>
        <p:nvSpPr>
          <p:cNvPr id="6" name="Title 1">
            <a:extLst>
              <a:ext uri="{FF2B5EF4-FFF2-40B4-BE49-F238E27FC236}">
                <a16:creationId xmlns:a16="http://schemas.microsoft.com/office/drawing/2014/main" id="{DE2F5295-3785-B83F-D93F-73FCE6D4F658}"/>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Activity 2 – Method 1 - </a:t>
            </a:r>
            <a:r>
              <a:rPr lang="en-US" sz="3100" b="1" kern="100" dirty="0">
                <a:latin typeface="Calibri" panose="020F0502020204030204" pitchFamily="34" charset="0"/>
                <a:ea typeface="Calibri" panose="020F0502020204030204" pitchFamily="34" charset="0"/>
                <a:cs typeface="Times New Roman" panose="02020603050405020304" pitchFamily="18" charset="0"/>
              </a:rPr>
              <a:t>Scope</a:t>
            </a:r>
            <a:endParaRPr lang="en-US" dirty="0"/>
          </a:p>
        </p:txBody>
      </p:sp>
      <p:sp>
        <p:nvSpPr>
          <p:cNvPr id="7" name="TextBox 6">
            <a:extLst>
              <a:ext uri="{FF2B5EF4-FFF2-40B4-BE49-F238E27FC236}">
                <a16:creationId xmlns:a16="http://schemas.microsoft.com/office/drawing/2014/main" id="{5566D32D-5789-9C78-90CB-72F8CF925DFE}"/>
              </a:ext>
            </a:extLst>
          </p:cNvPr>
          <p:cNvSpPr txBox="1"/>
          <p:nvPr/>
        </p:nvSpPr>
        <p:spPr>
          <a:xfrm>
            <a:off x="228599" y="649273"/>
            <a:ext cx="11591925" cy="1938992"/>
          </a:xfrm>
          <a:prstGeom prst="rect">
            <a:avLst/>
          </a:prstGeom>
          <a:noFill/>
        </p:spPr>
        <p:txBody>
          <a:bodyPr wrap="square" rtlCol="0">
            <a:spAutoFit/>
          </a:bodyPr>
          <a:lstStyle/>
          <a:p>
            <a:r>
              <a:rPr lang="en-US" sz="2000" dirty="0"/>
              <a:t>The Simulink scope block and the DSP System Toolbox time scope block have identical functionality but they have different default settings. The Time Scope is optimized for discrete time processing. The scope is optimized for general time-domain simulation. </a:t>
            </a:r>
          </a:p>
          <a:p>
            <a:endParaRPr lang="en-US" sz="2000" dirty="0"/>
          </a:p>
          <a:p>
            <a:r>
              <a:rPr lang="en-US" sz="2000" dirty="0"/>
              <a:t>You can measure signal values using vertical and horizontal cursors. See MathWorks documentation for more details.</a:t>
            </a:r>
            <a:endParaRPr lang="en-US" dirty="0"/>
          </a:p>
        </p:txBody>
      </p:sp>
      <p:pic>
        <p:nvPicPr>
          <p:cNvPr id="9" name="Picture 8">
            <a:extLst>
              <a:ext uri="{FF2B5EF4-FFF2-40B4-BE49-F238E27FC236}">
                <a16:creationId xmlns:a16="http://schemas.microsoft.com/office/drawing/2014/main" id="{A7FF3930-D4B4-D77B-55AD-410395B5E7D9}"/>
              </a:ext>
            </a:extLst>
          </p:cNvPr>
          <p:cNvPicPr>
            <a:picLocks noChangeAspect="1"/>
          </p:cNvPicPr>
          <p:nvPr/>
        </p:nvPicPr>
        <p:blipFill>
          <a:blip r:embed="rId2"/>
          <a:stretch>
            <a:fillRect/>
          </a:stretch>
        </p:blipFill>
        <p:spPr>
          <a:xfrm>
            <a:off x="1762125" y="2280489"/>
            <a:ext cx="8024813" cy="4105530"/>
          </a:xfrm>
          <a:prstGeom prst="rect">
            <a:avLst/>
          </a:prstGeom>
        </p:spPr>
      </p:pic>
      <p:sp>
        <p:nvSpPr>
          <p:cNvPr id="2" name="Footer Placeholder 3">
            <a:extLst>
              <a:ext uri="{FF2B5EF4-FFF2-40B4-BE49-F238E27FC236}">
                <a16:creationId xmlns:a16="http://schemas.microsoft.com/office/drawing/2014/main" id="{A649069F-34CE-A828-FD41-5E2FC3FB745C}"/>
              </a:ext>
            </a:extLst>
          </p:cNvPr>
          <p:cNvSpPr>
            <a:spLocks noGrp="1"/>
          </p:cNvSpPr>
          <p:nvPr>
            <p:ph type="ftr" sz="quarter" idx="11"/>
          </p:nvPr>
        </p:nvSpPr>
        <p:spPr>
          <a:xfrm>
            <a:off x="3581401" y="6356350"/>
            <a:ext cx="4924424" cy="365125"/>
          </a:xfrm>
        </p:spPr>
        <p:txBody>
          <a:bodyPr/>
          <a:lstStyle/>
          <a:p>
            <a:r>
              <a:rPr lang="en-US" sz="1600" dirty="0"/>
              <a:t>EEE5653 &amp; EEE5654 Project Requirements – Draft 2</a:t>
            </a:r>
          </a:p>
        </p:txBody>
      </p:sp>
    </p:spTree>
    <p:extLst>
      <p:ext uri="{BB962C8B-B14F-4D97-AF65-F5344CB8AC3E}">
        <p14:creationId xmlns:p14="http://schemas.microsoft.com/office/powerpoint/2010/main" val="4004504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15</a:t>
            </a:fld>
            <a:endParaRPr lang="en-US"/>
          </a:p>
        </p:txBody>
      </p:sp>
      <p:sp>
        <p:nvSpPr>
          <p:cNvPr id="7" name="Title 1">
            <a:extLst>
              <a:ext uri="{FF2B5EF4-FFF2-40B4-BE49-F238E27FC236}">
                <a16:creationId xmlns:a16="http://schemas.microsoft.com/office/drawing/2014/main" id="{95FAC6FC-044B-B295-4751-7080DD38ABDF}"/>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Activity 2 – Method 2 - P</a:t>
            </a:r>
            <a:r>
              <a:rPr lang="en-US" sz="3100" b="1" kern="100" dirty="0">
                <a:latin typeface="Calibri" panose="020F0502020204030204" pitchFamily="34" charset="0"/>
                <a:ea typeface="Calibri" panose="020F0502020204030204" pitchFamily="34" charset="0"/>
                <a:cs typeface="Times New Roman" panose="02020603050405020304" pitchFamily="18" charset="0"/>
              </a:rPr>
              <a:t>ulse Generator and Step Function</a:t>
            </a:r>
            <a:endParaRPr lang="en-US" dirty="0"/>
          </a:p>
        </p:txBody>
      </p:sp>
      <p:sp>
        <p:nvSpPr>
          <p:cNvPr id="12" name="TextBox 11">
            <a:extLst>
              <a:ext uri="{FF2B5EF4-FFF2-40B4-BE49-F238E27FC236}">
                <a16:creationId xmlns:a16="http://schemas.microsoft.com/office/drawing/2014/main" id="{4CD935CC-DFBA-7D48-F709-8D17EC7CEA1D}"/>
              </a:ext>
            </a:extLst>
          </p:cNvPr>
          <p:cNvSpPr txBox="1"/>
          <p:nvPr/>
        </p:nvSpPr>
        <p:spPr>
          <a:xfrm>
            <a:off x="5629275" y="1226200"/>
            <a:ext cx="2524125" cy="400110"/>
          </a:xfrm>
          <a:prstGeom prst="rect">
            <a:avLst/>
          </a:prstGeom>
          <a:noFill/>
        </p:spPr>
        <p:txBody>
          <a:bodyPr wrap="square" rtlCol="0">
            <a:spAutoFit/>
          </a:bodyPr>
          <a:lstStyle/>
          <a:p>
            <a:r>
              <a:rPr lang="en-US" sz="2000" b="1" dirty="0"/>
              <a:t>Pulse Generator</a:t>
            </a:r>
            <a:endParaRPr lang="en-US" b="1" dirty="0"/>
          </a:p>
        </p:txBody>
      </p:sp>
      <p:sp>
        <p:nvSpPr>
          <p:cNvPr id="13" name="TextBox 12">
            <a:extLst>
              <a:ext uri="{FF2B5EF4-FFF2-40B4-BE49-F238E27FC236}">
                <a16:creationId xmlns:a16="http://schemas.microsoft.com/office/drawing/2014/main" id="{5A4CA764-B6B4-F6A7-343E-07B11F8F7798}"/>
              </a:ext>
            </a:extLst>
          </p:cNvPr>
          <p:cNvSpPr txBox="1"/>
          <p:nvPr/>
        </p:nvSpPr>
        <p:spPr>
          <a:xfrm>
            <a:off x="795338" y="1217862"/>
            <a:ext cx="2647949" cy="400110"/>
          </a:xfrm>
          <a:prstGeom prst="rect">
            <a:avLst/>
          </a:prstGeom>
          <a:noFill/>
        </p:spPr>
        <p:txBody>
          <a:bodyPr wrap="square" rtlCol="0">
            <a:spAutoFit/>
          </a:bodyPr>
          <a:lstStyle/>
          <a:p>
            <a:r>
              <a:rPr lang="en-US" sz="2000" b="1" dirty="0"/>
              <a:t>Step Function</a:t>
            </a:r>
            <a:endParaRPr lang="en-US" b="1" dirty="0"/>
          </a:p>
        </p:txBody>
      </p:sp>
      <p:sp>
        <p:nvSpPr>
          <p:cNvPr id="14" name="TextBox 13">
            <a:extLst>
              <a:ext uri="{FF2B5EF4-FFF2-40B4-BE49-F238E27FC236}">
                <a16:creationId xmlns:a16="http://schemas.microsoft.com/office/drawing/2014/main" id="{0627C26B-2343-7099-B87A-45257DD9D87D}"/>
              </a:ext>
            </a:extLst>
          </p:cNvPr>
          <p:cNvSpPr txBox="1"/>
          <p:nvPr/>
        </p:nvSpPr>
        <p:spPr>
          <a:xfrm>
            <a:off x="552450" y="594853"/>
            <a:ext cx="5781675" cy="400110"/>
          </a:xfrm>
          <a:prstGeom prst="rect">
            <a:avLst/>
          </a:prstGeom>
          <a:noFill/>
        </p:spPr>
        <p:txBody>
          <a:bodyPr wrap="square" rtlCol="0">
            <a:spAutoFit/>
          </a:bodyPr>
          <a:lstStyle/>
          <a:p>
            <a:r>
              <a:rPr lang="en-US" sz="2000" b="1" dirty="0">
                <a:solidFill>
                  <a:schemeClr val="accent1"/>
                </a:solidFill>
              </a:rPr>
              <a:t>Some possibilities to investigate to create a Dirac.</a:t>
            </a:r>
            <a:endParaRPr lang="en-US" b="1" dirty="0">
              <a:solidFill>
                <a:schemeClr val="accent1"/>
              </a:solidFill>
            </a:endParaRPr>
          </a:p>
        </p:txBody>
      </p:sp>
      <p:pic>
        <p:nvPicPr>
          <p:cNvPr id="16" name="Picture 15">
            <a:extLst>
              <a:ext uri="{FF2B5EF4-FFF2-40B4-BE49-F238E27FC236}">
                <a16:creationId xmlns:a16="http://schemas.microsoft.com/office/drawing/2014/main" id="{09860EB8-8092-D2A1-DFDF-9BB79578CE75}"/>
              </a:ext>
            </a:extLst>
          </p:cNvPr>
          <p:cNvPicPr>
            <a:picLocks noChangeAspect="1"/>
          </p:cNvPicPr>
          <p:nvPr/>
        </p:nvPicPr>
        <p:blipFill>
          <a:blip r:embed="rId2"/>
          <a:stretch>
            <a:fillRect/>
          </a:stretch>
        </p:blipFill>
        <p:spPr>
          <a:xfrm>
            <a:off x="299450" y="1617972"/>
            <a:ext cx="876300" cy="1135908"/>
          </a:xfrm>
          <a:prstGeom prst="rect">
            <a:avLst/>
          </a:prstGeom>
        </p:spPr>
      </p:pic>
      <p:pic>
        <p:nvPicPr>
          <p:cNvPr id="18" name="Picture 17">
            <a:extLst>
              <a:ext uri="{FF2B5EF4-FFF2-40B4-BE49-F238E27FC236}">
                <a16:creationId xmlns:a16="http://schemas.microsoft.com/office/drawing/2014/main" id="{3C4EAA8A-0358-B55F-6298-153B30A4BAB7}"/>
              </a:ext>
            </a:extLst>
          </p:cNvPr>
          <p:cNvPicPr>
            <a:picLocks noChangeAspect="1"/>
          </p:cNvPicPr>
          <p:nvPr/>
        </p:nvPicPr>
        <p:blipFill>
          <a:blip r:embed="rId3"/>
          <a:stretch>
            <a:fillRect/>
          </a:stretch>
        </p:blipFill>
        <p:spPr>
          <a:xfrm>
            <a:off x="1175751" y="2432137"/>
            <a:ext cx="3967880" cy="3511463"/>
          </a:xfrm>
          <a:prstGeom prst="rect">
            <a:avLst/>
          </a:prstGeom>
        </p:spPr>
      </p:pic>
      <p:pic>
        <p:nvPicPr>
          <p:cNvPr id="20" name="Picture 19">
            <a:extLst>
              <a:ext uri="{FF2B5EF4-FFF2-40B4-BE49-F238E27FC236}">
                <a16:creationId xmlns:a16="http://schemas.microsoft.com/office/drawing/2014/main" id="{B095338D-B6C8-4ACA-FFC4-C86FEBC948EF}"/>
              </a:ext>
            </a:extLst>
          </p:cNvPr>
          <p:cNvPicPr>
            <a:picLocks noChangeAspect="1"/>
          </p:cNvPicPr>
          <p:nvPr/>
        </p:nvPicPr>
        <p:blipFill>
          <a:blip r:embed="rId4"/>
          <a:stretch>
            <a:fillRect/>
          </a:stretch>
        </p:blipFill>
        <p:spPr>
          <a:xfrm>
            <a:off x="7749176" y="1314449"/>
            <a:ext cx="3528178" cy="4925613"/>
          </a:xfrm>
          <a:prstGeom prst="rect">
            <a:avLst/>
          </a:prstGeom>
        </p:spPr>
      </p:pic>
      <p:pic>
        <p:nvPicPr>
          <p:cNvPr id="22" name="Picture 21">
            <a:extLst>
              <a:ext uri="{FF2B5EF4-FFF2-40B4-BE49-F238E27FC236}">
                <a16:creationId xmlns:a16="http://schemas.microsoft.com/office/drawing/2014/main" id="{24175534-0166-384F-FD8D-3D06F0561D62}"/>
              </a:ext>
            </a:extLst>
          </p:cNvPr>
          <p:cNvPicPr>
            <a:picLocks noChangeAspect="1"/>
          </p:cNvPicPr>
          <p:nvPr/>
        </p:nvPicPr>
        <p:blipFill>
          <a:blip r:embed="rId5"/>
          <a:stretch>
            <a:fillRect/>
          </a:stretch>
        </p:blipFill>
        <p:spPr>
          <a:xfrm>
            <a:off x="5995987" y="1904006"/>
            <a:ext cx="1666875" cy="1181100"/>
          </a:xfrm>
          <a:prstGeom prst="rect">
            <a:avLst/>
          </a:prstGeom>
        </p:spPr>
      </p:pic>
      <p:sp>
        <p:nvSpPr>
          <p:cNvPr id="2" name="Footer Placeholder 3">
            <a:extLst>
              <a:ext uri="{FF2B5EF4-FFF2-40B4-BE49-F238E27FC236}">
                <a16:creationId xmlns:a16="http://schemas.microsoft.com/office/drawing/2014/main" id="{9EA368BA-0E12-CE0E-28EB-E58650E7E667}"/>
              </a:ext>
            </a:extLst>
          </p:cNvPr>
          <p:cNvSpPr>
            <a:spLocks noGrp="1"/>
          </p:cNvSpPr>
          <p:nvPr>
            <p:ph type="ftr" sz="quarter" idx="11"/>
          </p:nvPr>
        </p:nvSpPr>
        <p:spPr>
          <a:xfrm>
            <a:off x="3581401" y="6356350"/>
            <a:ext cx="4924424" cy="365125"/>
          </a:xfrm>
        </p:spPr>
        <p:txBody>
          <a:bodyPr/>
          <a:lstStyle/>
          <a:p>
            <a:r>
              <a:rPr lang="en-US" sz="1600" dirty="0"/>
              <a:t>EEE5653 &amp; EEE5654 Project Requirements – Draft 2</a:t>
            </a:r>
          </a:p>
        </p:txBody>
      </p:sp>
    </p:spTree>
    <p:extLst>
      <p:ext uri="{BB962C8B-B14F-4D97-AF65-F5344CB8AC3E}">
        <p14:creationId xmlns:p14="http://schemas.microsoft.com/office/powerpoint/2010/main" val="3761788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16</a:t>
            </a:fld>
            <a:endParaRPr lang="en-US"/>
          </a:p>
        </p:txBody>
      </p:sp>
      <p:sp>
        <p:nvSpPr>
          <p:cNvPr id="2" name="Title 1">
            <a:extLst>
              <a:ext uri="{FF2B5EF4-FFF2-40B4-BE49-F238E27FC236}">
                <a16:creationId xmlns:a16="http://schemas.microsoft.com/office/drawing/2014/main" id="{8B0A109C-4658-0CDF-44E6-9075A1EF5BE8}"/>
              </a:ext>
            </a:extLst>
          </p:cNvPr>
          <p:cNvSpPr>
            <a:spLocks noGrp="1"/>
          </p:cNvSpPr>
          <p:nvPr>
            <p:ph type="title"/>
          </p:nvPr>
        </p:nvSpPr>
        <p:spPr>
          <a:xfrm>
            <a:off x="838200" y="327025"/>
            <a:ext cx="10515600" cy="692149"/>
          </a:xfrm>
        </p:spPr>
        <p:txBody>
          <a:bodyPr>
            <a:normAutofit fontScale="90000"/>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3100" b="1" kern="100" dirty="0">
                <a:latin typeface="Calibri" panose="020F0502020204030204" pitchFamily="34" charset="0"/>
                <a:ea typeface="Calibri" panose="020F0502020204030204" pitchFamily="34" charset="0"/>
                <a:cs typeface="Times New Roman" panose="02020603050405020304" pitchFamily="18" charset="0"/>
              </a:rPr>
              <a:t>Methods for Activity 2 (2/2)</a:t>
            </a:r>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5C53AC4-CCA5-B450-2256-AE5413678744}"/>
                  </a:ext>
                </a:extLst>
              </p:cNvPr>
              <p:cNvSpPr txBox="1"/>
              <p:nvPr/>
            </p:nvSpPr>
            <p:spPr>
              <a:xfrm>
                <a:off x="838200" y="1323974"/>
                <a:ext cx="11000362" cy="5093126"/>
              </a:xfrm>
              <a:prstGeom prst="rect">
                <a:avLst/>
              </a:prstGeom>
              <a:noFill/>
            </p:spPr>
            <p:txBody>
              <a:bodyPr wrap="square" rtlCol="0">
                <a:spAutoFit/>
              </a:bodyPr>
              <a:lstStyle/>
              <a:p>
                <a:pPr marL="342900" indent="-342900">
                  <a:buFont typeface="Arial" panose="020B0604020202020204" pitchFamily="34" charset="0"/>
                  <a:buChar char="•"/>
                </a:pPr>
                <a:r>
                  <a:rPr lang="en-US" sz="2000" b="1" dirty="0"/>
                  <a:t>Method 2</a:t>
                </a:r>
              </a:p>
              <a:p>
                <a:pPr marL="800100" lvl="1" indent="-342900">
                  <a:buFont typeface="Courier New" panose="02070309020205020404" pitchFamily="49" charset="0"/>
                  <a:buChar char="o"/>
                </a:pPr>
                <a:r>
                  <a:rPr lang="en-US" sz="2000" dirty="0"/>
                  <a:t>Test Equipment</a:t>
                </a:r>
              </a:p>
              <a:p>
                <a:pPr marL="1257300" lvl="2" indent="-342900">
                  <a:buFont typeface="Wingdings" panose="05000000000000000000" pitchFamily="2" charset="2"/>
                  <a:buChar char="§"/>
                </a:pPr>
                <a:r>
                  <a:rPr lang="en-US" sz="2000" dirty="0"/>
                  <a:t>A pulse generator is adjusted to deliver a Dirac unit pulse </a:t>
                </a:r>
              </a:p>
              <a:p>
                <a:pPr marL="1714500" lvl="3" indent="-342900">
                  <a:buFont typeface="Wingdings" panose="05000000000000000000" pitchFamily="2" charset="2"/>
                  <a:buChar char="ü"/>
                </a:pPr>
                <a:r>
                  <a:rPr lang="en-US" sz="1800" dirty="0">
                    <a:solidFill>
                      <a:srgbClr val="000000"/>
                    </a:solidFill>
                    <a:effectLst/>
                  </a:rPr>
                  <a:t>Look at the </a:t>
                </a:r>
                <a:r>
                  <a:rPr lang="en-US" sz="1800" i="1" dirty="0">
                    <a:solidFill>
                      <a:srgbClr val="000000"/>
                    </a:solidFill>
                    <a:effectLst/>
                  </a:rPr>
                  <a:t>Simulink pulse generator </a:t>
                </a:r>
                <a:r>
                  <a:rPr lang="en-US" sz="1800" dirty="0">
                    <a:solidFill>
                      <a:srgbClr val="000000"/>
                    </a:solidFill>
                    <a:effectLst/>
                  </a:rPr>
                  <a:t>and the </a:t>
                </a:r>
                <a:r>
                  <a:rPr lang="en-US" sz="1800" i="1" dirty="0">
                    <a:solidFill>
                      <a:srgbClr val="000000"/>
                    </a:solidFill>
                    <a:effectLst/>
                  </a:rPr>
                  <a:t>step response block </a:t>
                </a:r>
                <a:r>
                  <a:rPr lang="en-US" sz="1800" dirty="0">
                    <a:solidFill>
                      <a:srgbClr val="000000"/>
                    </a:solidFill>
                    <a:effectLst/>
                  </a:rPr>
                  <a:t>for ways to create a Dirac signal</a:t>
                </a:r>
                <a:endParaRPr lang="en-US" sz="2000" dirty="0"/>
              </a:p>
              <a:p>
                <a:pPr marL="1714500" lvl="3" indent="-342900">
                  <a:buFont typeface="Wingdings" panose="05000000000000000000" pitchFamily="2" charset="2"/>
                  <a:buChar char="ü"/>
                </a:pPr>
                <a:r>
                  <a:rPr lang="en-US" dirty="0"/>
                  <a:t>Alternatively, use a pulse train with a very amplitude, a very narrow pulse width and a very low duty ratio. These pulse characteristics require calculations to be included in the project report.</a:t>
                </a:r>
              </a:p>
              <a:p>
                <a:pPr marL="1257300" lvl="2" indent="-342900">
                  <a:buFont typeface="Wingdings" panose="05000000000000000000" pitchFamily="2" charset="2"/>
                  <a:buChar char="§"/>
                </a:pPr>
                <a:r>
                  <a:rPr lang="en-US" sz="2000" dirty="0"/>
                  <a:t>Both input and output signals are measured through a spectrum analyzer</a:t>
                </a:r>
              </a:p>
              <a:p>
                <a:pPr marL="800100" lvl="1" indent="-342900">
                  <a:buFont typeface="Courier New" panose="02070309020205020404" pitchFamily="49" charset="0"/>
                  <a:buChar char="o"/>
                </a:pPr>
                <a:r>
                  <a:rPr lang="en-US" sz="2000" dirty="0"/>
                  <a:t>Data capture</a:t>
                </a:r>
              </a:p>
              <a:p>
                <a:pPr marL="1257300" lvl="2" indent="-342900">
                  <a:buFont typeface="Wingdings" panose="05000000000000000000" pitchFamily="2" charset="2"/>
                  <a:buChar char="§"/>
                </a:pPr>
                <a:r>
                  <a:rPr lang="en-US" sz="2000" dirty="0"/>
                  <a:t>Set up the spectrum analyzer to capture the spectra of the input and output signal over the frequency range defined by:</a:t>
                </a:r>
              </a:p>
              <a:p>
                <a:pPr marL="1714500" lvl="3" indent="-342900">
                  <a:buFont typeface="Wingdings" panose="05000000000000000000" pitchFamily="2" charset="2"/>
                  <a:buChar char="ü"/>
                </a:pPr>
                <a:r>
                  <a:rPr lang="en-US" sz="2400" dirty="0"/>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𝑚𝑖𝑛</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0" i="1" smtClean="0">
                                <a:latin typeface="Cambria Math" panose="02040503050406030204" pitchFamily="18" charset="0"/>
                              </a:rPr>
                              <m:t>𝑐𝑜𝑟𝑛𝑒𝑟</m:t>
                            </m:r>
                            <m:r>
                              <a:rPr lang="en-US" sz="2000" b="0" i="1" smtClean="0">
                                <a:latin typeface="Cambria Math" panose="02040503050406030204" pitchFamily="18" charset="0"/>
                              </a:rPr>
                              <m:t>_</m:t>
                            </m:r>
                            <m:r>
                              <a:rPr lang="en-US" sz="2000" b="0" i="1" smtClean="0">
                                <a:latin typeface="Cambria Math" panose="02040503050406030204" pitchFamily="18" charset="0"/>
                              </a:rPr>
                              <m:t>𝑙𝑜𝑤</m:t>
                            </m:r>
                          </m:sub>
                        </m:sSub>
                      </m:num>
                      <m:den>
                        <m:r>
                          <a:rPr lang="en-US" sz="2000" b="0" i="1" smtClean="0">
                            <a:latin typeface="Cambria Math" panose="02040503050406030204" pitchFamily="18" charset="0"/>
                          </a:rPr>
                          <m:t>1000</m:t>
                        </m:r>
                      </m:den>
                    </m:f>
                  </m:oMath>
                </a14:m>
                <a:r>
                  <a:rPr lang="en-US" sz="2000" dirty="0"/>
                  <a:t>  and</a:t>
                </a:r>
              </a:p>
              <a:p>
                <a:pPr marL="1714500" lvl="3" indent="-342900">
                  <a:buFont typeface="Wingdings" panose="05000000000000000000" pitchFamily="2" charset="2"/>
                  <a:buChar char="ü"/>
                </a:pP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𝑚</m:t>
                        </m:r>
                        <m:r>
                          <a:rPr lang="en-US" sz="2000" b="0" i="1" smtClean="0">
                            <a:latin typeface="Cambria Math" panose="02040503050406030204" pitchFamily="18" charset="0"/>
                          </a:rPr>
                          <m:t>𝑎𝑥</m:t>
                        </m:r>
                      </m:sub>
                    </m:sSub>
                    <m:r>
                      <a:rPr lang="en-US" sz="2000" i="1">
                        <a:latin typeface="Cambria Math" panose="02040503050406030204" pitchFamily="18" charset="0"/>
                      </a:rPr>
                      <m:t>=</m:t>
                    </m:r>
                    <m:r>
                      <a:rPr lang="en-US" sz="2000" b="0" i="1" smtClean="0">
                        <a:latin typeface="Cambria Math" panose="02040503050406030204" pitchFamily="18" charset="0"/>
                      </a:rPr>
                      <m:t>1000</m:t>
                    </m:r>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𝑐𝑜𝑟𝑛𝑒𝑟</m:t>
                        </m:r>
                        <m:r>
                          <a:rPr lang="en-US" sz="2000" i="1">
                            <a:latin typeface="Cambria Math" panose="02040503050406030204" pitchFamily="18" charset="0"/>
                          </a:rPr>
                          <m:t>_</m:t>
                        </m:r>
                        <m:r>
                          <a:rPr lang="en-US" sz="2000" b="0" i="1" smtClean="0">
                            <a:latin typeface="Cambria Math" panose="02040503050406030204" pitchFamily="18" charset="0"/>
                          </a:rPr>
                          <m:t>h𝑖𝑔h</m:t>
                        </m:r>
                      </m:sub>
                    </m:sSub>
                  </m:oMath>
                </a14:m>
                <a:endParaRPr lang="en-US" sz="2000" dirty="0"/>
              </a:p>
              <a:p>
                <a:pPr marL="800100" lvl="1" indent="-342900">
                  <a:buFont typeface="Courier New" panose="02070309020205020404" pitchFamily="49" charset="0"/>
                  <a:buChar char="o"/>
                </a:pPr>
                <a:r>
                  <a:rPr lang="en-US" sz="2000" dirty="0"/>
                  <a:t>Data to be displayed in presentation material and the project report. </a:t>
                </a:r>
              </a:p>
              <a:p>
                <a:pPr marL="1257300" lvl="2" indent="-342900">
                  <a:buFont typeface="Wingdings" panose="05000000000000000000" pitchFamily="2" charset="2"/>
                  <a:buChar char="§"/>
                </a:pPr>
                <a:r>
                  <a:rPr lang="en-US" sz="2000" dirty="0"/>
                  <a:t>Plot the magnitude </a:t>
                </a:r>
                <a14:m>
                  <m:oMath xmlns:m="http://schemas.openxmlformats.org/officeDocument/2006/math">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𝐻</m:t>
                        </m:r>
                        <m:r>
                          <a:rPr lang="en-US" sz="2000" b="0" i="1" smtClean="0">
                            <a:latin typeface="Cambria Math" panose="02040503050406030204" pitchFamily="18" charset="0"/>
                          </a:rPr>
                          <m:t>(</m:t>
                        </m:r>
                        <m:r>
                          <a:rPr lang="en-US" sz="2000" b="0" i="1" smtClean="0">
                            <a:latin typeface="Cambria Math" panose="02040503050406030204" pitchFamily="18" charset="0"/>
                          </a:rPr>
                          <m:t>𝑓</m:t>
                        </m:r>
                        <m:r>
                          <a:rPr lang="en-US" sz="2000" b="0" i="1" smtClean="0">
                            <a:latin typeface="Cambria Math" panose="02040503050406030204" pitchFamily="18" charset="0"/>
                          </a:rPr>
                          <m:t>)</m:t>
                        </m:r>
                      </m:e>
                    </m:d>
                  </m:oMath>
                </a14:m>
                <a:r>
                  <a:rPr lang="en-US" sz="2000" dirty="0"/>
                  <a:t> of the filter’s transfer function </a:t>
                </a: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𝑓</m:t>
                        </m:r>
                      </m:e>
                    </m:d>
                  </m:oMath>
                </a14:m>
                <a:r>
                  <a:rPr lang="en-US" sz="2000" dirty="0"/>
                  <a:t> by:</a:t>
                </a:r>
              </a:p>
              <a:p>
                <a:pPr marL="1714500" lvl="3" indent="-342900">
                  <a:buFont typeface="Wingdings" panose="05000000000000000000" pitchFamily="2" charset="2"/>
                  <a:buChar char="ü"/>
                </a:pPr>
                <a:r>
                  <a:rPr lang="en-US" sz="2000" dirty="0"/>
                  <a:t>Graphing the filter response to the Dirac unit pulse, or</a:t>
                </a:r>
              </a:p>
              <a:p>
                <a:pPr marL="1714500" lvl="3" indent="-342900">
                  <a:buFont typeface="Wingdings" panose="05000000000000000000" pitchFamily="2" charset="2"/>
                  <a:buChar char="ü"/>
                </a:pPr>
                <a:r>
                  <a:rPr lang="en-US" sz="2000" dirty="0"/>
                  <a:t>Graphing the filter response to the pulse train specified under Test Equipment above.</a:t>
                </a:r>
              </a:p>
            </p:txBody>
          </p:sp>
        </mc:Choice>
        <mc:Fallback xmlns="">
          <p:sp>
            <p:nvSpPr>
              <p:cNvPr id="3" name="TextBox 2">
                <a:extLst>
                  <a:ext uri="{FF2B5EF4-FFF2-40B4-BE49-F238E27FC236}">
                    <a16:creationId xmlns:a16="http://schemas.microsoft.com/office/drawing/2014/main" id="{35C53AC4-CCA5-B450-2256-AE5413678744}"/>
                  </a:ext>
                </a:extLst>
              </p:cNvPr>
              <p:cNvSpPr txBox="1">
                <a:spLocks noRot="1" noChangeAspect="1" noMove="1" noResize="1" noEditPoints="1" noAdjustHandles="1" noChangeArrowheads="1" noChangeShapeType="1" noTextEdit="1"/>
              </p:cNvSpPr>
              <p:nvPr/>
            </p:nvSpPr>
            <p:spPr>
              <a:xfrm>
                <a:off x="838200" y="1323974"/>
                <a:ext cx="11000362" cy="5093126"/>
              </a:xfrm>
              <a:prstGeom prst="rect">
                <a:avLst/>
              </a:prstGeom>
              <a:blipFill>
                <a:blip r:embed="rId2"/>
                <a:stretch>
                  <a:fillRect l="-499" t="-598" b="-1077"/>
                </a:stretch>
              </a:blipFill>
            </p:spPr>
            <p:txBody>
              <a:bodyPr/>
              <a:lstStyle/>
              <a:p>
                <a:r>
                  <a:rPr lang="en-US">
                    <a:noFill/>
                  </a:rPr>
                  <a:t> </a:t>
                </a:r>
              </a:p>
            </p:txBody>
          </p:sp>
        </mc:Fallback>
      </mc:AlternateContent>
      <p:sp>
        <p:nvSpPr>
          <p:cNvPr id="6" name="Footer Placeholder 3">
            <a:extLst>
              <a:ext uri="{FF2B5EF4-FFF2-40B4-BE49-F238E27FC236}">
                <a16:creationId xmlns:a16="http://schemas.microsoft.com/office/drawing/2014/main" id="{BB4A201E-2C34-F69B-62A6-B9C95390B364}"/>
              </a:ext>
            </a:extLst>
          </p:cNvPr>
          <p:cNvSpPr>
            <a:spLocks noGrp="1"/>
          </p:cNvSpPr>
          <p:nvPr>
            <p:ph type="ftr" sz="quarter" idx="11"/>
          </p:nvPr>
        </p:nvSpPr>
        <p:spPr>
          <a:xfrm>
            <a:off x="3581401" y="6356350"/>
            <a:ext cx="4924424" cy="365125"/>
          </a:xfrm>
        </p:spPr>
        <p:txBody>
          <a:bodyPr/>
          <a:lstStyle/>
          <a:p>
            <a:r>
              <a:rPr lang="en-US" sz="1600" dirty="0"/>
              <a:t>EEE5653 &amp; EEE5654 Project Requirements – Draft 2</a:t>
            </a:r>
          </a:p>
        </p:txBody>
      </p:sp>
    </p:spTree>
    <p:extLst>
      <p:ext uri="{BB962C8B-B14F-4D97-AF65-F5344CB8AC3E}">
        <p14:creationId xmlns:p14="http://schemas.microsoft.com/office/powerpoint/2010/main" val="30976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17</a:t>
            </a:fld>
            <a:endParaRPr lang="en-US"/>
          </a:p>
        </p:txBody>
      </p:sp>
      <p:sp>
        <p:nvSpPr>
          <p:cNvPr id="2" name="Title 1">
            <a:extLst>
              <a:ext uri="{FF2B5EF4-FFF2-40B4-BE49-F238E27FC236}">
                <a16:creationId xmlns:a16="http://schemas.microsoft.com/office/drawing/2014/main" id="{FA1C8DE2-86D1-EA97-AE14-0408387D2491}"/>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Activity 2 – Method 2 - </a:t>
            </a:r>
            <a:r>
              <a:rPr lang="en-US" sz="3100" b="1" kern="100" dirty="0">
                <a:latin typeface="Calibri" panose="020F0502020204030204" pitchFamily="34" charset="0"/>
                <a:ea typeface="Calibri" panose="020F0502020204030204" pitchFamily="34" charset="0"/>
                <a:cs typeface="Times New Roman" panose="02020603050405020304" pitchFamily="18" charset="0"/>
              </a:rPr>
              <a:t>Spectrum Analyzer</a:t>
            </a:r>
            <a:endParaRPr lang="en-US" dirty="0"/>
          </a:p>
        </p:txBody>
      </p:sp>
      <p:pic>
        <p:nvPicPr>
          <p:cNvPr id="9" name="Picture 8">
            <a:extLst>
              <a:ext uri="{FF2B5EF4-FFF2-40B4-BE49-F238E27FC236}">
                <a16:creationId xmlns:a16="http://schemas.microsoft.com/office/drawing/2014/main" id="{C3C39302-D6E4-D7F9-2369-F7BA1DB4D4F6}"/>
              </a:ext>
            </a:extLst>
          </p:cNvPr>
          <p:cNvPicPr>
            <a:picLocks noChangeAspect="1"/>
          </p:cNvPicPr>
          <p:nvPr/>
        </p:nvPicPr>
        <p:blipFill>
          <a:blip r:embed="rId2"/>
          <a:stretch>
            <a:fillRect/>
          </a:stretch>
        </p:blipFill>
        <p:spPr>
          <a:xfrm>
            <a:off x="1114425" y="1271587"/>
            <a:ext cx="1200150" cy="1322388"/>
          </a:xfrm>
          <a:prstGeom prst="rect">
            <a:avLst/>
          </a:prstGeom>
        </p:spPr>
      </p:pic>
      <p:pic>
        <p:nvPicPr>
          <p:cNvPr id="11" name="Picture 10">
            <a:extLst>
              <a:ext uri="{FF2B5EF4-FFF2-40B4-BE49-F238E27FC236}">
                <a16:creationId xmlns:a16="http://schemas.microsoft.com/office/drawing/2014/main" id="{1BA089B5-23F8-47EF-A7B1-929AF946D80F}"/>
              </a:ext>
            </a:extLst>
          </p:cNvPr>
          <p:cNvPicPr>
            <a:picLocks noChangeAspect="1"/>
          </p:cNvPicPr>
          <p:nvPr/>
        </p:nvPicPr>
        <p:blipFill>
          <a:blip r:embed="rId3"/>
          <a:stretch>
            <a:fillRect/>
          </a:stretch>
        </p:blipFill>
        <p:spPr>
          <a:xfrm>
            <a:off x="3095625" y="1408112"/>
            <a:ext cx="7658100" cy="4772025"/>
          </a:xfrm>
          <a:prstGeom prst="rect">
            <a:avLst/>
          </a:prstGeom>
        </p:spPr>
      </p:pic>
      <p:sp>
        <p:nvSpPr>
          <p:cNvPr id="3" name="Footer Placeholder 3">
            <a:extLst>
              <a:ext uri="{FF2B5EF4-FFF2-40B4-BE49-F238E27FC236}">
                <a16:creationId xmlns:a16="http://schemas.microsoft.com/office/drawing/2014/main" id="{2BF31677-BDB3-472F-0EA6-21E3E05E15A0}"/>
              </a:ext>
            </a:extLst>
          </p:cNvPr>
          <p:cNvSpPr>
            <a:spLocks noGrp="1"/>
          </p:cNvSpPr>
          <p:nvPr>
            <p:ph type="ftr" sz="quarter" idx="11"/>
          </p:nvPr>
        </p:nvSpPr>
        <p:spPr>
          <a:xfrm>
            <a:off x="3581401" y="6356350"/>
            <a:ext cx="4924424" cy="365125"/>
          </a:xfrm>
        </p:spPr>
        <p:txBody>
          <a:bodyPr/>
          <a:lstStyle/>
          <a:p>
            <a:r>
              <a:rPr lang="en-US" sz="1600" dirty="0"/>
              <a:t>EEE5653 &amp; EEE5654 Project Requirements – Draft 2</a:t>
            </a:r>
          </a:p>
        </p:txBody>
      </p:sp>
    </p:spTree>
    <p:extLst>
      <p:ext uri="{BB962C8B-B14F-4D97-AF65-F5344CB8AC3E}">
        <p14:creationId xmlns:p14="http://schemas.microsoft.com/office/powerpoint/2010/main" val="504753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18</a:t>
            </a:fld>
            <a:endParaRPr lang="en-US"/>
          </a:p>
        </p:txBody>
      </p:sp>
      <p:pic>
        <p:nvPicPr>
          <p:cNvPr id="2" name="Picture 1">
            <a:extLst>
              <a:ext uri="{FF2B5EF4-FFF2-40B4-BE49-F238E27FC236}">
                <a16:creationId xmlns:a16="http://schemas.microsoft.com/office/drawing/2014/main" id="{82BB1B7D-B8D8-7C74-08EB-3254CECBCC33}"/>
              </a:ext>
            </a:extLst>
          </p:cNvPr>
          <p:cNvPicPr>
            <a:picLocks noChangeAspect="1"/>
          </p:cNvPicPr>
          <p:nvPr/>
        </p:nvPicPr>
        <p:blipFill>
          <a:blip r:embed="rId2"/>
          <a:stretch>
            <a:fillRect/>
          </a:stretch>
        </p:blipFill>
        <p:spPr>
          <a:xfrm>
            <a:off x="2324099" y="1223978"/>
            <a:ext cx="7715251" cy="5064370"/>
          </a:xfrm>
          <a:prstGeom prst="rect">
            <a:avLst/>
          </a:prstGeom>
        </p:spPr>
      </p:pic>
      <p:sp>
        <p:nvSpPr>
          <p:cNvPr id="3" name="TextBox 2">
            <a:extLst>
              <a:ext uri="{FF2B5EF4-FFF2-40B4-BE49-F238E27FC236}">
                <a16:creationId xmlns:a16="http://schemas.microsoft.com/office/drawing/2014/main" id="{92112480-8067-A8C4-6255-87492AEBC128}"/>
              </a:ext>
            </a:extLst>
          </p:cNvPr>
          <p:cNvSpPr txBox="1"/>
          <p:nvPr/>
        </p:nvSpPr>
        <p:spPr>
          <a:xfrm>
            <a:off x="1323975" y="823868"/>
            <a:ext cx="9544050" cy="400110"/>
          </a:xfrm>
          <a:prstGeom prst="rect">
            <a:avLst/>
          </a:prstGeom>
          <a:noFill/>
        </p:spPr>
        <p:txBody>
          <a:bodyPr wrap="square" rtlCol="0">
            <a:spAutoFit/>
          </a:bodyPr>
          <a:lstStyle/>
          <a:p>
            <a:r>
              <a:rPr lang="en-US" sz="2000" dirty="0"/>
              <a:t>Settings view in the spectrum analyzer</a:t>
            </a:r>
            <a:endParaRPr lang="en-US" dirty="0"/>
          </a:p>
        </p:txBody>
      </p:sp>
      <p:sp>
        <p:nvSpPr>
          <p:cNvPr id="6" name="Title 1">
            <a:extLst>
              <a:ext uri="{FF2B5EF4-FFF2-40B4-BE49-F238E27FC236}">
                <a16:creationId xmlns:a16="http://schemas.microsoft.com/office/drawing/2014/main" id="{8B265483-62D9-310A-F775-B35F31175413}"/>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Activity 2 – Method 2 - </a:t>
            </a:r>
            <a:r>
              <a:rPr lang="en-US" sz="3100" b="1" kern="100" dirty="0">
                <a:latin typeface="Calibri" panose="020F0502020204030204" pitchFamily="34" charset="0"/>
                <a:ea typeface="Calibri" panose="020F0502020204030204" pitchFamily="34" charset="0"/>
                <a:cs typeface="Times New Roman" panose="02020603050405020304" pitchFamily="18" charset="0"/>
              </a:rPr>
              <a:t>Spectrum Analyzer</a:t>
            </a:r>
            <a:endParaRPr lang="en-US" dirty="0"/>
          </a:p>
        </p:txBody>
      </p:sp>
      <p:sp>
        <p:nvSpPr>
          <p:cNvPr id="7" name="Footer Placeholder 3">
            <a:extLst>
              <a:ext uri="{FF2B5EF4-FFF2-40B4-BE49-F238E27FC236}">
                <a16:creationId xmlns:a16="http://schemas.microsoft.com/office/drawing/2014/main" id="{D3BCC75E-2F75-2DCB-1735-AD6E12DE84FA}"/>
              </a:ext>
            </a:extLst>
          </p:cNvPr>
          <p:cNvSpPr>
            <a:spLocks noGrp="1"/>
          </p:cNvSpPr>
          <p:nvPr>
            <p:ph type="ftr" sz="quarter" idx="11"/>
          </p:nvPr>
        </p:nvSpPr>
        <p:spPr>
          <a:xfrm>
            <a:off x="3581401" y="6356350"/>
            <a:ext cx="4924424" cy="365125"/>
          </a:xfrm>
        </p:spPr>
        <p:txBody>
          <a:bodyPr/>
          <a:lstStyle/>
          <a:p>
            <a:r>
              <a:rPr lang="en-US" sz="1600" dirty="0"/>
              <a:t>EEE5653 &amp; EEE5654 Project Requirements – Draft 2</a:t>
            </a:r>
          </a:p>
        </p:txBody>
      </p:sp>
    </p:spTree>
    <p:extLst>
      <p:ext uri="{BB962C8B-B14F-4D97-AF65-F5344CB8AC3E}">
        <p14:creationId xmlns:p14="http://schemas.microsoft.com/office/powerpoint/2010/main" val="2422261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19</a:t>
            </a:fld>
            <a:endParaRPr lang="en-US"/>
          </a:p>
        </p:txBody>
      </p:sp>
      <p:pic>
        <p:nvPicPr>
          <p:cNvPr id="2" name="Picture 1">
            <a:extLst>
              <a:ext uri="{FF2B5EF4-FFF2-40B4-BE49-F238E27FC236}">
                <a16:creationId xmlns:a16="http://schemas.microsoft.com/office/drawing/2014/main" id="{F99C320B-E066-BDA9-FA7F-8899CA3DF8CE}"/>
              </a:ext>
            </a:extLst>
          </p:cNvPr>
          <p:cNvPicPr>
            <a:picLocks noChangeAspect="1"/>
          </p:cNvPicPr>
          <p:nvPr/>
        </p:nvPicPr>
        <p:blipFill>
          <a:blip r:embed="rId2"/>
          <a:stretch>
            <a:fillRect/>
          </a:stretch>
        </p:blipFill>
        <p:spPr>
          <a:xfrm>
            <a:off x="1624012" y="1022350"/>
            <a:ext cx="8810625" cy="5057775"/>
          </a:xfrm>
          <a:prstGeom prst="rect">
            <a:avLst/>
          </a:prstGeom>
        </p:spPr>
      </p:pic>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Activity 2 – Method 2 - </a:t>
            </a:r>
            <a:r>
              <a:rPr lang="en-US" sz="3100" b="1" kern="100" dirty="0">
                <a:latin typeface="Calibri" panose="020F0502020204030204" pitchFamily="34" charset="0"/>
                <a:ea typeface="Calibri" panose="020F0502020204030204" pitchFamily="34" charset="0"/>
                <a:cs typeface="Times New Roman" panose="02020603050405020304" pitchFamily="18" charset="0"/>
              </a:rPr>
              <a:t>Spectrum Analyzer</a:t>
            </a:r>
            <a:endParaRPr lang="en-US" dirty="0"/>
          </a:p>
        </p:txBody>
      </p:sp>
      <p:sp>
        <p:nvSpPr>
          <p:cNvPr id="6" name="Footer Placeholder 3">
            <a:extLst>
              <a:ext uri="{FF2B5EF4-FFF2-40B4-BE49-F238E27FC236}">
                <a16:creationId xmlns:a16="http://schemas.microsoft.com/office/drawing/2014/main" id="{D67C1B22-2B52-AE09-EF98-DC9F53357BD9}"/>
              </a:ext>
            </a:extLst>
          </p:cNvPr>
          <p:cNvSpPr>
            <a:spLocks noGrp="1"/>
          </p:cNvSpPr>
          <p:nvPr>
            <p:ph type="ftr" sz="quarter" idx="11"/>
          </p:nvPr>
        </p:nvSpPr>
        <p:spPr>
          <a:xfrm>
            <a:off x="3581401" y="6356350"/>
            <a:ext cx="4924424" cy="365125"/>
          </a:xfrm>
        </p:spPr>
        <p:txBody>
          <a:bodyPr/>
          <a:lstStyle/>
          <a:p>
            <a:r>
              <a:rPr lang="en-US" sz="1600" dirty="0"/>
              <a:t>EEE5653 &amp; EEE5654 Project Requirements – Draft 2</a:t>
            </a:r>
          </a:p>
        </p:txBody>
      </p:sp>
    </p:spTree>
    <p:extLst>
      <p:ext uri="{BB962C8B-B14F-4D97-AF65-F5344CB8AC3E}">
        <p14:creationId xmlns:p14="http://schemas.microsoft.com/office/powerpoint/2010/main" val="1784026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569C56A-E90A-24B9-BA71-604DC7B54458}"/>
              </a:ext>
            </a:extLst>
          </p:cNvPr>
          <p:cNvSpPr>
            <a:spLocks noGrp="1"/>
          </p:cNvSpPr>
          <p:nvPr>
            <p:ph type="ftr" sz="quarter" idx="11"/>
          </p:nvPr>
        </p:nvSpPr>
        <p:spPr>
          <a:xfrm>
            <a:off x="3762375" y="6445250"/>
            <a:ext cx="4914900" cy="365125"/>
          </a:xfrm>
        </p:spPr>
        <p:txBody>
          <a:bodyPr/>
          <a:lstStyle/>
          <a:p>
            <a:r>
              <a:rPr lang="en-US" sz="1600" dirty="0"/>
              <a:t>EEE5653 &amp; EEE5654 Project Requirements – Draft 2</a:t>
            </a:r>
          </a:p>
        </p:txBody>
      </p:sp>
      <p:sp>
        <p:nvSpPr>
          <p:cNvPr id="5" name="Slide Number Placeholder 4">
            <a:extLst>
              <a:ext uri="{FF2B5EF4-FFF2-40B4-BE49-F238E27FC236}">
                <a16:creationId xmlns:a16="http://schemas.microsoft.com/office/drawing/2014/main" id="{BA883717-07E7-81F8-E677-0DCF003CB84B}"/>
              </a:ext>
            </a:extLst>
          </p:cNvPr>
          <p:cNvSpPr>
            <a:spLocks noGrp="1"/>
          </p:cNvSpPr>
          <p:nvPr>
            <p:ph type="sldNum" sz="quarter" idx="12"/>
          </p:nvPr>
        </p:nvSpPr>
        <p:spPr/>
        <p:txBody>
          <a:bodyPr/>
          <a:lstStyle/>
          <a:p>
            <a:fld id="{84B73164-A64C-4F5C-A4BD-4649CD881205}" type="slidenum">
              <a:rPr lang="en-US" smtClean="0"/>
              <a:t>2</a:t>
            </a:fld>
            <a:endParaRPr lang="en-US" dirty="0"/>
          </a:p>
        </p:txBody>
      </p:sp>
      <p:sp>
        <p:nvSpPr>
          <p:cNvPr id="6" name="TextBox 5">
            <a:extLst>
              <a:ext uri="{FF2B5EF4-FFF2-40B4-BE49-F238E27FC236}">
                <a16:creationId xmlns:a16="http://schemas.microsoft.com/office/drawing/2014/main" id="{EC6C703A-7D9B-2245-063A-2A6E9E43E650}"/>
              </a:ext>
            </a:extLst>
          </p:cNvPr>
          <p:cNvSpPr txBox="1"/>
          <p:nvPr/>
        </p:nvSpPr>
        <p:spPr>
          <a:xfrm>
            <a:off x="371475" y="314325"/>
            <a:ext cx="11106150" cy="523220"/>
          </a:xfrm>
          <a:prstGeom prst="rect">
            <a:avLst/>
          </a:prstGeom>
          <a:noFill/>
        </p:spPr>
        <p:txBody>
          <a:bodyPr wrap="square" rtlCol="0">
            <a:spAutoFit/>
          </a:bodyPr>
          <a:lstStyle/>
          <a:p>
            <a:pPr algn="ctr"/>
            <a:r>
              <a:rPr lang="en-US" sz="2800" b="1" dirty="0"/>
              <a:t>Introduction</a:t>
            </a:r>
          </a:p>
        </p:txBody>
      </p:sp>
      <p:sp>
        <p:nvSpPr>
          <p:cNvPr id="7" name="TextBox 6">
            <a:extLst>
              <a:ext uri="{FF2B5EF4-FFF2-40B4-BE49-F238E27FC236}">
                <a16:creationId xmlns:a16="http://schemas.microsoft.com/office/drawing/2014/main" id="{3133BD21-6AD5-5022-6435-843329FF4A76}"/>
              </a:ext>
            </a:extLst>
          </p:cNvPr>
          <p:cNvSpPr txBox="1"/>
          <p:nvPr/>
        </p:nvSpPr>
        <p:spPr>
          <a:xfrm>
            <a:off x="838200" y="1009245"/>
            <a:ext cx="10277475" cy="3999043"/>
          </a:xfrm>
          <a:prstGeom prst="rect">
            <a:avLst/>
          </a:prstGeom>
          <a:noFill/>
        </p:spPr>
        <p:txBody>
          <a:bodyPr wrap="square" rtlCol="0">
            <a:spAutoFit/>
          </a:bodyPr>
          <a:lstStyle/>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You will be using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Matlab</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and Simulink for this project. You will be working in teams of 2. Each team will have two filters to design for their investigations. The 4 main filters are:</a:t>
            </a:r>
          </a:p>
          <a:p>
            <a:pPr marL="1257300" lvl="2" indent="-342900">
              <a:lnSpc>
                <a:spcPct val="107000"/>
              </a:lnSpc>
              <a:spcAft>
                <a:spcPts val="800"/>
              </a:spcAft>
              <a:buFont typeface="Wingdings" panose="05000000000000000000" pitchFamily="2" charset="2"/>
              <a:buChar char="q"/>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High pass</a:t>
            </a:r>
          </a:p>
          <a:p>
            <a:pPr marL="1257300" lvl="2" indent="-342900">
              <a:lnSpc>
                <a:spcPct val="107000"/>
              </a:lnSpc>
              <a:spcAft>
                <a:spcPts val="800"/>
              </a:spcAft>
              <a:buFont typeface="Wingdings" panose="05000000000000000000" pitchFamily="2" charset="2"/>
              <a:buChar char="q"/>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Low pass</a:t>
            </a:r>
          </a:p>
          <a:p>
            <a:pPr marL="1257300" lvl="2" indent="-342900">
              <a:lnSpc>
                <a:spcPct val="107000"/>
              </a:lnSpc>
              <a:spcAft>
                <a:spcPts val="800"/>
              </a:spcAft>
              <a:buFont typeface="Wingdings" panose="05000000000000000000" pitchFamily="2" charset="2"/>
              <a:buChar char="q"/>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Band pass</a:t>
            </a:r>
          </a:p>
          <a:p>
            <a:pPr marL="1257300" lvl="2" indent="-342900">
              <a:lnSpc>
                <a:spcPct val="107000"/>
              </a:lnSpc>
              <a:spcAft>
                <a:spcPts val="800"/>
              </a:spcAft>
              <a:buFont typeface="Wingdings" panose="05000000000000000000" pitchFamily="2" charset="2"/>
              <a:buChar char="q"/>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Notch</a:t>
            </a:r>
          </a:p>
          <a:p>
            <a:pPr marL="0" marR="0">
              <a:lnSpc>
                <a:spcPct val="107000"/>
              </a:lnSpc>
              <a:spcBef>
                <a:spcPts val="0"/>
              </a:spcBef>
              <a:spcAft>
                <a:spcPts val="800"/>
              </a:spcAft>
            </a:pPr>
            <a:r>
              <a:rPr lang="en-US" sz="2000" kern="100" dirty="0">
                <a:latin typeface="Calibri" panose="020F0502020204030204" pitchFamily="34" charset="0"/>
                <a:ea typeface="Calibri" panose="020F0502020204030204" pitchFamily="34" charset="0"/>
                <a:cs typeface="Times New Roman" panose="02020603050405020304" pitchFamily="18" charset="0"/>
              </a:rPr>
              <a:t>E</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ach group will be assigned one filter set from the four ones defined in Table 1 below. </a:t>
            </a: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graphicFrame>
        <p:nvGraphicFramePr>
          <p:cNvPr id="3" name="Table 2">
            <a:extLst>
              <a:ext uri="{FF2B5EF4-FFF2-40B4-BE49-F238E27FC236}">
                <a16:creationId xmlns:a16="http://schemas.microsoft.com/office/drawing/2014/main" id="{8A971FDC-4D23-EF77-A931-3639FC0D5590}"/>
              </a:ext>
            </a:extLst>
          </p:cNvPr>
          <p:cNvGraphicFramePr>
            <a:graphicFrameLocks noGrp="1"/>
          </p:cNvGraphicFramePr>
          <p:nvPr>
            <p:extLst>
              <p:ext uri="{D42A27DB-BD31-4B8C-83A1-F6EECF244321}">
                <p14:modId xmlns:p14="http://schemas.microsoft.com/office/powerpoint/2010/main" val="4230580047"/>
              </p:ext>
            </p:extLst>
          </p:nvPr>
        </p:nvGraphicFramePr>
        <p:xfrm>
          <a:off x="3658779" y="4391428"/>
          <a:ext cx="4729160" cy="1487490"/>
        </p:xfrm>
        <a:graphic>
          <a:graphicData uri="http://schemas.openxmlformats.org/drawingml/2006/table">
            <a:tbl>
              <a:tblPr/>
              <a:tblGrid>
                <a:gridCol w="902840">
                  <a:extLst>
                    <a:ext uri="{9D8B030D-6E8A-4147-A177-3AD203B41FA5}">
                      <a16:colId xmlns:a16="http://schemas.microsoft.com/office/drawing/2014/main" val="3578264754"/>
                    </a:ext>
                  </a:extLst>
                </a:gridCol>
                <a:gridCol w="956580">
                  <a:extLst>
                    <a:ext uri="{9D8B030D-6E8A-4147-A177-3AD203B41FA5}">
                      <a16:colId xmlns:a16="http://schemas.microsoft.com/office/drawing/2014/main" val="1034222632"/>
                    </a:ext>
                  </a:extLst>
                </a:gridCol>
                <a:gridCol w="956580">
                  <a:extLst>
                    <a:ext uri="{9D8B030D-6E8A-4147-A177-3AD203B41FA5}">
                      <a16:colId xmlns:a16="http://schemas.microsoft.com/office/drawing/2014/main" val="1565554581"/>
                    </a:ext>
                  </a:extLst>
                </a:gridCol>
                <a:gridCol w="956580">
                  <a:extLst>
                    <a:ext uri="{9D8B030D-6E8A-4147-A177-3AD203B41FA5}">
                      <a16:colId xmlns:a16="http://schemas.microsoft.com/office/drawing/2014/main" val="4105049676"/>
                    </a:ext>
                  </a:extLst>
                </a:gridCol>
                <a:gridCol w="956580">
                  <a:extLst>
                    <a:ext uri="{9D8B030D-6E8A-4147-A177-3AD203B41FA5}">
                      <a16:colId xmlns:a16="http://schemas.microsoft.com/office/drawing/2014/main" val="3323188115"/>
                    </a:ext>
                  </a:extLst>
                </a:gridCol>
              </a:tblGrid>
              <a:tr h="24791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gridSpan="4">
                  <a:txBody>
                    <a:bodyPr/>
                    <a:lstStyle/>
                    <a:p>
                      <a:pPr algn="ctr" fontAlgn="ctr"/>
                      <a:r>
                        <a:rPr lang="en-US" sz="1100" b="1" i="0" u="none" strike="noStrike" dirty="0">
                          <a:solidFill>
                            <a:srgbClr val="000000"/>
                          </a:solidFill>
                          <a:effectLst/>
                          <a:latin typeface="Calibri" panose="020F0502020204030204" pitchFamily="34" charset="0"/>
                        </a:rPr>
                        <a:t>Filter Set Allocation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9555184"/>
                  </a:ext>
                </a:extLst>
              </a:tr>
              <a:tr h="24791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Filter Set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Filter Set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Filter Set 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Filter Set 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9390100"/>
                  </a:ext>
                </a:extLst>
              </a:tr>
              <a:tr h="247915">
                <a:tc>
                  <a:txBody>
                    <a:bodyPr/>
                    <a:lstStyle/>
                    <a:p>
                      <a:pPr algn="l" fontAlgn="b"/>
                      <a:r>
                        <a:rPr lang="en-US" sz="1100" b="0" i="0" u="none" strike="noStrike">
                          <a:solidFill>
                            <a:srgbClr val="000000"/>
                          </a:solidFill>
                          <a:effectLst/>
                          <a:latin typeface="Calibri" panose="020F0502020204030204" pitchFamily="34" charset="0"/>
                        </a:rPr>
                        <a:t>High Pass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100" b="0" i="0" u="none" strike="noStrike">
                          <a:solidFill>
                            <a:srgbClr val="000000"/>
                          </a:solidFill>
                          <a:effectLst/>
                          <a:latin typeface="Calibri" panose="020F0502020204030204" pitchFamily="34" charset="0"/>
                        </a:rPr>
                        <a:t>Not Available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dirty="0">
                          <a:solidFill>
                            <a:srgbClr val="000000"/>
                          </a:solidFill>
                          <a:effectLst/>
                          <a:latin typeface="Calibri" panose="020F0502020204030204" pitchFamily="34" charset="0"/>
                        </a:rPr>
                        <a:t>Not Available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1625130"/>
                  </a:ext>
                </a:extLst>
              </a:tr>
              <a:tr h="247915">
                <a:tc>
                  <a:txBody>
                    <a:bodyPr/>
                    <a:lstStyle/>
                    <a:p>
                      <a:pPr algn="l" fontAlgn="b"/>
                      <a:r>
                        <a:rPr lang="en-US" sz="1100" b="0" i="0" u="none" strike="noStrike">
                          <a:solidFill>
                            <a:srgbClr val="000000"/>
                          </a:solidFill>
                          <a:effectLst/>
                          <a:latin typeface="Calibri" panose="020F0502020204030204" pitchFamily="34" charset="0"/>
                        </a:rPr>
                        <a:t>Low Pass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Available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1100" b="0" i="0" u="none" strike="noStrike">
                          <a:solidFill>
                            <a:srgbClr val="000000"/>
                          </a:solidFill>
                          <a:effectLst/>
                          <a:latin typeface="Calibri" panose="020F0502020204030204" pitchFamily="34" charset="0"/>
                        </a:rPr>
                        <a:t>Not Available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10256065"/>
                  </a:ext>
                </a:extLst>
              </a:tr>
              <a:tr h="247915">
                <a:tc>
                  <a:txBody>
                    <a:bodyPr/>
                    <a:lstStyle/>
                    <a:p>
                      <a:pPr algn="l" fontAlgn="b"/>
                      <a:r>
                        <a:rPr lang="en-US" sz="1100" b="0" i="0" u="none" strike="noStrike">
                          <a:solidFill>
                            <a:srgbClr val="000000"/>
                          </a:solidFill>
                          <a:effectLst/>
                          <a:latin typeface="Calibri" panose="020F0502020204030204" pitchFamily="34" charset="0"/>
                        </a:rPr>
                        <a:t>Band Pass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100" b="0" i="0" u="none" strike="noStrike">
                          <a:solidFill>
                            <a:srgbClr val="000000"/>
                          </a:solidFill>
                          <a:effectLst/>
                          <a:latin typeface="Calibri" panose="020F0502020204030204" pitchFamily="34" charset="0"/>
                        </a:rPr>
                        <a:t>Not Available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Available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984715635"/>
                  </a:ext>
                </a:extLst>
              </a:tr>
              <a:tr h="247915">
                <a:tc>
                  <a:txBody>
                    <a:bodyPr/>
                    <a:lstStyle/>
                    <a:p>
                      <a:pPr algn="l" fontAlgn="b"/>
                      <a:r>
                        <a:rPr lang="en-US" sz="1100" b="0" i="0" u="none" strike="noStrike">
                          <a:solidFill>
                            <a:srgbClr val="000000"/>
                          </a:solidFill>
                          <a:effectLst/>
                          <a:latin typeface="Calibri" panose="020F0502020204030204" pitchFamily="34" charset="0"/>
                        </a:rPr>
                        <a:t>Notch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Available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dirty="0">
                          <a:solidFill>
                            <a:srgbClr val="000000"/>
                          </a:solidFill>
                          <a:effectLst/>
                          <a:latin typeface="Calibri" panose="020F0502020204030204" pitchFamily="34" charset="0"/>
                        </a:rPr>
                        <a:t>Not Available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616620"/>
                  </a:ext>
                </a:extLst>
              </a:tr>
            </a:tbl>
          </a:graphicData>
        </a:graphic>
      </p:graphicFrame>
      <p:sp>
        <p:nvSpPr>
          <p:cNvPr id="8" name="TextBox 7">
            <a:extLst>
              <a:ext uri="{FF2B5EF4-FFF2-40B4-BE49-F238E27FC236}">
                <a16:creationId xmlns:a16="http://schemas.microsoft.com/office/drawing/2014/main" id="{83959927-0B63-5A56-3A31-EC9D080F189B}"/>
              </a:ext>
            </a:extLst>
          </p:cNvPr>
          <p:cNvSpPr txBox="1"/>
          <p:nvPr/>
        </p:nvSpPr>
        <p:spPr>
          <a:xfrm>
            <a:off x="3537103" y="5898118"/>
            <a:ext cx="5140172" cy="369332"/>
          </a:xfrm>
          <a:prstGeom prst="rect">
            <a:avLst/>
          </a:prstGeom>
          <a:noFill/>
        </p:spPr>
        <p:txBody>
          <a:bodyPr wrap="square" rtlCol="0">
            <a:spAutoFit/>
          </a:bodyPr>
          <a:lstStyle/>
          <a:p>
            <a:pPr algn="ctr"/>
            <a:r>
              <a:rPr lang="en-US" b="1" dirty="0"/>
              <a:t>Table 1</a:t>
            </a:r>
            <a:r>
              <a:rPr lang="en-US" dirty="0"/>
              <a:t>. Filter Set Specification</a:t>
            </a:r>
          </a:p>
        </p:txBody>
      </p:sp>
    </p:spTree>
    <p:extLst>
      <p:ext uri="{BB962C8B-B14F-4D97-AF65-F5344CB8AC3E}">
        <p14:creationId xmlns:p14="http://schemas.microsoft.com/office/powerpoint/2010/main" val="3955946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20</a:t>
            </a:fld>
            <a:endParaRPr lang="en-US"/>
          </a:p>
        </p:txBody>
      </p:sp>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Activity 3 – </a:t>
            </a:r>
            <a:r>
              <a:rPr lang="en-US" sz="3100" b="1" kern="100" dirty="0">
                <a:latin typeface="Calibri" panose="020F0502020204030204" pitchFamily="34" charset="0"/>
                <a:ea typeface="Calibri" panose="020F0502020204030204" pitchFamily="34" charset="0"/>
                <a:cs typeface="Times New Roman" panose="02020603050405020304" pitchFamily="18" charset="0"/>
              </a:rPr>
              <a:t>Simulink DSP Project Wrap-up </a:t>
            </a:r>
            <a:endParaRPr lang="en-US" dirty="0"/>
          </a:p>
        </p:txBody>
      </p:sp>
      <p:pic>
        <p:nvPicPr>
          <p:cNvPr id="8" name="Picture 7">
            <a:extLst>
              <a:ext uri="{FF2B5EF4-FFF2-40B4-BE49-F238E27FC236}">
                <a16:creationId xmlns:a16="http://schemas.microsoft.com/office/drawing/2014/main" id="{FFCB8670-8241-CA21-0C17-8BF38A43BD4A}"/>
              </a:ext>
            </a:extLst>
          </p:cNvPr>
          <p:cNvPicPr>
            <a:picLocks noChangeAspect="1"/>
          </p:cNvPicPr>
          <p:nvPr/>
        </p:nvPicPr>
        <p:blipFill>
          <a:blip r:embed="rId2"/>
          <a:stretch>
            <a:fillRect/>
          </a:stretch>
        </p:blipFill>
        <p:spPr>
          <a:xfrm>
            <a:off x="1931911" y="1166812"/>
            <a:ext cx="7767348" cy="4652964"/>
          </a:xfrm>
          <a:prstGeom prst="rect">
            <a:avLst/>
          </a:prstGeom>
        </p:spPr>
      </p:pic>
      <p:sp>
        <p:nvSpPr>
          <p:cNvPr id="2" name="Footer Placeholder 3">
            <a:extLst>
              <a:ext uri="{FF2B5EF4-FFF2-40B4-BE49-F238E27FC236}">
                <a16:creationId xmlns:a16="http://schemas.microsoft.com/office/drawing/2014/main" id="{7F1F4DBF-7435-1B59-A8EA-A4BE90730A08}"/>
              </a:ext>
            </a:extLst>
          </p:cNvPr>
          <p:cNvSpPr>
            <a:spLocks noGrp="1"/>
          </p:cNvSpPr>
          <p:nvPr>
            <p:ph type="ftr" sz="quarter" idx="11"/>
          </p:nvPr>
        </p:nvSpPr>
        <p:spPr>
          <a:xfrm>
            <a:off x="3581401" y="6356350"/>
            <a:ext cx="4924424" cy="365125"/>
          </a:xfrm>
        </p:spPr>
        <p:txBody>
          <a:bodyPr/>
          <a:lstStyle/>
          <a:p>
            <a:r>
              <a:rPr lang="en-US" sz="1600" dirty="0"/>
              <a:t>EEE5653 &amp; EEE5654 Project Requirements – Draft 2</a:t>
            </a:r>
          </a:p>
        </p:txBody>
      </p:sp>
    </p:spTree>
    <p:extLst>
      <p:ext uri="{BB962C8B-B14F-4D97-AF65-F5344CB8AC3E}">
        <p14:creationId xmlns:p14="http://schemas.microsoft.com/office/powerpoint/2010/main" val="2971484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B10D73C-C81E-889C-01AA-ED30F286322C}"/>
              </a:ext>
            </a:extLst>
          </p:cNvPr>
          <p:cNvGraphicFramePr>
            <a:graphicFrameLocks noGrp="1"/>
          </p:cNvGraphicFramePr>
          <p:nvPr>
            <p:extLst>
              <p:ext uri="{D42A27DB-BD31-4B8C-83A1-F6EECF244321}">
                <p14:modId xmlns:p14="http://schemas.microsoft.com/office/powerpoint/2010/main" val="79001003"/>
              </p:ext>
            </p:extLst>
          </p:nvPr>
        </p:nvGraphicFramePr>
        <p:xfrm>
          <a:off x="3834947" y="4067866"/>
          <a:ext cx="4552950" cy="996092"/>
        </p:xfrm>
        <a:graphic>
          <a:graphicData uri="http://schemas.openxmlformats.org/drawingml/2006/table">
            <a:tbl>
              <a:tblPr/>
              <a:tblGrid>
                <a:gridCol w="2165040">
                  <a:extLst>
                    <a:ext uri="{9D8B030D-6E8A-4147-A177-3AD203B41FA5}">
                      <a16:colId xmlns:a16="http://schemas.microsoft.com/office/drawing/2014/main" val="1866600587"/>
                    </a:ext>
                  </a:extLst>
                </a:gridCol>
                <a:gridCol w="795970">
                  <a:extLst>
                    <a:ext uri="{9D8B030D-6E8A-4147-A177-3AD203B41FA5}">
                      <a16:colId xmlns:a16="http://schemas.microsoft.com/office/drawing/2014/main" val="2393361794"/>
                    </a:ext>
                  </a:extLst>
                </a:gridCol>
                <a:gridCol w="795970">
                  <a:extLst>
                    <a:ext uri="{9D8B030D-6E8A-4147-A177-3AD203B41FA5}">
                      <a16:colId xmlns:a16="http://schemas.microsoft.com/office/drawing/2014/main" val="183789376"/>
                    </a:ext>
                  </a:extLst>
                </a:gridCol>
                <a:gridCol w="795970">
                  <a:extLst>
                    <a:ext uri="{9D8B030D-6E8A-4147-A177-3AD203B41FA5}">
                      <a16:colId xmlns:a16="http://schemas.microsoft.com/office/drawing/2014/main" val="2732684142"/>
                    </a:ext>
                  </a:extLst>
                </a:gridCol>
              </a:tblGrid>
              <a:tr h="249023">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3">
                  <a:txBody>
                    <a:bodyPr/>
                    <a:lstStyle/>
                    <a:p>
                      <a:pPr algn="ctr" fontAlgn="ctr"/>
                      <a:r>
                        <a:rPr lang="en-US" sz="1100" b="1" i="0" u="none" strike="noStrike" dirty="0">
                          <a:solidFill>
                            <a:srgbClr val="000000"/>
                          </a:solidFill>
                          <a:effectLst/>
                          <a:latin typeface="Calibri" panose="020F0502020204030204" pitchFamily="34" charset="0"/>
                        </a:rPr>
                        <a:t>Group's Choices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32946828"/>
                  </a:ext>
                </a:extLst>
              </a:tr>
              <a:tr h="249023">
                <a:tc>
                  <a:txBody>
                    <a:bodyPr/>
                    <a:lstStyle/>
                    <a:p>
                      <a:pPr algn="ctr" fontAlgn="ctr"/>
                      <a:r>
                        <a:rPr lang="en-US" sz="1100" b="1" i="0" u="none" strike="noStrike">
                          <a:solidFill>
                            <a:srgbClr val="000000"/>
                          </a:solidFill>
                          <a:effectLst/>
                          <a:latin typeface="Calibri" panose="020F0502020204030204" pitchFamily="34" charset="0"/>
                        </a:rPr>
                        <a:t>Group Members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1st Choice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2nd Choice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3rd Choice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4741910"/>
                  </a:ext>
                </a:extLst>
              </a:tr>
              <a:tr h="249023">
                <a:tc>
                  <a:txBody>
                    <a:bodyPr/>
                    <a:lstStyle/>
                    <a:p>
                      <a:pPr algn="ctr" fontAlgn="ctr"/>
                      <a:r>
                        <a:rPr lang="en-US" sz="1100" b="0" i="0" u="none" strike="noStrike">
                          <a:solidFill>
                            <a:srgbClr val="000000"/>
                          </a:solidFill>
                          <a:effectLst/>
                          <a:latin typeface="Calibri" panose="020F0502020204030204" pitchFamily="34" charset="0"/>
                        </a:rPr>
                        <a:t>Student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1100" b="0" i="0" u="none" strike="noStrike" dirty="0">
                          <a:solidFill>
                            <a:srgbClr val="000000"/>
                          </a:solidFill>
                          <a:effectLst/>
                          <a:latin typeface="Calibri" panose="020F0502020204030204" pitchFamily="34" charset="0"/>
                        </a:rPr>
                        <a:t>Filter Set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1100" b="0" i="0" u="none" strike="noStrike" dirty="0">
                          <a:solidFill>
                            <a:srgbClr val="000000"/>
                          </a:solidFill>
                          <a:effectLst/>
                          <a:latin typeface="Calibri" panose="020F0502020204030204" pitchFamily="34" charset="0"/>
                        </a:rPr>
                        <a:t>Filter Set 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1100" b="0" i="0" u="none" strike="noStrike" dirty="0">
                          <a:solidFill>
                            <a:srgbClr val="000000"/>
                          </a:solidFill>
                          <a:effectLst/>
                          <a:latin typeface="Calibri" panose="020F0502020204030204" pitchFamily="34" charset="0"/>
                        </a:rPr>
                        <a:t>Filter Set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9586252"/>
                  </a:ext>
                </a:extLst>
              </a:tr>
              <a:tr h="249023">
                <a:tc>
                  <a:txBody>
                    <a:bodyPr/>
                    <a:lstStyle/>
                    <a:p>
                      <a:pPr algn="ctr" fontAlgn="ctr"/>
                      <a:r>
                        <a:rPr lang="en-US" sz="1100" b="0" i="0" u="none" strike="noStrike" dirty="0">
                          <a:solidFill>
                            <a:srgbClr val="000000"/>
                          </a:solidFill>
                          <a:effectLst/>
                          <a:latin typeface="Calibri" panose="020F0502020204030204" pitchFamily="34" charset="0"/>
                        </a:rPr>
                        <a:t>Student 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361009431"/>
                  </a:ext>
                </a:extLst>
              </a:tr>
            </a:tbl>
          </a:graphicData>
        </a:graphic>
      </p:graphicFrame>
      <p:sp>
        <p:nvSpPr>
          <p:cNvPr id="4" name="Footer Placeholder 3">
            <a:extLst>
              <a:ext uri="{FF2B5EF4-FFF2-40B4-BE49-F238E27FC236}">
                <a16:creationId xmlns:a16="http://schemas.microsoft.com/office/drawing/2014/main" id="{3569C56A-E90A-24B9-BA71-604DC7B54458}"/>
              </a:ext>
            </a:extLst>
          </p:cNvPr>
          <p:cNvSpPr>
            <a:spLocks noGrp="1"/>
          </p:cNvSpPr>
          <p:nvPr>
            <p:ph type="ftr" sz="quarter" idx="11"/>
          </p:nvPr>
        </p:nvSpPr>
        <p:spPr>
          <a:xfrm>
            <a:off x="3762375" y="6445250"/>
            <a:ext cx="4914900" cy="365125"/>
          </a:xfrm>
        </p:spPr>
        <p:txBody>
          <a:bodyPr/>
          <a:lstStyle/>
          <a:p>
            <a:r>
              <a:rPr lang="en-US" sz="1600" dirty="0"/>
              <a:t>EEE5653 &amp; EEE5654 Project Requirements – Draft 2</a:t>
            </a:r>
          </a:p>
        </p:txBody>
      </p:sp>
      <p:sp>
        <p:nvSpPr>
          <p:cNvPr id="5" name="Slide Number Placeholder 4">
            <a:extLst>
              <a:ext uri="{FF2B5EF4-FFF2-40B4-BE49-F238E27FC236}">
                <a16:creationId xmlns:a16="http://schemas.microsoft.com/office/drawing/2014/main" id="{BA883717-07E7-81F8-E677-0DCF003CB84B}"/>
              </a:ext>
            </a:extLst>
          </p:cNvPr>
          <p:cNvSpPr>
            <a:spLocks noGrp="1"/>
          </p:cNvSpPr>
          <p:nvPr>
            <p:ph type="sldNum" sz="quarter" idx="12"/>
          </p:nvPr>
        </p:nvSpPr>
        <p:spPr/>
        <p:txBody>
          <a:bodyPr/>
          <a:lstStyle/>
          <a:p>
            <a:fld id="{84B73164-A64C-4F5C-A4BD-4649CD881205}" type="slidenum">
              <a:rPr lang="en-US" smtClean="0"/>
              <a:t>3</a:t>
            </a:fld>
            <a:endParaRPr lang="en-US"/>
          </a:p>
        </p:txBody>
      </p:sp>
      <p:sp>
        <p:nvSpPr>
          <p:cNvPr id="6" name="TextBox 5">
            <a:extLst>
              <a:ext uri="{FF2B5EF4-FFF2-40B4-BE49-F238E27FC236}">
                <a16:creationId xmlns:a16="http://schemas.microsoft.com/office/drawing/2014/main" id="{EC6C703A-7D9B-2245-063A-2A6E9E43E650}"/>
              </a:ext>
            </a:extLst>
          </p:cNvPr>
          <p:cNvSpPr txBox="1"/>
          <p:nvPr/>
        </p:nvSpPr>
        <p:spPr>
          <a:xfrm>
            <a:off x="371475" y="314325"/>
            <a:ext cx="11106150" cy="523220"/>
          </a:xfrm>
          <a:prstGeom prst="rect">
            <a:avLst/>
          </a:prstGeom>
          <a:noFill/>
        </p:spPr>
        <p:txBody>
          <a:bodyPr wrap="square" rtlCol="0">
            <a:spAutoFit/>
          </a:bodyPr>
          <a:lstStyle/>
          <a:p>
            <a:pPr algn="ctr"/>
            <a:r>
              <a:rPr lang="en-US" sz="2800" b="1" dirty="0"/>
              <a:t>Group Filter Set Selection</a:t>
            </a:r>
          </a:p>
        </p:txBody>
      </p:sp>
      <p:sp>
        <p:nvSpPr>
          <p:cNvPr id="8" name="TextBox 7">
            <a:extLst>
              <a:ext uri="{FF2B5EF4-FFF2-40B4-BE49-F238E27FC236}">
                <a16:creationId xmlns:a16="http://schemas.microsoft.com/office/drawing/2014/main" id="{C77BD85A-6B2B-683B-CD34-AA63945FE297}"/>
              </a:ext>
            </a:extLst>
          </p:cNvPr>
          <p:cNvSpPr txBox="1"/>
          <p:nvPr/>
        </p:nvSpPr>
        <p:spPr>
          <a:xfrm>
            <a:off x="3649739" y="5063958"/>
            <a:ext cx="5140172" cy="369332"/>
          </a:xfrm>
          <a:prstGeom prst="rect">
            <a:avLst/>
          </a:prstGeom>
          <a:noFill/>
        </p:spPr>
        <p:txBody>
          <a:bodyPr wrap="square" rtlCol="0">
            <a:spAutoFit/>
          </a:bodyPr>
          <a:lstStyle/>
          <a:p>
            <a:pPr algn="ctr"/>
            <a:r>
              <a:rPr lang="en-US" b="1" dirty="0"/>
              <a:t>Table 3</a:t>
            </a:r>
            <a:r>
              <a:rPr lang="en-US" dirty="0"/>
              <a:t>. Example of a group filter set selection </a:t>
            </a:r>
          </a:p>
        </p:txBody>
      </p:sp>
      <p:sp>
        <p:nvSpPr>
          <p:cNvPr id="7" name="TextBox 6">
            <a:extLst>
              <a:ext uri="{FF2B5EF4-FFF2-40B4-BE49-F238E27FC236}">
                <a16:creationId xmlns:a16="http://schemas.microsoft.com/office/drawing/2014/main" id="{3133BD21-6AD5-5022-6435-843329FF4A76}"/>
              </a:ext>
            </a:extLst>
          </p:cNvPr>
          <p:cNvSpPr txBox="1"/>
          <p:nvPr/>
        </p:nvSpPr>
        <p:spPr>
          <a:xfrm>
            <a:off x="531845" y="718502"/>
            <a:ext cx="11541968" cy="5909310"/>
          </a:xfrm>
          <a:prstGeom prst="rect">
            <a:avLst/>
          </a:prstGeom>
          <a:noFill/>
        </p:spPr>
        <p:txBody>
          <a:bodyPr wrap="square" rtlCol="0">
            <a:spAutoFit/>
          </a:bodyPr>
          <a:lstStyle/>
          <a:p>
            <a:pPr marL="285750" indent="-285750">
              <a:buFont typeface="Arial" panose="020B0604020202020204" pitchFamily="34" charset="0"/>
              <a:buChar char="•"/>
            </a:pPr>
            <a:r>
              <a:rPr lang="en-US" dirty="0"/>
              <a:t>The two-some groups shall be formed by  self-selected pairs of students within the same class, either EEE5653-1740 or EEE5654-1257. No cross-over is allowed.</a:t>
            </a:r>
          </a:p>
          <a:p>
            <a:pPr marL="285750" indent="-285750">
              <a:buFont typeface="Arial" panose="020B0604020202020204" pitchFamily="34" charset="0"/>
              <a:buChar char="•"/>
            </a:pPr>
            <a:r>
              <a:rPr lang="en-US" dirty="0"/>
              <a:t>On a first come - first served basis, one or both members of each group will email the instructor a documented copy of the embedded Excel file relevant to each class from Table 2 below by 7:00PM on Saturday 11/18.</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	</a:t>
            </a:r>
          </a:p>
          <a:p>
            <a:endParaRPr lang="en-US" dirty="0"/>
          </a:p>
          <a:p>
            <a:endParaRPr lang="en-US" dirty="0"/>
          </a:p>
          <a:p>
            <a:pPr marL="285750" indent="-285750">
              <a:buFont typeface="Arial" panose="020B0604020202020204" pitchFamily="34" charset="0"/>
              <a:buChar char="•"/>
            </a:pPr>
            <a:r>
              <a:rPr lang="en-US" dirty="0"/>
              <a:t>The documentation pertains to cells A4 through D5 of the worksheet “Group’s Choices” (from the relevant Excel file in Table 2) and shall be according to the example shown in Table 3.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a:p>
            <a:pPr marL="285750" indent="-285750">
              <a:buFont typeface="Arial" panose="020B0604020202020204" pitchFamily="34" charset="0"/>
              <a:buChar char="•"/>
            </a:pPr>
            <a:r>
              <a:rPr lang="en-US" dirty="0"/>
              <a:t>The instructor will assign one filter set to each group. This assignment will be based on each group’s email time stamp along with the prioritized selection of 3 out 4 filter sets specified by each group in the emailed files.</a:t>
            </a:r>
          </a:p>
          <a:p>
            <a:pPr marL="285750" indent="-285750">
              <a:buFont typeface="Arial" panose="020B0604020202020204" pitchFamily="34" charset="0"/>
              <a:buChar char="•"/>
            </a:pPr>
            <a:r>
              <a:rPr lang="en-US" dirty="0"/>
              <a:t>Students unable to build a group will be assigned to groups to be formed during the Tuesday 11/21 Zoom session with the concerned students in attendance and by the instructor for the absent students.</a:t>
            </a:r>
          </a:p>
        </p:txBody>
      </p:sp>
      <p:graphicFrame>
        <p:nvGraphicFramePr>
          <p:cNvPr id="9" name="Table 8">
            <a:extLst>
              <a:ext uri="{FF2B5EF4-FFF2-40B4-BE49-F238E27FC236}">
                <a16:creationId xmlns:a16="http://schemas.microsoft.com/office/drawing/2014/main" id="{72258EC6-033D-CDFA-D9BC-A3FC9E74A7D0}"/>
              </a:ext>
            </a:extLst>
          </p:cNvPr>
          <p:cNvGraphicFramePr>
            <a:graphicFrameLocks noGrp="1"/>
          </p:cNvGraphicFramePr>
          <p:nvPr>
            <p:extLst>
              <p:ext uri="{D42A27DB-BD31-4B8C-83A1-F6EECF244321}">
                <p14:modId xmlns:p14="http://schemas.microsoft.com/office/powerpoint/2010/main" val="1766146814"/>
              </p:ext>
            </p:extLst>
          </p:nvPr>
        </p:nvGraphicFramePr>
        <p:xfrm>
          <a:off x="3499303" y="1980303"/>
          <a:ext cx="5193394" cy="1280160"/>
        </p:xfrm>
        <a:graphic>
          <a:graphicData uri="http://schemas.openxmlformats.org/drawingml/2006/table">
            <a:tbl>
              <a:tblPr firstRow="1" bandRow="1">
                <a:tableStyleId>{5C22544A-7EE6-4342-B048-85BDC9FD1C3A}</a:tableStyleId>
              </a:tblPr>
              <a:tblGrid>
                <a:gridCol w="2596697">
                  <a:extLst>
                    <a:ext uri="{9D8B030D-6E8A-4147-A177-3AD203B41FA5}">
                      <a16:colId xmlns:a16="http://schemas.microsoft.com/office/drawing/2014/main" val="2686272969"/>
                    </a:ext>
                  </a:extLst>
                </a:gridCol>
                <a:gridCol w="2596697">
                  <a:extLst>
                    <a:ext uri="{9D8B030D-6E8A-4147-A177-3AD203B41FA5}">
                      <a16:colId xmlns:a16="http://schemas.microsoft.com/office/drawing/2014/main" val="3473458002"/>
                    </a:ext>
                  </a:extLst>
                </a:gridCol>
              </a:tblGrid>
              <a:tr h="339634">
                <a:tc>
                  <a:txBody>
                    <a:bodyPr/>
                    <a:lstStyle/>
                    <a:p>
                      <a:pPr algn="ctr"/>
                      <a:r>
                        <a:rPr lang="en-US" dirty="0"/>
                        <a:t>EEE5653-1740</a:t>
                      </a:r>
                    </a:p>
                  </a:txBody>
                  <a:tcPr anchor="ctr"/>
                </a:tc>
                <a:tc>
                  <a:txBody>
                    <a:bodyPr/>
                    <a:lstStyle/>
                    <a:p>
                      <a:pPr algn="ctr"/>
                      <a:r>
                        <a:rPr lang="en-US" dirty="0"/>
                        <a:t>EEE5654-1257</a:t>
                      </a:r>
                    </a:p>
                  </a:txBody>
                  <a:tcPr/>
                </a:tc>
                <a:extLst>
                  <a:ext uri="{0D108BD9-81ED-4DB2-BD59-A6C34878D82A}">
                    <a16:rowId xmlns:a16="http://schemas.microsoft.com/office/drawing/2014/main" val="46264720"/>
                  </a:ext>
                </a:extLst>
              </a:tr>
              <a:tr h="849086">
                <a:tc>
                  <a:txBody>
                    <a:bodyPr/>
                    <a:lstStyle/>
                    <a:p>
                      <a:pPr algn="ctr"/>
                      <a:endParaRPr lang="en-US" dirty="0"/>
                    </a:p>
                    <a:p>
                      <a:pPr algn="ctr"/>
                      <a:endParaRPr lang="en-US" dirty="0"/>
                    </a:p>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2446119857"/>
                  </a:ext>
                </a:extLst>
              </a:tr>
            </a:tbl>
          </a:graphicData>
        </a:graphic>
      </p:graphicFrame>
      <p:graphicFrame>
        <p:nvGraphicFramePr>
          <p:cNvPr id="14" name="Object 13">
            <a:extLst>
              <a:ext uri="{FF2B5EF4-FFF2-40B4-BE49-F238E27FC236}">
                <a16:creationId xmlns:a16="http://schemas.microsoft.com/office/drawing/2014/main" id="{0843905B-DB7C-AA28-B2C4-DBBEC6A03CF7}"/>
              </a:ext>
            </a:extLst>
          </p:cNvPr>
          <p:cNvGraphicFramePr>
            <a:graphicFrameLocks noChangeAspect="1"/>
          </p:cNvGraphicFramePr>
          <p:nvPr>
            <p:extLst>
              <p:ext uri="{D42A27DB-BD31-4B8C-83A1-F6EECF244321}">
                <p14:modId xmlns:p14="http://schemas.microsoft.com/office/powerpoint/2010/main" val="2061727223"/>
              </p:ext>
            </p:extLst>
          </p:nvPr>
        </p:nvGraphicFramePr>
        <p:xfrm>
          <a:off x="4593126" y="2508652"/>
          <a:ext cx="914400" cy="771525"/>
        </p:xfrm>
        <a:graphic>
          <a:graphicData uri="http://schemas.openxmlformats.org/presentationml/2006/ole">
            <mc:AlternateContent xmlns:mc="http://schemas.openxmlformats.org/markup-compatibility/2006">
              <mc:Choice xmlns:v="urn:schemas-microsoft-com:vml" Requires="v">
                <p:oleObj name="Worksheet" showAsIcon="1" r:id="rId2" imgW="914563" imgH="771525" progId="Excel.Sheet.12">
                  <p:embed/>
                </p:oleObj>
              </mc:Choice>
              <mc:Fallback>
                <p:oleObj name="Worksheet" showAsIcon="1" r:id="rId2" imgW="914563" imgH="771525" progId="Excel.Sheet.12">
                  <p:embed/>
                  <p:pic>
                    <p:nvPicPr>
                      <p:cNvPr id="14" name="Object 13">
                        <a:extLst>
                          <a:ext uri="{FF2B5EF4-FFF2-40B4-BE49-F238E27FC236}">
                            <a16:creationId xmlns:a16="http://schemas.microsoft.com/office/drawing/2014/main" id="{0843905B-DB7C-AA28-B2C4-DBBEC6A03CF7}"/>
                          </a:ext>
                        </a:extLst>
                      </p:cNvPr>
                      <p:cNvPicPr/>
                      <p:nvPr/>
                    </p:nvPicPr>
                    <p:blipFill>
                      <a:blip r:embed="rId3"/>
                      <a:stretch>
                        <a:fillRect/>
                      </a:stretch>
                    </p:blipFill>
                    <p:spPr>
                      <a:xfrm>
                        <a:off x="4593126" y="2508652"/>
                        <a:ext cx="914400" cy="771525"/>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F9BBDE38-C128-1CE2-3E52-D217ABB80DDA}"/>
              </a:ext>
            </a:extLst>
          </p:cNvPr>
          <p:cNvGraphicFramePr>
            <a:graphicFrameLocks noChangeAspect="1"/>
          </p:cNvGraphicFramePr>
          <p:nvPr>
            <p:extLst>
              <p:ext uri="{D42A27DB-BD31-4B8C-83A1-F6EECF244321}">
                <p14:modId xmlns:p14="http://schemas.microsoft.com/office/powerpoint/2010/main" val="2615176573"/>
              </p:ext>
            </p:extLst>
          </p:nvPr>
        </p:nvGraphicFramePr>
        <p:xfrm>
          <a:off x="7071138" y="2508652"/>
          <a:ext cx="914400" cy="771525"/>
        </p:xfrm>
        <a:graphic>
          <a:graphicData uri="http://schemas.openxmlformats.org/presentationml/2006/ole">
            <mc:AlternateContent xmlns:mc="http://schemas.openxmlformats.org/markup-compatibility/2006">
              <mc:Choice xmlns:v="urn:schemas-microsoft-com:vml" Requires="v">
                <p:oleObj name="Worksheet" showAsIcon="1" r:id="rId4" imgW="914563" imgH="771525" progId="Excel.Sheet.12">
                  <p:embed/>
                </p:oleObj>
              </mc:Choice>
              <mc:Fallback>
                <p:oleObj name="Worksheet" showAsIcon="1" r:id="rId4" imgW="914563" imgH="771525" progId="Excel.Sheet.12">
                  <p:embed/>
                  <p:pic>
                    <p:nvPicPr>
                      <p:cNvPr id="15" name="Object 14">
                        <a:extLst>
                          <a:ext uri="{FF2B5EF4-FFF2-40B4-BE49-F238E27FC236}">
                            <a16:creationId xmlns:a16="http://schemas.microsoft.com/office/drawing/2014/main" id="{F9BBDE38-C128-1CE2-3E52-D217ABB80DDA}"/>
                          </a:ext>
                        </a:extLst>
                      </p:cNvPr>
                      <p:cNvPicPr/>
                      <p:nvPr/>
                    </p:nvPicPr>
                    <p:blipFill>
                      <a:blip r:embed="rId5"/>
                      <a:stretch>
                        <a:fillRect/>
                      </a:stretch>
                    </p:blipFill>
                    <p:spPr>
                      <a:xfrm>
                        <a:off x="7071138" y="2508652"/>
                        <a:ext cx="914400" cy="771525"/>
                      </a:xfrm>
                      <a:prstGeom prst="rect">
                        <a:avLst/>
                      </a:prstGeom>
                    </p:spPr>
                  </p:pic>
                </p:oleObj>
              </mc:Fallback>
            </mc:AlternateContent>
          </a:graphicData>
        </a:graphic>
      </p:graphicFrame>
      <p:sp>
        <p:nvSpPr>
          <p:cNvPr id="16" name="TextBox 15">
            <a:extLst>
              <a:ext uri="{FF2B5EF4-FFF2-40B4-BE49-F238E27FC236}">
                <a16:creationId xmlns:a16="http://schemas.microsoft.com/office/drawing/2014/main" id="{652A8C3C-75BB-E3E6-0CCE-4724930FD5EC}"/>
              </a:ext>
            </a:extLst>
          </p:cNvPr>
          <p:cNvSpPr txBox="1"/>
          <p:nvPr/>
        </p:nvSpPr>
        <p:spPr>
          <a:xfrm>
            <a:off x="3541336" y="3197866"/>
            <a:ext cx="5140172" cy="369332"/>
          </a:xfrm>
          <a:prstGeom prst="rect">
            <a:avLst/>
          </a:prstGeom>
          <a:noFill/>
        </p:spPr>
        <p:txBody>
          <a:bodyPr wrap="square" rtlCol="0">
            <a:spAutoFit/>
          </a:bodyPr>
          <a:lstStyle/>
          <a:p>
            <a:pPr algn="ctr"/>
            <a:r>
              <a:rPr lang="en-US" b="1" dirty="0"/>
              <a:t>Table 2</a:t>
            </a:r>
            <a:r>
              <a:rPr lang="en-US" dirty="0"/>
              <a:t>. Group – Documented Filter Set Choices</a:t>
            </a:r>
          </a:p>
        </p:txBody>
      </p:sp>
    </p:spTree>
    <p:extLst>
      <p:ext uri="{BB962C8B-B14F-4D97-AF65-F5344CB8AC3E}">
        <p14:creationId xmlns:p14="http://schemas.microsoft.com/office/powerpoint/2010/main" val="926167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2FC92-798B-F6F7-B4F0-3B6BC75B9852}"/>
              </a:ext>
            </a:extLst>
          </p:cNvPr>
          <p:cNvSpPr>
            <a:spLocks noGrp="1"/>
          </p:cNvSpPr>
          <p:nvPr>
            <p:ph type="title"/>
          </p:nvPr>
        </p:nvSpPr>
        <p:spPr>
          <a:xfrm>
            <a:off x="838200" y="346076"/>
            <a:ext cx="10515600" cy="806450"/>
          </a:xfrm>
        </p:spPr>
        <p:txBody>
          <a:bodyPr anchor="t">
            <a:normAutofit/>
          </a:bodyPr>
          <a:lstStyle/>
          <a:p>
            <a:pPr marL="0" marR="0" algn="ctr">
              <a:lnSpc>
                <a:spcPct val="107000"/>
              </a:lnSpc>
              <a:spcBef>
                <a:spcPts val="0"/>
              </a:spcBef>
              <a:spcAft>
                <a:spcPts val="800"/>
              </a:spcAft>
            </a:pP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Project Overview</a:t>
            </a:r>
            <a:endParaRPr lang="en-US" dirty="0"/>
          </a:p>
        </p:txBody>
      </p:sp>
      <p:sp>
        <p:nvSpPr>
          <p:cNvPr id="4" name="Footer Placeholder 3">
            <a:extLst>
              <a:ext uri="{FF2B5EF4-FFF2-40B4-BE49-F238E27FC236}">
                <a16:creationId xmlns:a16="http://schemas.microsoft.com/office/drawing/2014/main" id="{7C01A354-E73E-1E88-AD4A-64A5C6D2B178}"/>
              </a:ext>
            </a:extLst>
          </p:cNvPr>
          <p:cNvSpPr>
            <a:spLocks noGrp="1"/>
          </p:cNvSpPr>
          <p:nvPr>
            <p:ph type="ftr" sz="quarter" idx="11"/>
          </p:nvPr>
        </p:nvSpPr>
        <p:spPr>
          <a:xfrm>
            <a:off x="3486150" y="6356350"/>
            <a:ext cx="5219700" cy="365125"/>
          </a:xfrm>
        </p:spPr>
        <p:txBody>
          <a:bodyPr/>
          <a:lstStyle/>
          <a:p>
            <a:r>
              <a:rPr lang="en-US" sz="1600" dirty="0"/>
              <a:t>EEE5653 &amp; EEE5654 Project Requirements – Draft 2</a:t>
            </a:r>
          </a:p>
        </p:txBody>
      </p:sp>
      <p:sp>
        <p:nvSpPr>
          <p:cNvPr id="5" name="Slide Number Placeholder 4">
            <a:extLst>
              <a:ext uri="{FF2B5EF4-FFF2-40B4-BE49-F238E27FC236}">
                <a16:creationId xmlns:a16="http://schemas.microsoft.com/office/drawing/2014/main" id="{8A1B8570-D185-5E3F-44FE-35EC322457FE}"/>
              </a:ext>
            </a:extLst>
          </p:cNvPr>
          <p:cNvSpPr>
            <a:spLocks noGrp="1"/>
          </p:cNvSpPr>
          <p:nvPr>
            <p:ph type="sldNum" sz="quarter" idx="12"/>
          </p:nvPr>
        </p:nvSpPr>
        <p:spPr/>
        <p:txBody>
          <a:bodyPr/>
          <a:lstStyle/>
          <a:p>
            <a:fld id="{84B73164-A64C-4F5C-A4BD-4649CD881205}" type="slidenum">
              <a:rPr lang="en-US" smtClean="0"/>
              <a:t>4</a:t>
            </a:fld>
            <a:endParaRPr lang="en-US"/>
          </a:p>
        </p:txBody>
      </p:sp>
      <p:sp>
        <p:nvSpPr>
          <p:cNvPr id="6" name="TextBox 5">
            <a:extLst>
              <a:ext uri="{FF2B5EF4-FFF2-40B4-BE49-F238E27FC236}">
                <a16:creationId xmlns:a16="http://schemas.microsoft.com/office/drawing/2014/main" id="{04BFD079-FEFD-4530-F625-C646FFDEE380}"/>
              </a:ext>
            </a:extLst>
          </p:cNvPr>
          <p:cNvSpPr txBox="1"/>
          <p:nvPr/>
        </p:nvSpPr>
        <p:spPr>
          <a:xfrm>
            <a:off x="552045" y="904875"/>
            <a:ext cx="11439727" cy="5416868"/>
          </a:xfrm>
          <a:prstGeom prst="rect">
            <a:avLst/>
          </a:prstGeom>
          <a:noFill/>
        </p:spPr>
        <p:txBody>
          <a:bodyPr wrap="square" rtlCol="0">
            <a:spAutoFit/>
          </a:bodyPr>
          <a:lstStyle/>
          <a:p>
            <a:pPr algn="ctr"/>
            <a:endParaRPr lang="en-US" sz="1000" b="1"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The project includes the following 5 activities.</a:t>
            </a:r>
          </a:p>
          <a:p>
            <a:pPr marL="342900" indent="-342900">
              <a:buFont typeface="Arial" panose="020B0604020202020204" pitchFamily="34" charset="0"/>
              <a:buChar char="•"/>
            </a:pPr>
            <a:r>
              <a:rPr lang="en-US" sz="2400" b="1" kern="100" dirty="0">
                <a:latin typeface="Calibri" panose="020F0502020204030204" pitchFamily="34" charset="0"/>
                <a:ea typeface="Calibri" panose="020F0502020204030204" pitchFamily="34" charset="0"/>
                <a:cs typeface="Times New Roman" panose="02020603050405020304" pitchFamily="18" charset="0"/>
              </a:rPr>
              <a:t>Activity 1</a:t>
            </a:r>
            <a:r>
              <a:rPr lang="en-US" sz="2400" kern="100" dirty="0">
                <a:latin typeface="Calibri" panose="020F0502020204030204" pitchFamily="34" charset="0"/>
                <a:ea typeface="Calibri" panose="020F0502020204030204" pitchFamily="34" charset="0"/>
                <a:cs typeface="Times New Roman" panose="02020603050405020304" pitchFamily="18" charset="0"/>
              </a:rPr>
              <a:t>: Build both filters identified in Slide 2. Their performance requirements will be specified after the freeze of the group assignment (i.e. by 11/21)</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400" b="1" kern="100" dirty="0">
                <a:latin typeface="Calibri" panose="020F0502020204030204" pitchFamily="34" charset="0"/>
                <a:ea typeface="Calibri" panose="020F0502020204030204" pitchFamily="34" charset="0"/>
                <a:cs typeface="Times New Roman" panose="02020603050405020304" pitchFamily="18" charset="0"/>
              </a:rPr>
              <a:t>Activity 2</a:t>
            </a:r>
            <a:r>
              <a:rPr lang="en-US" sz="2400" kern="100" dirty="0">
                <a:latin typeface="Calibri" panose="020F0502020204030204" pitchFamily="34" charset="0"/>
                <a:ea typeface="Calibri" panose="020F0502020204030204" pitchFamily="34" charset="0"/>
                <a:cs typeface="Times New Roman" panose="02020603050405020304" pitchFamily="18" charset="0"/>
              </a:rPr>
              <a:t>: Analyze each filter’s performance vs. requirements according to the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Simulink model defined in Figure 1 below. </a:t>
            </a:r>
          </a:p>
          <a:p>
            <a:pPr marL="342900" indent="-342900">
              <a:buFont typeface="Arial" panose="020B0604020202020204" pitchFamily="34" charset="0"/>
              <a:buChar char="•"/>
            </a:pP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Activity 3</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Analyze each filter’s performance when the input </a:t>
            </a:r>
            <a:r>
              <a:rPr lang="en-US" sz="2400" kern="100" dirty="0">
                <a:latin typeface="Calibri" panose="020F0502020204030204" pitchFamily="34" charset="0"/>
                <a:ea typeface="Calibri" panose="020F0502020204030204" pitchFamily="34" charset="0"/>
                <a:cs typeface="Times New Roman" panose="02020603050405020304" pitchFamily="18" charset="0"/>
              </a:rPr>
              <a:t>signal is mixed with a deterministic narrowband or a random Gaussian noise.</a:t>
            </a:r>
          </a:p>
          <a:p>
            <a:pPr marL="342900" indent="-342900">
              <a:buFont typeface="Arial" panose="020B0604020202020204" pitchFamily="34" charset="0"/>
              <a:buChar char="•"/>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Activity 4</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Present a demonstration on Thursday 12/7</a:t>
            </a:r>
          </a:p>
          <a:p>
            <a:pPr marL="342900" indent="-342900">
              <a:buFont typeface="Arial" panose="020B0604020202020204" pitchFamily="34" charset="0"/>
              <a:buChar char="•"/>
            </a:pPr>
            <a:r>
              <a:rPr lang="en-US" sz="2400" b="1" kern="100" dirty="0">
                <a:latin typeface="Calibri" panose="020F0502020204030204" pitchFamily="34" charset="0"/>
                <a:ea typeface="Calibri" panose="020F0502020204030204" pitchFamily="34" charset="0"/>
                <a:cs typeface="Times New Roman" panose="02020603050405020304" pitchFamily="18" charset="0"/>
              </a:rPr>
              <a:t>Activity 5</a:t>
            </a:r>
            <a:r>
              <a:rPr lang="en-US" sz="2400" kern="100" dirty="0">
                <a:latin typeface="Calibri" panose="020F0502020204030204" pitchFamily="34" charset="0"/>
                <a:ea typeface="Calibri" panose="020F0502020204030204" pitchFamily="34" charset="0"/>
                <a:cs typeface="Times New Roman" panose="02020603050405020304" pitchFamily="18" charset="0"/>
              </a:rPr>
              <a:t>: Submit a project report by Thursday 12/14 – The related requirements will be released by 11/30.</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24" name="Group 23">
            <a:extLst>
              <a:ext uri="{FF2B5EF4-FFF2-40B4-BE49-F238E27FC236}">
                <a16:creationId xmlns:a16="http://schemas.microsoft.com/office/drawing/2014/main" id="{0D47ACD6-DF98-F855-D75F-EDD1BD4D5C53}"/>
              </a:ext>
            </a:extLst>
          </p:cNvPr>
          <p:cNvGrpSpPr/>
          <p:nvPr/>
        </p:nvGrpSpPr>
        <p:grpSpPr>
          <a:xfrm>
            <a:off x="2519465" y="2896308"/>
            <a:ext cx="7707611" cy="1444873"/>
            <a:chOff x="2655651" y="2570870"/>
            <a:chExt cx="8025322" cy="1716259"/>
          </a:xfrm>
        </p:grpSpPr>
        <p:sp>
          <p:nvSpPr>
            <p:cNvPr id="3" name="TextBox 2">
              <a:extLst>
                <a:ext uri="{FF2B5EF4-FFF2-40B4-BE49-F238E27FC236}">
                  <a16:creationId xmlns:a16="http://schemas.microsoft.com/office/drawing/2014/main" id="{EBFFB0D1-2803-55D7-1039-4800210F4406}"/>
                </a:ext>
              </a:extLst>
            </p:cNvPr>
            <p:cNvSpPr txBox="1"/>
            <p:nvPr/>
          </p:nvSpPr>
          <p:spPr>
            <a:xfrm>
              <a:off x="2655651" y="2940202"/>
              <a:ext cx="1794802" cy="840846"/>
            </a:xfrm>
            <a:prstGeom prst="rect">
              <a:avLst/>
            </a:prstGeom>
            <a:noFill/>
            <a:ln w="28575">
              <a:solidFill>
                <a:schemeClr val="tx1"/>
              </a:solidFill>
              <a:prstDash val="solid"/>
            </a:ln>
          </p:spPr>
          <p:txBody>
            <a:bodyPr wrap="square" rtlCol="0">
              <a:spAutoFit/>
            </a:bodyPr>
            <a:lstStyle/>
            <a:p>
              <a:pPr algn="ctr"/>
              <a:r>
                <a:rPr lang="en-US" sz="2000" dirty="0"/>
                <a:t>Signal/Pulse </a:t>
              </a:r>
            </a:p>
            <a:p>
              <a:pPr algn="ctr"/>
              <a:r>
                <a:rPr lang="en-US" sz="2000" dirty="0"/>
                <a:t>Generator</a:t>
              </a:r>
            </a:p>
          </p:txBody>
        </p:sp>
        <p:sp>
          <p:nvSpPr>
            <p:cNvPr id="7" name="TextBox 6">
              <a:extLst>
                <a:ext uri="{FF2B5EF4-FFF2-40B4-BE49-F238E27FC236}">
                  <a16:creationId xmlns:a16="http://schemas.microsoft.com/office/drawing/2014/main" id="{33F9DFCA-1003-59F1-4896-6859F42D16FD}"/>
                </a:ext>
              </a:extLst>
            </p:cNvPr>
            <p:cNvSpPr txBox="1"/>
            <p:nvPr/>
          </p:nvSpPr>
          <p:spPr>
            <a:xfrm>
              <a:off x="5526066" y="2940202"/>
              <a:ext cx="1469006" cy="840846"/>
            </a:xfrm>
            <a:prstGeom prst="rect">
              <a:avLst/>
            </a:prstGeom>
            <a:noFill/>
            <a:ln w="28575">
              <a:solidFill>
                <a:schemeClr val="tx1"/>
              </a:solidFill>
              <a:prstDash val="solid"/>
            </a:ln>
          </p:spPr>
          <p:txBody>
            <a:bodyPr wrap="square" rtlCol="0">
              <a:spAutoFit/>
            </a:bodyPr>
            <a:lstStyle/>
            <a:p>
              <a:pPr algn="ctr"/>
              <a:r>
                <a:rPr lang="en-US" sz="2000" dirty="0"/>
                <a:t>Filter </a:t>
              </a:r>
            </a:p>
            <a:p>
              <a:pPr algn="ctr"/>
              <a:r>
                <a:rPr lang="en-US" sz="2000" dirty="0"/>
                <a:t>Design</a:t>
              </a:r>
            </a:p>
          </p:txBody>
        </p:sp>
        <p:sp>
          <p:nvSpPr>
            <p:cNvPr id="8" name="TextBox 7">
              <a:extLst>
                <a:ext uri="{FF2B5EF4-FFF2-40B4-BE49-F238E27FC236}">
                  <a16:creationId xmlns:a16="http://schemas.microsoft.com/office/drawing/2014/main" id="{F2620A20-A7B3-28AF-6956-176B077435DB}"/>
                </a:ext>
              </a:extLst>
            </p:cNvPr>
            <p:cNvSpPr txBox="1">
              <a:spLocks/>
            </p:cNvSpPr>
            <p:nvPr/>
          </p:nvSpPr>
          <p:spPr>
            <a:xfrm>
              <a:off x="8070685" y="2570870"/>
              <a:ext cx="2610288" cy="1200329"/>
            </a:xfrm>
            <a:prstGeom prst="rect">
              <a:avLst/>
            </a:prstGeom>
            <a:noFill/>
            <a:ln w="28575">
              <a:solidFill>
                <a:schemeClr val="tx1"/>
              </a:solidFill>
              <a:prstDash val="solid"/>
            </a:ln>
          </p:spPr>
          <p:txBody>
            <a:bodyPr wrap="square" rtlCol="0">
              <a:spAutoFit/>
            </a:bodyPr>
            <a:lstStyle/>
            <a:p>
              <a:pPr algn="ctr"/>
              <a:r>
                <a:rPr lang="en-US" sz="2000" dirty="0"/>
                <a:t>Time-domain</a:t>
              </a:r>
            </a:p>
            <a:p>
              <a:pPr algn="ctr"/>
              <a:r>
                <a:rPr lang="en-US" sz="2000" dirty="0"/>
                <a:t>Frequency-domain </a:t>
              </a:r>
            </a:p>
            <a:p>
              <a:pPr algn="ctr"/>
              <a:r>
                <a:rPr lang="en-US" sz="2000" dirty="0"/>
                <a:t>Analyzer</a:t>
              </a:r>
            </a:p>
          </p:txBody>
        </p:sp>
        <p:cxnSp>
          <p:nvCxnSpPr>
            <p:cNvPr id="11" name="Straight Arrow Connector 10">
              <a:extLst>
                <a:ext uri="{FF2B5EF4-FFF2-40B4-BE49-F238E27FC236}">
                  <a16:creationId xmlns:a16="http://schemas.microsoft.com/office/drawing/2014/main" id="{A21ADE4E-6882-4A51-B8B6-BFA37B63B213}"/>
                </a:ext>
              </a:extLst>
            </p:cNvPr>
            <p:cNvCxnSpPr/>
            <p:nvPr/>
          </p:nvCxnSpPr>
          <p:spPr>
            <a:xfrm flipV="1">
              <a:off x="6995072" y="3349651"/>
              <a:ext cx="1075613" cy="1"/>
            </a:xfrm>
            <a:prstGeom prst="straightConnector1">
              <a:avLst/>
            </a:prstGeom>
            <a:ln w="762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3" name="Connector: Elbow 12">
              <a:extLst>
                <a:ext uri="{FF2B5EF4-FFF2-40B4-BE49-F238E27FC236}">
                  <a16:creationId xmlns:a16="http://schemas.microsoft.com/office/drawing/2014/main" id="{65B7E628-6745-33E3-6E69-D3AC7902D99B}"/>
                </a:ext>
              </a:extLst>
            </p:cNvPr>
            <p:cNvCxnSpPr>
              <a:cxnSpLocks/>
            </p:cNvCxnSpPr>
            <p:nvPr/>
          </p:nvCxnSpPr>
          <p:spPr>
            <a:xfrm flipV="1">
              <a:off x="4988259" y="2809801"/>
              <a:ext cx="3082426" cy="485586"/>
            </a:xfrm>
            <a:prstGeom prst="bentConnector3">
              <a:avLst>
                <a:gd name="adj1" fmla="val 1084"/>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18" name="TextBox 17">
              <a:extLst>
                <a:ext uri="{FF2B5EF4-FFF2-40B4-BE49-F238E27FC236}">
                  <a16:creationId xmlns:a16="http://schemas.microsoft.com/office/drawing/2014/main" id="{AEFC0B81-D11B-68BC-104A-6009730BDA93}"/>
                </a:ext>
              </a:extLst>
            </p:cNvPr>
            <p:cNvSpPr txBox="1"/>
            <p:nvPr/>
          </p:nvSpPr>
          <p:spPr>
            <a:xfrm>
              <a:off x="3959386" y="3825464"/>
              <a:ext cx="5140172" cy="461665"/>
            </a:xfrm>
            <a:prstGeom prst="rect">
              <a:avLst/>
            </a:prstGeom>
            <a:noFill/>
          </p:spPr>
          <p:txBody>
            <a:bodyPr wrap="square" rtlCol="0">
              <a:spAutoFit/>
            </a:bodyPr>
            <a:lstStyle/>
            <a:p>
              <a:pPr algn="ctr"/>
              <a:r>
                <a:rPr lang="en-US" sz="2400" b="1" dirty="0"/>
                <a:t>Figure 1</a:t>
              </a:r>
              <a:r>
                <a:rPr lang="en-US" sz="2400" dirty="0"/>
                <a:t>. Project Setup</a:t>
              </a:r>
            </a:p>
          </p:txBody>
        </p:sp>
        <p:cxnSp>
          <p:nvCxnSpPr>
            <p:cNvPr id="20" name="Straight Arrow Connector 19">
              <a:extLst>
                <a:ext uri="{FF2B5EF4-FFF2-40B4-BE49-F238E27FC236}">
                  <a16:creationId xmlns:a16="http://schemas.microsoft.com/office/drawing/2014/main" id="{C972AD84-0E2A-0984-CDCE-95E94DF7E806}"/>
                </a:ext>
              </a:extLst>
            </p:cNvPr>
            <p:cNvCxnSpPr/>
            <p:nvPr/>
          </p:nvCxnSpPr>
          <p:spPr>
            <a:xfrm flipV="1">
              <a:off x="4450453" y="3355699"/>
              <a:ext cx="1075613" cy="1"/>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1113544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CB3ED0E-D521-2680-A482-B4F35549F320}"/>
              </a:ext>
            </a:extLst>
          </p:cNvPr>
          <p:cNvSpPr>
            <a:spLocks noGrp="1"/>
          </p:cNvSpPr>
          <p:nvPr>
            <p:ph type="ftr" sz="quarter" idx="11"/>
          </p:nvPr>
        </p:nvSpPr>
        <p:spPr>
          <a:xfrm>
            <a:off x="3467100" y="6356350"/>
            <a:ext cx="5143500" cy="365125"/>
          </a:xfrm>
        </p:spPr>
        <p:txBody>
          <a:bodyPr/>
          <a:lstStyle/>
          <a:p>
            <a:r>
              <a:rPr lang="en-US" sz="1600" dirty="0"/>
              <a:t>EEE5653 &amp; EEE5654 Project Requirements – Draft 2</a:t>
            </a:r>
          </a:p>
        </p:txBody>
      </p:sp>
      <p:sp>
        <p:nvSpPr>
          <p:cNvPr id="5" name="Slide Number Placeholder 4">
            <a:extLst>
              <a:ext uri="{FF2B5EF4-FFF2-40B4-BE49-F238E27FC236}">
                <a16:creationId xmlns:a16="http://schemas.microsoft.com/office/drawing/2014/main" id="{B56D4C78-6A54-F2AE-CB3F-02DC261983BC}"/>
              </a:ext>
            </a:extLst>
          </p:cNvPr>
          <p:cNvSpPr>
            <a:spLocks noGrp="1"/>
          </p:cNvSpPr>
          <p:nvPr>
            <p:ph type="sldNum" sz="quarter" idx="12"/>
          </p:nvPr>
        </p:nvSpPr>
        <p:spPr/>
        <p:txBody>
          <a:bodyPr/>
          <a:lstStyle/>
          <a:p>
            <a:fld id="{84B73164-A64C-4F5C-A4BD-4649CD881205}" type="slidenum">
              <a:rPr lang="en-US" smtClean="0"/>
              <a:t>5</a:t>
            </a:fld>
            <a:endParaRPr lang="en-US"/>
          </a:p>
        </p:txBody>
      </p:sp>
      <p:sp>
        <p:nvSpPr>
          <p:cNvPr id="6" name="Title 1">
            <a:extLst>
              <a:ext uri="{FF2B5EF4-FFF2-40B4-BE49-F238E27FC236}">
                <a16:creationId xmlns:a16="http://schemas.microsoft.com/office/drawing/2014/main" id="{23A08241-31D0-52E2-E770-924413078BFC}"/>
              </a:ext>
            </a:extLst>
          </p:cNvPr>
          <p:cNvSpPr>
            <a:spLocks noGrp="1"/>
          </p:cNvSpPr>
          <p:nvPr>
            <p:ph type="title"/>
          </p:nvPr>
        </p:nvSpPr>
        <p:spPr>
          <a:xfrm>
            <a:off x="838200" y="346076"/>
            <a:ext cx="10515600" cy="806450"/>
          </a:xfrm>
        </p:spPr>
        <p:txBody>
          <a:bodyPr>
            <a:normAutofit fontScale="90000"/>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Activity 1 - </a:t>
            </a:r>
            <a:r>
              <a:rPr lang="en-US" sz="3100" b="1" kern="100" dirty="0">
                <a:latin typeface="Calibri" panose="020F0502020204030204" pitchFamily="34" charset="0"/>
                <a:ea typeface="Calibri" panose="020F0502020204030204" pitchFamily="34" charset="0"/>
                <a:cs typeface="Times New Roman" panose="02020603050405020304" pitchFamily="18" charset="0"/>
              </a:rPr>
              <a:t>Filter Design App/Simulink Block</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7" name="TextBox 6">
            <a:extLst>
              <a:ext uri="{FF2B5EF4-FFF2-40B4-BE49-F238E27FC236}">
                <a16:creationId xmlns:a16="http://schemas.microsoft.com/office/drawing/2014/main" id="{DD1B4A03-28C4-C59D-1312-CFA2098AF188}"/>
              </a:ext>
            </a:extLst>
          </p:cNvPr>
          <p:cNvSpPr txBox="1"/>
          <p:nvPr/>
        </p:nvSpPr>
        <p:spPr>
          <a:xfrm>
            <a:off x="952501" y="1152526"/>
            <a:ext cx="4181474" cy="2462213"/>
          </a:xfrm>
          <a:prstGeom prst="rect">
            <a:avLst/>
          </a:prstGeom>
          <a:noFill/>
        </p:spPr>
        <p:txBody>
          <a:bodyPr wrap="square" rtlCol="0">
            <a:spAutoFit/>
          </a:bodyPr>
          <a:lstStyle/>
          <a:p>
            <a:r>
              <a:rPr lang="en-US" sz="2000" b="1" dirty="0" err="1"/>
              <a:t>Matlab</a:t>
            </a:r>
            <a:r>
              <a:rPr lang="en-US" sz="2000" b="1" dirty="0"/>
              <a:t> command:</a:t>
            </a:r>
          </a:p>
          <a:p>
            <a:endParaRPr lang="en-US" dirty="0"/>
          </a:p>
          <a:p>
            <a:r>
              <a:rPr lang="en-US" sz="2000" dirty="0"/>
              <a:t>&gt;&gt; </a:t>
            </a:r>
            <a:r>
              <a:rPr lang="en-US" sz="2000" dirty="0" err="1"/>
              <a:t>filterDesigner</a:t>
            </a:r>
            <a:endParaRPr lang="en-US" sz="2000" dirty="0"/>
          </a:p>
          <a:p>
            <a:endParaRPr lang="en-US" dirty="0"/>
          </a:p>
          <a:p>
            <a:r>
              <a:rPr lang="en-US" sz="2000" b="1" dirty="0"/>
              <a:t>Simulink block:</a:t>
            </a:r>
          </a:p>
          <a:p>
            <a:endParaRPr lang="en-US" dirty="0"/>
          </a:p>
          <a:p>
            <a:pPr marL="285750" indent="-285750">
              <a:buFont typeface="Arial" panose="020B0604020202020204" pitchFamily="34" charset="0"/>
              <a:buChar char="•"/>
            </a:pPr>
            <a:r>
              <a:rPr lang="en-US" sz="2000" dirty="0"/>
              <a:t>Open Simulink</a:t>
            </a:r>
          </a:p>
          <a:p>
            <a:pPr marL="285750" indent="-285750">
              <a:buFont typeface="Arial" panose="020B0604020202020204" pitchFamily="34" charset="0"/>
              <a:buChar char="•"/>
            </a:pPr>
            <a:r>
              <a:rPr lang="en-US" sz="2000" dirty="0"/>
              <a:t>Navigate to the DSP System Toolbox</a:t>
            </a:r>
          </a:p>
        </p:txBody>
      </p:sp>
      <p:pic>
        <p:nvPicPr>
          <p:cNvPr id="8" name="Picture 7">
            <a:extLst>
              <a:ext uri="{FF2B5EF4-FFF2-40B4-BE49-F238E27FC236}">
                <a16:creationId xmlns:a16="http://schemas.microsoft.com/office/drawing/2014/main" id="{B1C16594-0CAC-C5CA-4D70-D587175C7C85}"/>
              </a:ext>
            </a:extLst>
          </p:cNvPr>
          <p:cNvPicPr>
            <a:picLocks noChangeAspect="1"/>
          </p:cNvPicPr>
          <p:nvPr/>
        </p:nvPicPr>
        <p:blipFill>
          <a:blip r:embed="rId2"/>
          <a:stretch>
            <a:fillRect/>
          </a:stretch>
        </p:blipFill>
        <p:spPr>
          <a:xfrm>
            <a:off x="1557336" y="3864154"/>
            <a:ext cx="2119955" cy="2181225"/>
          </a:xfrm>
          <a:prstGeom prst="rect">
            <a:avLst/>
          </a:prstGeom>
        </p:spPr>
      </p:pic>
      <p:sp>
        <p:nvSpPr>
          <p:cNvPr id="9" name="TextBox 8">
            <a:extLst>
              <a:ext uri="{FF2B5EF4-FFF2-40B4-BE49-F238E27FC236}">
                <a16:creationId xmlns:a16="http://schemas.microsoft.com/office/drawing/2014/main" id="{7CC0A439-3BCA-E7E5-A8FC-7561C1F73759}"/>
              </a:ext>
            </a:extLst>
          </p:cNvPr>
          <p:cNvSpPr txBox="1"/>
          <p:nvPr/>
        </p:nvSpPr>
        <p:spPr>
          <a:xfrm>
            <a:off x="5876925" y="1152526"/>
            <a:ext cx="5257800" cy="677108"/>
          </a:xfrm>
          <a:prstGeom prst="rect">
            <a:avLst/>
          </a:prstGeom>
          <a:noFill/>
        </p:spPr>
        <p:txBody>
          <a:bodyPr wrap="square" rtlCol="0">
            <a:spAutoFit/>
          </a:bodyPr>
          <a:lstStyle/>
          <a:p>
            <a:r>
              <a:rPr lang="en-US" sz="2000" dirty="0"/>
              <a:t>Select Filtering - filter implementations</a:t>
            </a:r>
          </a:p>
          <a:p>
            <a:endParaRPr lang="en-US" dirty="0"/>
          </a:p>
        </p:txBody>
      </p:sp>
      <p:pic>
        <p:nvPicPr>
          <p:cNvPr id="10" name="Picture 9">
            <a:extLst>
              <a:ext uri="{FF2B5EF4-FFF2-40B4-BE49-F238E27FC236}">
                <a16:creationId xmlns:a16="http://schemas.microsoft.com/office/drawing/2014/main" id="{6768B04F-F228-8E6B-9EF1-E63B6D91F65A}"/>
              </a:ext>
            </a:extLst>
          </p:cNvPr>
          <p:cNvPicPr>
            <a:picLocks noChangeAspect="1"/>
          </p:cNvPicPr>
          <p:nvPr/>
        </p:nvPicPr>
        <p:blipFill>
          <a:blip r:embed="rId3"/>
          <a:stretch>
            <a:fillRect/>
          </a:stretch>
        </p:blipFill>
        <p:spPr>
          <a:xfrm>
            <a:off x="6486524" y="1820357"/>
            <a:ext cx="3648055" cy="1732826"/>
          </a:xfrm>
          <a:prstGeom prst="rect">
            <a:avLst/>
          </a:prstGeom>
        </p:spPr>
      </p:pic>
      <p:sp>
        <p:nvSpPr>
          <p:cNvPr id="11" name="TextBox 10">
            <a:extLst>
              <a:ext uri="{FF2B5EF4-FFF2-40B4-BE49-F238E27FC236}">
                <a16:creationId xmlns:a16="http://schemas.microsoft.com/office/drawing/2014/main" id="{70E0DB18-A774-913F-D19F-1E96C556A81A}"/>
              </a:ext>
            </a:extLst>
          </p:cNvPr>
          <p:cNvSpPr txBox="1"/>
          <p:nvPr/>
        </p:nvSpPr>
        <p:spPr>
          <a:xfrm>
            <a:off x="6229350" y="4114801"/>
            <a:ext cx="5257800" cy="984885"/>
          </a:xfrm>
          <a:prstGeom prst="rect">
            <a:avLst/>
          </a:prstGeom>
          <a:noFill/>
        </p:spPr>
        <p:txBody>
          <a:bodyPr wrap="square" rtlCol="0">
            <a:spAutoFit/>
          </a:bodyPr>
          <a:lstStyle/>
          <a:p>
            <a:r>
              <a:rPr lang="en-US" sz="2000" dirty="0"/>
              <a:t>Choose the Digital Filter Design Block from the list.</a:t>
            </a:r>
          </a:p>
          <a:p>
            <a:endParaRPr lang="en-US" dirty="0"/>
          </a:p>
        </p:txBody>
      </p:sp>
    </p:spTree>
    <p:extLst>
      <p:ext uri="{BB962C8B-B14F-4D97-AF65-F5344CB8AC3E}">
        <p14:creationId xmlns:p14="http://schemas.microsoft.com/office/powerpoint/2010/main" val="3424445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3661BED-EC7C-A6C4-F230-05A7C3D1CE68}"/>
              </a:ext>
            </a:extLst>
          </p:cNvPr>
          <p:cNvSpPr>
            <a:spLocks noGrp="1"/>
          </p:cNvSpPr>
          <p:nvPr>
            <p:ph type="ftr" sz="quarter" idx="11"/>
          </p:nvPr>
        </p:nvSpPr>
        <p:spPr>
          <a:xfrm>
            <a:off x="3581401" y="6356350"/>
            <a:ext cx="4924424" cy="365125"/>
          </a:xfrm>
        </p:spPr>
        <p:txBody>
          <a:bodyPr/>
          <a:lstStyle/>
          <a:p>
            <a:r>
              <a:rPr lang="en-US" sz="1600" dirty="0"/>
              <a:t>EEE5653 &amp; EEE5654 Project Requirements – Draft 2</a:t>
            </a:r>
          </a:p>
        </p:txBody>
      </p:sp>
      <p:sp>
        <p:nvSpPr>
          <p:cNvPr id="5" name="Slide Number Placeholder 4">
            <a:extLst>
              <a:ext uri="{FF2B5EF4-FFF2-40B4-BE49-F238E27FC236}">
                <a16:creationId xmlns:a16="http://schemas.microsoft.com/office/drawing/2014/main" id="{C4DFA3F0-A9B9-02F2-3320-1AADE9A73956}"/>
              </a:ext>
            </a:extLst>
          </p:cNvPr>
          <p:cNvSpPr>
            <a:spLocks noGrp="1"/>
          </p:cNvSpPr>
          <p:nvPr>
            <p:ph type="sldNum" sz="quarter" idx="12"/>
          </p:nvPr>
        </p:nvSpPr>
        <p:spPr/>
        <p:txBody>
          <a:bodyPr/>
          <a:lstStyle/>
          <a:p>
            <a:fld id="{84B73164-A64C-4F5C-A4BD-4649CD881205}" type="slidenum">
              <a:rPr lang="en-US" smtClean="0"/>
              <a:t>6</a:t>
            </a:fld>
            <a:endParaRPr lang="en-US"/>
          </a:p>
        </p:txBody>
      </p:sp>
      <p:sp>
        <p:nvSpPr>
          <p:cNvPr id="6" name="Title 1">
            <a:extLst>
              <a:ext uri="{FF2B5EF4-FFF2-40B4-BE49-F238E27FC236}">
                <a16:creationId xmlns:a16="http://schemas.microsoft.com/office/drawing/2014/main" id="{335BA8D7-9619-CB20-FBE5-73D221D58832}"/>
              </a:ext>
            </a:extLst>
          </p:cNvPr>
          <p:cNvSpPr>
            <a:spLocks noGrp="1"/>
          </p:cNvSpPr>
          <p:nvPr>
            <p:ph type="title"/>
          </p:nvPr>
        </p:nvSpPr>
        <p:spPr>
          <a:xfrm>
            <a:off x="838200" y="346076"/>
            <a:ext cx="10515600" cy="806450"/>
          </a:xfrm>
        </p:spPr>
        <p:txBody>
          <a:bodyPr>
            <a:normAutofit fontScale="90000"/>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Activity 1 - </a:t>
            </a:r>
            <a:r>
              <a:rPr lang="en-US" sz="3100" b="1" kern="100" dirty="0">
                <a:latin typeface="Calibri" panose="020F0502020204030204" pitchFamily="34" charset="0"/>
                <a:ea typeface="Calibri" panose="020F0502020204030204" pitchFamily="34" charset="0"/>
                <a:cs typeface="Times New Roman" panose="02020603050405020304" pitchFamily="18" charset="0"/>
              </a:rPr>
              <a:t>Filter Design App/Simulink Block</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7" name="Picture 6">
            <a:extLst>
              <a:ext uri="{FF2B5EF4-FFF2-40B4-BE49-F238E27FC236}">
                <a16:creationId xmlns:a16="http://schemas.microsoft.com/office/drawing/2014/main" id="{55E48BDB-B1F1-E021-E112-C1CF046E0372}"/>
              </a:ext>
            </a:extLst>
          </p:cNvPr>
          <p:cNvPicPr>
            <a:picLocks noChangeAspect="1"/>
          </p:cNvPicPr>
          <p:nvPr/>
        </p:nvPicPr>
        <p:blipFill>
          <a:blip r:embed="rId2"/>
          <a:stretch>
            <a:fillRect/>
          </a:stretch>
        </p:blipFill>
        <p:spPr>
          <a:xfrm>
            <a:off x="838199" y="1314450"/>
            <a:ext cx="2551541" cy="4391025"/>
          </a:xfrm>
          <a:prstGeom prst="rect">
            <a:avLst/>
          </a:prstGeom>
        </p:spPr>
      </p:pic>
      <p:sp>
        <p:nvSpPr>
          <p:cNvPr id="8" name="TextBox 7">
            <a:extLst>
              <a:ext uri="{FF2B5EF4-FFF2-40B4-BE49-F238E27FC236}">
                <a16:creationId xmlns:a16="http://schemas.microsoft.com/office/drawing/2014/main" id="{1421B509-D0FA-415A-6045-7A7D0F15B598}"/>
              </a:ext>
            </a:extLst>
          </p:cNvPr>
          <p:cNvSpPr txBox="1"/>
          <p:nvPr/>
        </p:nvSpPr>
        <p:spPr>
          <a:xfrm>
            <a:off x="5514975" y="1114427"/>
            <a:ext cx="5257800" cy="677108"/>
          </a:xfrm>
          <a:prstGeom prst="rect">
            <a:avLst/>
          </a:prstGeom>
          <a:noFill/>
        </p:spPr>
        <p:txBody>
          <a:bodyPr wrap="square" rtlCol="0">
            <a:spAutoFit/>
          </a:bodyPr>
          <a:lstStyle/>
          <a:p>
            <a:r>
              <a:rPr lang="en-US" sz="2000" dirty="0"/>
              <a:t>Drag into the model you are creating</a:t>
            </a:r>
          </a:p>
          <a:p>
            <a:endParaRPr lang="en-US" dirty="0"/>
          </a:p>
        </p:txBody>
      </p:sp>
      <p:pic>
        <p:nvPicPr>
          <p:cNvPr id="9" name="Picture 8">
            <a:extLst>
              <a:ext uri="{FF2B5EF4-FFF2-40B4-BE49-F238E27FC236}">
                <a16:creationId xmlns:a16="http://schemas.microsoft.com/office/drawing/2014/main" id="{CF656E81-7443-29AD-1541-346BBD58C350}"/>
              </a:ext>
            </a:extLst>
          </p:cNvPr>
          <p:cNvPicPr>
            <a:picLocks noChangeAspect="1"/>
          </p:cNvPicPr>
          <p:nvPr/>
        </p:nvPicPr>
        <p:blipFill>
          <a:blip r:embed="rId3"/>
          <a:stretch>
            <a:fillRect/>
          </a:stretch>
        </p:blipFill>
        <p:spPr>
          <a:xfrm>
            <a:off x="4686300" y="2281773"/>
            <a:ext cx="5943600" cy="2306320"/>
          </a:xfrm>
          <a:prstGeom prst="rect">
            <a:avLst/>
          </a:prstGeom>
        </p:spPr>
      </p:pic>
    </p:spTree>
    <p:extLst>
      <p:ext uri="{BB962C8B-B14F-4D97-AF65-F5344CB8AC3E}">
        <p14:creationId xmlns:p14="http://schemas.microsoft.com/office/powerpoint/2010/main" val="2422974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6F4501D-92A7-42F2-35F6-CC485BC0AE4F}"/>
              </a:ext>
            </a:extLst>
          </p:cNvPr>
          <p:cNvSpPr>
            <a:spLocks noGrp="1"/>
          </p:cNvSpPr>
          <p:nvPr>
            <p:ph type="sldNum" sz="quarter" idx="12"/>
          </p:nvPr>
        </p:nvSpPr>
        <p:spPr/>
        <p:txBody>
          <a:bodyPr/>
          <a:lstStyle/>
          <a:p>
            <a:fld id="{84B73164-A64C-4F5C-A4BD-4649CD881205}" type="slidenum">
              <a:rPr lang="en-US" smtClean="0"/>
              <a:t>7</a:t>
            </a:fld>
            <a:endParaRPr lang="en-US"/>
          </a:p>
        </p:txBody>
      </p:sp>
      <p:sp>
        <p:nvSpPr>
          <p:cNvPr id="6" name="Title 1">
            <a:extLst>
              <a:ext uri="{FF2B5EF4-FFF2-40B4-BE49-F238E27FC236}">
                <a16:creationId xmlns:a16="http://schemas.microsoft.com/office/drawing/2014/main" id="{4BB41CAA-BD6C-5175-70A4-303235970C48}"/>
              </a:ext>
            </a:extLst>
          </p:cNvPr>
          <p:cNvSpPr>
            <a:spLocks noGrp="1"/>
          </p:cNvSpPr>
          <p:nvPr>
            <p:ph type="title"/>
          </p:nvPr>
        </p:nvSpPr>
        <p:spPr>
          <a:xfrm>
            <a:off x="-342900" y="136525"/>
            <a:ext cx="10515600" cy="806450"/>
          </a:xfrm>
        </p:spPr>
        <p:txBody>
          <a:bodyPr>
            <a:normAutofit fontScale="90000"/>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Activity 1 - </a:t>
            </a:r>
            <a:r>
              <a:rPr lang="en-US" sz="3100" b="1" kern="100" dirty="0">
                <a:latin typeface="Calibri" panose="020F0502020204030204" pitchFamily="34" charset="0"/>
                <a:ea typeface="Calibri" panose="020F0502020204030204" pitchFamily="34" charset="0"/>
                <a:cs typeface="Times New Roman" panose="02020603050405020304" pitchFamily="18" charset="0"/>
              </a:rPr>
              <a:t>Filter Design App/Simulink Block</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7" name="Picture 6">
            <a:extLst>
              <a:ext uri="{FF2B5EF4-FFF2-40B4-BE49-F238E27FC236}">
                <a16:creationId xmlns:a16="http://schemas.microsoft.com/office/drawing/2014/main" id="{D7B130E4-C02C-7D52-3451-93F4F27A3D16}"/>
              </a:ext>
            </a:extLst>
          </p:cNvPr>
          <p:cNvPicPr>
            <a:picLocks noChangeAspect="1"/>
          </p:cNvPicPr>
          <p:nvPr/>
        </p:nvPicPr>
        <p:blipFill>
          <a:blip r:embed="rId2"/>
          <a:stretch>
            <a:fillRect/>
          </a:stretch>
        </p:blipFill>
        <p:spPr>
          <a:xfrm>
            <a:off x="5410200" y="1321435"/>
            <a:ext cx="5943600" cy="4694555"/>
          </a:xfrm>
          <a:prstGeom prst="rect">
            <a:avLst/>
          </a:prstGeom>
        </p:spPr>
      </p:pic>
      <p:sp>
        <p:nvSpPr>
          <p:cNvPr id="8" name="TextBox 7">
            <a:extLst>
              <a:ext uri="{FF2B5EF4-FFF2-40B4-BE49-F238E27FC236}">
                <a16:creationId xmlns:a16="http://schemas.microsoft.com/office/drawing/2014/main" id="{DEB6A5CF-BF47-0312-79E0-E4159EDC14CA}"/>
              </a:ext>
            </a:extLst>
          </p:cNvPr>
          <p:cNvSpPr txBox="1"/>
          <p:nvPr/>
        </p:nvSpPr>
        <p:spPr>
          <a:xfrm>
            <a:off x="123825" y="1407160"/>
            <a:ext cx="4791075" cy="677108"/>
          </a:xfrm>
          <a:prstGeom prst="rect">
            <a:avLst/>
          </a:prstGeom>
          <a:noFill/>
        </p:spPr>
        <p:txBody>
          <a:bodyPr wrap="square" rtlCol="0">
            <a:spAutoFit/>
          </a:bodyPr>
          <a:lstStyle/>
          <a:p>
            <a:r>
              <a:rPr lang="en-US" sz="2000" dirty="0"/>
              <a:t>Open the block to see the filter designer app</a:t>
            </a:r>
          </a:p>
          <a:p>
            <a:endParaRPr lang="en-US" dirty="0"/>
          </a:p>
        </p:txBody>
      </p:sp>
      <p:sp>
        <p:nvSpPr>
          <p:cNvPr id="2" name="Footer Placeholder 3">
            <a:extLst>
              <a:ext uri="{FF2B5EF4-FFF2-40B4-BE49-F238E27FC236}">
                <a16:creationId xmlns:a16="http://schemas.microsoft.com/office/drawing/2014/main" id="{04CBB634-1419-303A-A25B-5EB9BA6FDD53}"/>
              </a:ext>
            </a:extLst>
          </p:cNvPr>
          <p:cNvSpPr>
            <a:spLocks noGrp="1"/>
          </p:cNvSpPr>
          <p:nvPr>
            <p:ph type="ftr" sz="quarter" idx="11"/>
          </p:nvPr>
        </p:nvSpPr>
        <p:spPr>
          <a:xfrm>
            <a:off x="3581401" y="6356350"/>
            <a:ext cx="4924424" cy="365125"/>
          </a:xfrm>
        </p:spPr>
        <p:txBody>
          <a:bodyPr/>
          <a:lstStyle/>
          <a:p>
            <a:r>
              <a:rPr lang="en-US" sz="1600" dirty="0"/>
              <a:t>EEE5653 &amp; EEE5654 Project Requirements – Draft 2</a:t>
            </a:r>
          </a:p>
        </p:txBody>
      </p:sp>
    </p:spTree>
    <p:extLst>
      <p:ext uri="{BB962C8B-B14F-4D97-AF65-F5344CB8AC3E}">
        <p14:creationId xmlns:p14="http://schemas.microsoft.com/office/powerpoint/2010/main" val="570866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5969813-1EC9-FC6C-875B-392958D7C21F}"/>
              </a:ext>
            </a:extLst>
          </p:cNvPr>
          <p:cNvSpPr>
            <a:spLocks noGrp="1"/>
          </p:cNvSpPr>
          <p:nvPr>
            <p:ph type="sldNum" sz="quarter" idx="12"/>
          </p:nvPr>
        </p:nvSpPr>
        <p:spPr/>
        <p:txBody>
          <a:bodyPr/>
          <a:lstStyle/>
          <a:p>
            <a:fld id="{84B73164-A64C-4F5C-A4BD-4649CD881205}" type="slidenum">
              <a:rPr lang="en-US" smtClean="0"/>
              <a:t>8</a:t>
            </a:fld>
            <a:endParaRPr lang="en-US"/>
          </a:p>
        </p:txBody>
      </p:sp>
      <p:sp>
        <p:nvSpPr>
          <p:cNvPr id="6" name="Title 1">
            <a:extLst>
              <a:ext uri="{FF2B5EF4-FFF2-40B4-BE49-F238E27FC236}">
                <a16:creationId xmlns:a16="http://schemas.microsoft.com/office/drawing/2014/main" id="{90036760-BCD0-FDE6-3E68-82FBD1D19312}"/>
              </a:ext>
            </a:extLst>
          </p:cNvPr>
          <p:cNvSpPr>
            <a:spLocks noGrp="1"/>
          </p:cNvSpPr>
          <p:nvPr>
            <p:ph type="title"/>
          </p:nvPr>
        </p:nvSpPr>
        <p:spPr>
          <a:xfrm>
            <a:off x="838200" y="346076"/>
            <a:ext cx="10515600" cy="806450"/>
          </a:xfrm>
        </p:spPr>
        <p:txBody>
          <a:bodyPr>
            <a:normAutofit fontScale="90000"/>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Activity 1 - </a:t>
            </a:r>
            <a:r>
              <a:rPr lang="en-US" sz="3100" b="1" kern="100" dirty="0">
                <a:latin typeface="Calibri" panose="020F0502020204030204" pitchFamily="34" charset="0"/>
                <a:ea typeface="Calibri" panose="020F0502020204030204" pitchFamily="34" charset="0"/>
                <a:cs typeface="Times New Roman" panose="02020603050405020304" pitchFamily="18" charset="0"/>
              </a:rPr>
              <a:t>Some Filter Design App Features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8" name="TextBox 7">
            <a:extLst>
              <a:ext uri="{FF2B5EF4-FFF2-40B4-BE49-F238E27FC236}">
                <a16:creationId xmlns:a16="http://schemas.microsoft.com/office/drawing/2014/main" id="{9AD3E048-5823-AAC4-E5D2-DEB26ADBB060}"/>
              </a:ext>
            </a:extLst>
          </p:cNvPr>
          <p:cNvSpPr txBox="1"/>
          <p:nvPr/>
        </p:nvSpPr>
        <p:spPr>
          <a:xfrm>
            <a:off x="590549" y="1407160"/>
            <a:ext cx="10239375" cy="1908215"/>
          </a:xfrm>
          <a:prstGeom prst="rect">
            <a:avLst/>
          </a:prstGeom>
          <a:noFill/>
        </p:spPr>
        <p:txBody>
          <a:bodyPr wrap="square" rtlCol="0">
            <a:spAutoFit/>
          </a:bodyPr>
          <a:lstStyle/>
          <a:p>
            <a:r>
              <a:rPr lang="en-US" sz="2000" dirty="0"/>
              <a:t>Once you generate a signal from the </a:t>
            </a:r>
            <a:r>
              <a:rPr lang="en-US" sz="2000" i="1" dirty="0"/>
              <a:t>signal generator </a:t>
            </a:r>
            <a:r>
              <a:rPr lang="en-US" sz="2000" dirty="0"/>
              <a:t>you can connect this block to a </a:t>
            </a:r>
            <a:r>
              <a:rPr lang="en-US" sz="2000" i="1" dirty="0"/>
              <a:t>scope </a:t>
            </a:r>
            <a:r>
              <a:rPr lang="en-US" sz="2000" dirty="0"/>
              <a:t>block and look at the plot to see what frequencies to attenuate.</a:t>
            </a:r>
          </a:p>
          <a:p>
            <a:endParaRPr lang="en-US" sz="2000" dirty="0"/>
          </a:p>
          <a:p>
            <a:r>
              <a:rPr lang="en-US" sz="2000" dirty="0"/>
              <a:t>From here you can find the sampling frequency and the cut-off frequencies for your filter design. By using the </a:t>
            </a:r>
            <a:r>
              <a:rPr lang="en-US" sz="2000" i="1" dirty="0"/>
              <a:t>filter designer, </a:t>
            </a:r>
            <a:r>
              <a:rPr lang="en-US" sz="2000" dirty="0"/>
              <a:t>several plots are available for you to see how your filter is performing.</a:t>
            </a:r>
          </a:p>
          <a:p>
            <a:endParaRPr lang="en-US" dirty="0"/>
          </a:p>
        </p:txBody>
      </p:sp>
      <p:pic>
        <p:nvPicPr>
          <p:cNvPr id="9" name="Picture 8">
            <a:extLst>
              <a:ext uri="{FF2B5EF4-FFF2-40B4-BE49-F238E27FC236}">
                <a16:creationId xmlns:a16="http://schemas.microsoft.com/office/drawing/2014/main" id="{BC8ACD58-DBEC-FF7B-C344-1C51D5235DF0}"/>
              </a:ext>
            </a:extLst>
          </p:cNvPr>
          <p:cNvPicPr>
            <a:picLocks noChangeAspect="1"/>
          </p:cNvPicPr>
          <p:nvPr/>
        </p:nvPicPr>
        <p:blipFill>
          <a:blip r:embed="rId2"/>
          <a:stretch>
            <a:fillRect/>
          </a:stretch>
        </p:blipFill>
        <p:spPr>
          <a:xfrm>
            <a:off x="2447925" y="3939540"/>
            <a:ext cx="5943600" cy="2084070"/>
          </a:xfrm>
          <a:prstGeom prst="rect">
            <a:avLst/>
          </a:prstGeom>
        </p:spPr>
      </p:pic>
      <p:sp>
        <p:nvSpPr>
          <p:cNvPr id="11" name="TextBox 10">
            <a:extLst>
              <a:ext uri="{FF2B5EF4-FFF2-40B4-BE49-F238E27FC236}">
                <a16:creationId xmlns:a16="http://schemas.microsoft.com/office/drawing/2014/main" id="{95CF2096-DF83-03A0-EEB2-6CA2C6AFB3D7}"/>
              </a:ext>
            </a:extLst>
          </p:cNvPr>
          <p:cNvSpPr txBox="1"/>
          <p:nvPr/>
        </p:nvSpPr>
        <p:spPr>
          <a:xfrm>
            <a:off x="4038600" y="3369954"/>
            <a:ext cx="2524125" cy="400110"/>
          </a:xfrm>
          <a:prstGeom prst="rect">
            <a:avLst/>
          </a:prstGeom>
          <a:noFill/>
        </p:spPr>
        <p:txBody>
          <a:bodyPr wrap="square" rtlCol="0">
            <a:spAutoFit/>
          </a:bodyPr>
          <a:lstStyle/>
          <a:p>
            <a:r>
              <a:rPr lang="en-US" sz="2000" dirty="0"/>
              <a:t>Magnitude response:</a:t>
            </a:r>
            <a:endParaRPr lang="en-US" dirty="0"/>
          </a:p>
        </p:txBody>
      </p:sp>
      <p:sp>
        <p:nvSpPr>
          <p:cNvPr id="2" name="Footer Placeholder 3">
            <a:extLst>
              <a:ext uri="{FF2B5EF4-FFF2-40B4-BE49-F238E27FC236}">
                <a16:creationId xmlns:a16="http://schemas.microsoft.com/office/drawing/2014/main" id="{D95347DF-4DFC-A86C-9DF8-D508DBF98AC2}"/>
              </a:ext>
            </a:extLst>
          </p:cNvPr>
          <p:cNvSpPr>
            <a:spLocks noGrp="1"/>
          </p:cNvSpPr>
          <p:nvPr>
            <p:ph type="ftr" sz="quarter" idx="11"/>
          </p:nvPr>
        </p:nvSpPr>
        <p:spPr>
          <a:xfrm>
            <a:off x="3581401" y="6356350"/>
            <a:ext cx="4924424" cy="365125"/>
          </a:xfrm>
        </p:spPr>
        <p:txBody>
          <a:bodyPr/>
          <a:lstStyle/>
          <a:p>
            <a:r>
              <a:rPr lang="en-US" sz="1600" dirty="0"/>
              <a:t>EEE5653 &amp; EEE5654 Project Requirements – Draft 2</a:t>
            </a:r>
          </a:p>
        </p:txBody>
      </p:sp>
    </p:spTree>
    <p:extLst>
      <p:ext uri="{BB962C8B-B14F-4D97-AF65-F5344CB8AC3E}">
        <p14:creationId xmlns:p14="http://schemas.microsoft.com/office/powerpoint/2010/main" val="1168498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E20A308-7115-3AED-41C1-D6AA9A9343B8}"/>
              </a:ext>
            </a:extLst>
          </p:cNvPr>
          <p:cNvSpPr>
            <a:spLocks noGrp="1"/>
          </p:cNvSpPr>
          <p:nvPr>
            <p:ph type="sldNum" sz="quarter" idx="12"/>
          </p:nvPr>
        </p:nvSpPr>
        <p:spPr/>
        <p:txBody>
          <a:bodyPr/>
          <a:lstStyle/>
          <a:p>
            <a:fld id="{84B73164-A64C-4F5C-A4BD-4649CD881205}" type="slidenum">
              <a:rPr lang="en-US" smtClean="0"/>
              <a:t>9</a:t>
            </a:fld>
            <a:endParaRPr lang="en-US"/>
          </a:p>
        </p:txBody>
      </p:sp>
      <p:sp>
        <p:nvSpPr>
          <p:cNvPr id="6" name="Title 1">
            <a:extLst>
              <a:ext uri="{FF2B5EF4-FFF2-40B4-BE49-F238E27FC236}">
                <a16:creationId xmlns:a16="http://schemas.microsoft.com/office/drawing/2014/main" id="{D75CFFE5-DE76-54FF-BFCB-5B32AB2D6D87}"/>
              </a:ext>
            </a:extLst>
          </p:cNvPr>
          <p:cNvSpPr>
            <a:spLocks noGrp="1"/>
          </p:cNvSpPr>
          <p:nvPr>
            <p:ph type="title"/>
          </p:nvPr>
        </p:nvSpPr>
        <p:spPr>
          <a:xfrm>
            <a:off x="838200" y="346076"/>
            <a:ext cx="10515600" cy="806450"/>
          </a:xfrm>
        </p:spPr>
        <p:txBody>
          <a:bodyPr>
            <a:normAutofit fontScale="90000"/>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Activity 1 - </a:t>
            </a:r>
            <a:r>
              <a:rPr lang="en-US" sz="3100" b="1" kern="100" dirty="0">
                <a:latin typeface="Calibri" panose="020F0502020204030204" pitchFamily="34" charset="0"/>
                <a:ea typeface="Calibri" panose="020F0502020204030204" pitchFamily="34" charset="0"/>
                <a:cs typeface="Times New Roman" panose="02020603050405020304" pitchFamily="18" charset="0"/>
              </a:rPr>
              <a:t>Some Filter Design App Features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7" name="TextBox 6">
            <a:extLst>
              <a:ext uri="{FF2B5EF4-FFF2-40B4-BE49-F238E27FC236}">
                <a16:creationId xmlns:a16="http://schemas.microsoft.com/office/drawing/2014/main" id="{E1BEA2BF-62DE-FE16-E310-B74DB1481ED0}"/>
              </a:ext>
            </a:extLst>
          </p:cNvPr>
          <p:cNvSpPr txBox="1"/>
          <p:nvPr/>
        </p:nvSpPr>
        <p:spPr>
          <a:xfrm>
            <a:off x="4752975" y="952471"/>
            <a:ext cx="2524125" cy="400110"/>
          </a:xfrm>
          <a:prstGeom prst="rect">
            <a:avLst/>
          </a:prstGeom>
          <a:noFill/>
        </p:spPr>
        <p:txBody>
          <a:bodyPr wrap="square" rtlCol="0">
            <a:spAutoFit/>
          </a:bodyPr>
          <a:lstStyle/>
          <a:p>
            <a:r>
              <a:rPr lang="en-US" sz="2000" dirty="0"/>
              <a:t>Phase response:</a:t>
            </a:r>
            <a:endParaRPr lang="en-US" dirty="0"/>
          </a:p>
        </p:txBody>
      </p:sp>
      <p:pic>
        <p:nvPicPr>
          <p:cNvPr id="8" name="Picture 7">
            <a:extLst>
              <a:ext uri="{FF2B5EF4-FFF2-40B4-BE49-F238E27FC236}">
                <a16:creationId xmlns:a16="http://schemas.microsoft.com/office/drawing/2014/main" id="{BA25D5E5-0512-834F-AEEE-202E0A9F53F3}"/>
              </a:ext>
            </a:extLst>
          </p:cNvPr>
          <p:cNvPicPr>
            <a:picLocks noChangeAspect="1"/>
          </p:cNvPicPr>
          <p:nvPr/>
        </p:nvPicPr>
        <p:blipFill>
          <a:blip r:embed="rId2"/>
          <a:stretch>
            <a:fillRect/>
          </a:stretch>
        </p:blipFill>
        <p:spPr>
          <a:xfrm>
            <a:off x="3043237" y="1370228"/>
            <a:ext cx="5943600" cy="2125980"/>
          </a:xfrm>
          <a:prstGeom prst="rect">
            <a:avLst/>
          </a:prstGeom>
        </p:spPr>
      </p:pic>
      <p:sp>
        <p:nvSpPr>
          <p:cNvPr id="9" name="TextBox 8">
            <a:extLst>
              <a:ext uri="{FF2B5EF4-FFF2-40B4-BE49-F238E27FC236}">
                <a16:creationId xmlns:a16="http://schemas.microsoft.com/office/drawing/2014/main" id="{0A6D99FB-5A97-4A86-90A5-4AF60ECD6484}"/>
              </a:ext>
            </a:extLst>
          </p:cNvPr>
          <p:cNvSpPr txBox="1"/>
          <p:nvPr/>
        </p:nvSpPr>
        <p:spPr>
          <a:xfrm>
            <a:off x="4171951" y="3830259"/>
            <a:ext cx="4152900" cy="461665"/>
          </a:xfrm>
          <a:prstGeom prst="rect">
            <a:avLst/>
          </a:prstGeom>
          <a:noFill/>
        </p:spPr>
        <p:txBody>
          <a:bodyPr wrap="square" rtlCol="0">
            <a:spAutoFit/>
          </a:bodyPr>
          <a:lstStyle/>
          <a:p>
            <a:r>
              <a:rPr lang="en-US" sz="2000" kern="100" dirty="0">
                <a:effectLst/>
                <a:ea typeface="Calibri" panose="020F0502020204030204" pitchFamily="34" charset="0"/>
                <a:cs typeface="Times New Roman" panose="02020603050405020304" pitchFamily="18" charset="0"/>
              </a:rPr>
              <a:t>Round-Off Noise Power Spectrum</a:t>
            </a:r>
            <a:r>
              <a:rPr lang="en-US" sz="2400" dirty="0"/>
              <a:t>:</a:t>
            </a:r>
            <a:endParaRPr lang="en-US" sz="2000" dirty="0"/>
          </a:p>
        </p:txBody>
      </p:sp>
      <p:pic>
        <p:nvPicPr>
          <p:cNvPr id="12" name="Picture 11">
            <a:extLst>
              <a:ext uri="{FF2B5EF4-FFF2-40B4-BE49-F238E27FC236}">
                <a16:creationId xmlns:a16="http://schemas.microsoft.com/office/drawing/2014/main" id="{395FC982-E045-B2D9-816A-E48C3415568F}"/>
              </a:ext>
            </a:extLst>
          </p:cNvPr>
          <p:cNvPicPr>
            <a:picLocks noChangeAspect="1"/>
          </p:cNvPicPr>
          <p:nvPr/>
        </p:nvPicPr>
        <p:blipFill>
          <a:blip r:embed="rId3"/>
          <a:stretch>
            <a:fillRect/>
          </a:stretch>
        </p:blipFill>
        <p:spPr>
          <a:xfrm>
            <a:off x="3176587" y="4291924"/>
            <a:ext cx="5838825" cy="2095500"/>
          </a:xfrm>
          <a:prstGeom prst="rect">
            <a:avLst/>
          </a:prstGeom>
        </p:spPr>
      </p:pic>
      <p:sp>
        <p:nvSpPr>
          <p:cNvPr id="2" name="Footer Placeholder 3">
            <a:extLst>
              <a:ext uri="{FF2B5EF4-FFF2-40B4-BE49-F238E27FC236}">
                <a16:creationId xmlns:a16="http://schemas.microsoft.com/office/drawing/2014/main" id="{E6323CAA-96FE-29C4-B033-B7067E750B6F}"/>
              </a:ext>
            </a:extLst>
          </p:cNvPr>
          <p:cNvSpPr>
            <a:spLocks noGrp="1"/>
          </p:cNvSpPr>
          <p:nvPr>
            <p:ph type="ftr" sz="quarter" idx="11"/>
          </p:nvPr>
        </p:nvSpPr>
        <p:spPr>
          <a:xfrm>
            <a:off x="3581401" y="6356350"/>
            <a:ext cx="4924424" cy="365125"/>
          </a:xfrm>
        </p:spPr>
        <p:txBody>
          <a:bodyPr/>
          <a:lstStyle/>
          <a:p>
            <a:r>
              <a:rPr lang="en-US" sz="1600" dirty="0"/>
              <a:t>EEE5653 &amp; EEE5654 Project Requirements – Draft 2</a:t>
            </a:r>
          </a:p>
        </p:txBody>
      </p:sp>
    </p:spTree>
    <p:extLst>
      <p:ext uri="{BB962C8B-B14F-4D97-AF65-F5344CB8AC3E}">
        <p14:creationId xmlns:p14="http://schemas.microsoft.com/office/powerpoint/2010/main" val="262070569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3146</TotalTime>
  <Words>1474</Words>
  <Application>Microsoft Office PowerPoint</Application>
  <PresentationFormat>Widescreen</PresentationFormat>
  <Paragraphs>206</Paragraphs>
  <Slides>20</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2</vt:i4>
      </vt:variant>
      <vt:variant>
        <vt:lpstr>Slide Titles</vt:lpstr>
      </vt:variant>
      <vt:variant>
        <vt:i4>20</vt:i4>
      </vt:variant>
    </vt:vector>
  </HeadingPairs>
  <TitlesOfParts>
    <vt:vector size="31" baseType="lpstr">
      <vt:lpstr>Arial</vt:lpstr>
      <vt:lpstr>Calibri</vt:lpstr>
      <vt:lpstr>Calibri Light</vt:lpstr>
      <vt:lpstr>Cambria Math</vt:lpstr>
      <vt:lpstr>Courier New</vt:lpstr>
      <vt:lpstr>Lucida Grande</vt:lpstr>
      <vt:lpstr>Wingdings</vt:lpstr>
      <vt:lpstr>Office Theme</vt:lpstr>
      <vt:lpstr>Clarity</vt:lpstr>
      <vt:lpstr>Worksheet</vt:lpstr>
      <vt:lpstr>Microsoft Excel Worksheet</vt:lpstr>
      <vt:lpstr>LTU – ECE Department EEE 5653 – 1740 &amp; EEE 5654 - 1257  Digital Signal Processing Final Project Requirements – Draft 2</vt:lpstr>
      <vt:lpstr>PowerPoint Presentation</vt:lpstr>
      <vt:lpstr>PowerPoint Presentation</vt:lpstr>
      <vt:lpstr>Project Overview</vt:lpstr>
      <vt:lpstr>  Activity 1 - Filter Design App/Simulink Block </vt:lpstr>
      <vt:lpstr>  Activity 1 - Filter Design App/Simulink Block </vt:lpstr>
      <vt:lpstr>  Activity 1 - Filter Design App/Simulink Block </vt:lpstr>
      <vt:lpstr>  Activity 1 - Some Filter Design App Features </vt:lpstr>
      <vt:lpstr>  Activity 1 - Some Filter Design App Features </vt:lpstr>
      <vt:lpstr>  Activity 1 - Some Filter Design App Features </vt:lpstr>
      <vt:lpstr>  Activity 1 - Some Filter Design App Features </vt:lpstr>
      <vt:lpstr>  Methods for Activity 2 (1/2)</vt:lpstr>
      <vt:lpstr>  Activity 2 – Method 1 - Sine Wave Block </vt:lpstr>
      <vt:lpstr>  Activity 2 – Method 1 - Scope</vt:lpstr>
      <vt:lpstr>  Activity 2 – Method 2 - Pulse Generator and Step Function</vt:lpstr>
      <vt:lpstr>  Methods for Activity 2 (2/2)</vt:lpstr>
      <vt:lpstr>  Activity 2 – Method 2 - Spectrum Analyzer</vt:lpstr>
      <vt:lpstr>  Activity 2 – Method 2 - Spectrum Analyzer</vt:lpstr>
      <vt:lpstr>  Activity 2 – Method 2 - Spectrum Analyzer</vt:lpstr>
      <vt:lpstr>  Activity 3 – Simulink DSP Project Wrap-up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Linda Murphy</dc:creator>
  <cp:lastModifiedBy>Heri Rakouth</cp:lastModifiedBy>
  <cp:revision>35</cp:revision>
  <dcterms:created xsi:type="dcterms:W3CDTF">2023-11-08T04:02:56Z</dcterms:created>
  <dcterms:modified xsi:type="dcterms:W3CDTF">2023-11-14T23:39:36Z</dcterms:modified>
</cp:coreProperties>
</file>