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91" r:id="rId3"/>
    <p:sldId id="297" r:id="rId4"/>
    <p:sldId id="283" r:id="rId5"/>
    <p:sldId id="299" r:id="rId6"/>
    <p:sldId id="284" r:id="rId7"/>
    <p:sldId id="285" r:id="rId8"/>
    <p:sldId id="286" r:id="rId9"/>
    <p:sldId id="311" r:id="rId10"/>
    <p:sldId id="287" r:id="rId11"/>
    <p:sldId id="288" r:id="rId12"/>
    <p:sldId id="289" r:id="rId13"/>
    <p:sldId id="290" r:id="rId14"/>
    <p:sldId id="305" r:id="rId15"/>
    <p:sldId id="304" r:id="rId16"/>
    <p:sldId id="303" r:id="rId17"/>
    <p:sldId id="302" r:id="rId18"/>
    <p:sldId id="301" r:id="rId19"/>
    <p:sldId id="307" r:id="rId20"/>
    <p:sldId id="306" r:id="rId21"/>
    <p:sldId id="31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8" d="100"/>
          <a:sy n="108" d="100"/>
        </p:scale>
        <p:origin x="5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367B8-1B6A-320C-B3FE-41FD5E9B4E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8FCDFE-B3EF-E6DC-587D-9EDA9A66D7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A499DB-4A9F-F24E-0A0A-228E1F2F360F}"/>
              </a:ext>
            </a:extLst>
          </p:cNvPr>
          <p:cNvSpPr>
            <a:spLocks noGrp="1"/>
          </p:cNvSpPr>
          <p:nvPr>
            <p:ph type="dt" sz="half" idx="10"/>
          </p:nvPr>
        </p:nvSpPr>
        <p:spPr/>
        <p:txBody>
          <a:bodyPr/>
          <a:lstStyle/>
          <a:p>
            <a:fld id="{F224C736-7EE1-4DBB-8D8F-A6512A7BE626}" type="datetimeFigureOut">
              <a:rPr lang="en-US" smtClean="0"/>
              <a:t>11/30/2023</a:t>
            </a:fld>
            <a:endParaRPr lang="en-US"/>
          </a:p>
        </p:txBody>
      </p:sp>
      <p:sp>
        <p:nvSpPr>
          <p:cNvPr id="5" name="Footer Placeholder 4">
            <a:extLst>
              <a:ext uri="{FF2B5EF4-FFF2-40B4-BE49-F238E27FC236}">
                <a16:creationId xmlns:a16="http://schemas.microsoft.com/office/drawing/2014/main" id="{F3631928-D93F-F84E-2CB2-509F160AC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1345E-EBDC-0AC4-EA66-35FFCFCAEB63}"/>
              </a:ext>
            </a:extLst>
          </p:cNvPr>
          <p:cNvSpPr>
            <a:spLocks noGrp="1"/>
          </p:cNvSpPr>
          <p:nvPr>
            <p:ph type="sldNum" sz="quarter" idx="12"/>
          </p:nvPr>
        </p:nvSpPr>
        <p:spPr/>
        <p:txBody>
          <a:bodyPr/>
          <a:lstStyle/>
          <a:p>
            <a:fld id="{A86A338E-8F3E-4889-8D12-2E8651E4E014}" type="slidenum">
              <a:rPr lang="en-US" smtClean="0"/>
              <a:t>‹#›</a:t>
            </a:fld>
            <a:endParaRPr lang="en-US"/>
          </a:p>
        </p:txBody>
      </p:sp>
    </p:spTree>
    <p:extLst>
      <p:ext uri="{BB962C8B-B14F-4D97-AF65-F5344CB8AC3E}">
        <p14:creationId xmlns:p14="http://schemas.microsoft.com/office/powerpoint/2010/main" val="1925968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1E87-BBC7-E666-E2B4-4238D81ECC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ECE7C4-BC84-8ABF-EC1E-2DEF060727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FD99F-CDCC-5382-40CE-575C62903F4F}"/>
              </a:ext>
            </a:extLst>
          </p:cNvPr>
          <p:cNvSpPr>
            <a:spLocks noGrp="1"/>
          </p:cNvSpPr>
          <p:nvPr>
            <p:ph type="dt" sz="half" idx="10"/>
          </p:nvPr>
        </p:nvSpPr>
        <p:spPr/>
        <p:txBody>
          <a:bodyPr/>
          <a:lstStyle/>
          <a:p>
            <a:fld id="{F224C736-7EE1-4DBB-8D8F-A6512A7BE626}" type="datetimeFigureOut">
              <a:rPr lang="en-US" smtClean="0"/>
              <a:t>11/30/2023</a:t>
            </a:fld>
            <a:endParaRPr lang="en-US"/>
          </a:p>
        </p:txBody>
      </p:sp>
      <p:sp>
        <p:nvSpPr>
          <p:cNvPr id="5" name="Footer Placeholder 4">
            <a:extLst>
              <a:ext uri="{FF2B5EF4-FFF2-40B4-BE49-F238E27FC236}">
                <a16:creationId xmlns:a16="http://schemas.microsoft.com/office/drawing/2014/main" id="{5C0C2DE0-35B8-6B40-2CB4-697886092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3F062-578C-45C4-BD62-04E2C9ED63FB}"/>
              </a:ext>
            </a:extLst>
          </p:cNvPr>
          <p:cNvSpPr>
            <a:spLocks noGrp="1"/>
          </p:cNvSpPr>
          <p:nvPr>
            <p:ph type="sldNum" sz="quarter" idx="12"/>
          </p:nvPr>
        </p:nvSpPr>
        <p:spPr/>
        <p:txBody>
          <a:bodyPr/>
          <a:lstStyle/>
          <a:p>
            <a:fld id="{A86A338E-8F3E-4889-8D12-2E8651E4E014}" type="slidenum">
              <a:rPr lang="en-US" smtClean="0"/>
              <a:t>‹#›</a:t>
            </a:fld>
            <a:endParaRPr lang="en-US"/>
          </a:p>
        </p:txBody>
      </p:sp>
    </p:spTree>
    <p:extLst>
      <p:ext uri="{BB962C8B-B14F-4D97-AF65-F5344CB8AC3E}">
        <p14:creationId xmlns:p14="http://schemas.microsoft.com/office/powerpoint/2010/main" val="930435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4E1BF3-59F1-4F73-48D7-8217BCE4E3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6DC14A-9406-AFF4-952D-CAE3940524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B7130-6F11-62E2-3E11-B40EE6D82782}"/>
              </a:ext>
            </a:extLst>
          </p:cNvPr>
          <p:cNvSpPr>
            <a:spLocks noGrp="1"/>
          </p:cNvSpPr>
          <p:nvPr>
            <p:ph type="dt" sz="half" idx="10"/>
          </p:nvPr>
        </p:nvSpPr>
        <p:spPr/>
        <p:txBody>
          <a:bodyPr/>
          <a:lstStyle/>
          <a:p>
            <a:fld id="{F224C736-7EE1-4DBB-8D8F-A6512A7BE626}" type="datetimeFigureOut">
              <a:rPr lang="en-US" smtClean="0"/>
              <a:t>11/30/2023</a:t>
            </a:fld>
            <a:endParaRPr lang="en-US"/>
          </a:p>
        </p:txBody>
      </p:sp>
      <p:sp>
        <p:nvSpPr>
          <p:cNvPr id="5" name="Footer Placeholder 4">
            <a:extLst>
              <a:ext uri="{FF2B5EF4-FFF2-40B4-BE49-F238E27FC236}">
                <a16:creationId xmlns:a16="http://schemas.microsoft.com/office/drawing/2014/main" id="{84E30F1A-8090-EBD4-B543-E3CECDC3D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235E8-EFCC-5A56-5475-EB389FA1A5E8}"/>
              </a:ext>
            </a:extLst>
          </p:cNvPr>
          <p:cNvSpPr>
            <a:spLocks noGrp="1"/>
          </p:cNvSpPr>
          <p:nvPr>
            <p:ph type="sldNum" sz="quarter" idx="12"/>
          </p:nvPr>
        </p:nvSpPr>
        <p:spPr/>
        <p:txBody>
          <a:bodyPr/>
          <a:lstStyle/>
          <a:p>
            <a:fld id="{A86A338E-8F3E-4889-8D12-2E8651E4E014}" type="slidenum">
              <a:rPr lang="en-US" smtClean="0"/>
              <a:t>‹#›</a:t>
            </a:fld>
            <a:endParaRPr lang="en-US"/>
          </a:p>
        </p:txBody>
      </p:sp>
    </p:spTree>
    <p:extLst>
      <p:ext uri="{BB962C8B-B14F-4D97-AF65-F5344CB8AC3E}">
        <p14:creationId xmlns:p14="http://schemas.microsoft.com/office/powerpoint/2010/main" val="1137264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EC82B-3EED-9936-7E2D-B7080716A0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592ADA-5FF8-9DFC-D5CD-389A13B0EB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E9DE3-3D07-508E-5988-D3645B760F8C}"/>
              </a:ext>
            </a:extLst>
          </p:cNvPr>
          <p:cNvSpPr>
            <a:spLocks noGrp="1"/>
          </p:cNvSpPr>
          <p:nvPr>
            <p:ph type="dt" sz="half" idx="10"/>
          </p:nvPr>
        </p:nvSpPr>
        <p:spPr/>
        <p:txBody>
          <a:bodyPr/>
          <a:lstStyle/>
          <a:p>
            <a:fld id="{F224C736-7EE1-4DBB-8D8F-A6512A7BE626}" type="datetimeFigureOut">
              <a:rPr lang="en-US" smtClean="0"/>
              <a:t>11/30/2023</a:t>
            </a:fld>
            <a:endParaRPr lang="en-US"/>
          </a:p>
        </p:txBody>
      </p:sp>
      <p:sp>
        <p:nvSpPr>
          <p:cNvPr id="5" name="Footer Placeholder 4">
            <a:extLst>
              <a:ext uri="{FF2B5EF4-FFF2-40B4-BE49-F238E27FC236}">
                <a16:creationId xmlns:a16="http://schemas.microsoft.com/office/drawing/2014/main" id="{DD0463E5-9F7F-EA1A-C876-E40903CE2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03059-664C-1BF8-0970-FFD161952152}"/>
              </a:ext>
            </a:extLst>
          </p:cNvPr>
          <p:cNvSpPr>
            <a:spLocks noGrp="1"/>
          </p:cNvSpPr>
          <p:nvPr>
            <p:ph type="sldNum" sz="quarter" idx="12"/>
          </p:nvPr>
        </p:nvSpPr>
        <p:spPr/>
        <p:txBody>
          <a:bodyPr/>
          <a:lstStyle/>
          <a:p>
            <a:fld id="{A86A338E-8F3E-4889-8D12-2E8651E4E014}" type="slidenum">
              <a:rPr lang="en-US" smtClean="0"/>
              <a:t>‹#›</a:t>
            </a:fld>
            <a:endParaRPr lang="en-US"/>
          </a:p>
        </p:txBody>
      </p:sp>
    </p:spTree>
    <p:extLst>
      <p:ext uri="{BB962C8B-B14F-4D97-AF65-F5344CB8AC3E}">
        <p14:creationId xmlns:p14="http://schemas.microsoft.com/office/powerpoint/2010/main" val="3701212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0FA4-5FDC-A6FC-4322-328B92E4D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81C5E8-27C0-6241-1A3E-B87B7EC975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52592E-C197-16F8-128B-C6BB9B3BA1ED}"/>
              </a:ext>
            </a:extLst>
          </p:cNvPr>
          <p:cNvSpPr>
            <a:spLocks noGrp="1"/>
          </p:cNvSpPr>
          <p:nvPr>
            <p:ph type="dt" sz="half" idx="10"/>
          </p:nvPr>
        </p:nvSpPr>
        <p:spPr/>
        <p:txBody>
          <a:bodyPr/>
          <a:lstStyle/>
          <a:p>
            <a:fld id="{F224C736-7EE1-4DBB-8D8F-A6512A7BE626}" type="datetimeFigureOut">
              <a:rPr lang="en-US" smtClean="0"/>
              <a:t>11/30/2023</a:t>
            </a:fld>
            <a:endParaRPr lang="en-US"/>
          </a:p>
        </p:txBody>
      </p:sp>
      <p:sp>
        <p:nvSpPr>
          <p:cNvPr id="5" name="Footer Placeholder 4">
            <a:extLst>
              <a:ext uri="{FF2B5EF4-FFF2-40B4-BE49-F238E27FC236}">
                <a16:creationId xmlns:a16="http://schemas.microsoft.com/office/drawing/2014/main" id="{864D9428-C981-498D-75F8-328D17243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E4AE99-7735-1760-078C-ADA69CCE7F94}"/>
              </a:ext>
            </a:extLst>
          </p:cNvPr>
          <p:cNvSpPr>
            <a:spLocks noGrp="1"/>
          </p:cNvSpPr>
          <p:nvPr>
            <p:ph type="sldNum" sz="quarter" idx="12"/>
          </p:nvPr>
        </p:nvSpPr>
        <p:spPr/>
        <p:txBody>
          <a:bodyPr/>
          <a:lstStyle/>
          <a:p>
            <a:fld id="{A86A338E-8F3E-4889-8D12-2E8651E4E014}" type="slidenum">
              <a:rPr lang="en-US" smtClean="0"/>
              <a:t>‹#›</a:t>
            </a:fld>
            <a:endParaRPr lang="en-US"/>
          </a:p>
        </p:txBody>
      </p:sp>
    </p:spTree>
    <p:extLst>
      <p:ext uri="{BB962C8B-B14F-4D97-AF65-F5344CB8AC3E}">
        <p14:creationId xmlns:p14="http://schemas.microsoft.com/office/powerpoint/2010/main" val="18921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EEAF-67B7-B4E2-A048-2CBB556012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5EE3E1-A2D6-DCC1-E75E-67FF484EC6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940312-0CA7-1E20-5FE6-850F4DB2A7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C749F6-2CD9-BD90-0688-E8A081985ABB}"/>
              </a:ext>
            </a:extLst>
          </p:cNvPr>
          <p:cNvSpPr>
            <a:spLocks noGrp="1"/>
          </p:cNvSpPr>
          <p:nvPr>
            <p:ph type="dt" sz="half" idx="10"/>
          </p:nvPr>
        </p:nvSpPr>
        <p:spPr/>
        <p:txBody>
          <a:bodyPr/>
          <a:lstStyle/>
          <a:p>
            <a:fld id="{F224C736-7EE1-4DBB-8D8F-A6512A7BE626}" type="datetimeFigureOut">
              <a:rPr lang="en-US" smtClean="0"/>
              <a:t>11/30/2023</a:t>
            </a:fld>
            <a:endParaRPr lang="en-US"/>
          </a:p>
        </p:txBody>
      </p:sp>
      <p:sp>
        <p:nvSpPr>
          <p:cNvPr id="6" name="Footer Placeholder 5">
            <a:extLst>
              <a:ext uri="{FF2B5EF4-FFF2-40B4-BE49-F238E27FC236}">
                <a16:creationId xmlns:a16="http://schemas.microsoft.com/office/drawing/2014/main" id="{594E4C05-A0E6-DB83-03DC-5B3AA0C168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F45266-5AAF-1B0A-7A60-39D76D3948CC}"/>
              </a:ext>
            </a:extLst>
          </p:cNvPr>
          <p:cNvSpPr>
            <a:spLocks noGrp="1"/>
          </p:cNvSpPr>
          <p:nvPr>
            <p:ph type="sldNum" sz="quarter" idx="12"/>
          </p:nvPr>
        </p:nvSpPr>
        <p:spPr/>
        <p:txBody>
          <a:bodyPr/>
          <a:lstStyle/>
          <a:p>
            <a:fld id="{A86A338E-8F3E-4889-8D12-2E8651E4E014}" type="slidenum">
              <a:rPr lang="en-US" smtClean="0"/>
              <a:t>‹#›</a:t>
            </a:fld>
            <a:endParaRPr lang="en-US"/>
          </a:p>
        </p:txBody>
      </p:sp>
    </p:spTree>
    <p:extLst>
      <p:ext uri="{BB962C8B-B14F-4D97-AF65-F5344CB8AC3E}">
        <p14:creationId xmlns:p14="http://schemas.microsoft.com/office/powerpoint/2010/main" val="298875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6AA5-18E4-CE43-6079-C5B4FCC7C1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770236-A841-CC79-6572-11630C93B0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377BF8-34F2-5046-C8F7-C691D3F238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9EEE45-A9D2-9DE9-2891-549C0A9115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316CA9-F9F8-2028-078E-731068D6BA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CD697B-F40F-B893-C356-222FF68BFF70}"/>
              </a:ext>
            </a:extLst>
          </p:cNvPr>
          <p:cNvSpPr>
            <a:spLocks noGrp="1"/>
          </p:cNvSpPr>
          <p:nvPr>
            <p:ph type="dt" sz="half" idx="10"/>
          </p:nvPr>
        </p:nvSpPr>
        <p:spPr/>
        <p:txBody>
          <a:bodyPr/>
          <a:lstStyle/>
          <a:p>
            <a:fld id="{F224C736-7EE1-4DBB-8D8F-A6512A7BE626}" type="datetimeFigureOut">
              <a:rPr lang="en-US" smtClean="0"/>
              <a:t>11/30/2023</a:t>
            </a:fld>
            <a:endParaRPr lang="en-US"/>
          </a:p>
        </p:txBody>
      </p:sp>
      <p:sp>
        <p:nvSpPr>
          <p:cNvPr id="8" name="Footer Placeholder 7">
            <a:extLst>
              <a:ext uri="{FF2B5EF4-FFF2-40B4-BE49-F238E27FC236}">
                <a16:creationId xmlns:a16="http://schemas.microsoft.com/office/drawing/2014/main" id="{6BB5A4BE-EE79-76D4-4751-60F1081945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AEC47E-2F50-B4E0-362D-EBF63824B9E9}"/>
              </a:ext>
            </a:extLst>
          </p:cNvPr>
          <p:cNvSpPr>
            <a:spLocks noGrp="1"/>
          </p:cNvSpPr>
          <p:nvPr>
            <p:ph type="sldNum" sz="quarter" idx="12"/>
          </p:nvPr>
        </p:nvSpPr>
        <p:spPr/>
        <p:txBody>
          <a:bodyPr/>
          <a:lstStyle/>
          <a:p>
            <a:fld id="{A86A338E-8F3E-4889-8D12-2E8651E4E014}" type="slidenum">
              <a:rPr lang="en-US" smtClean="0"/>
              <a:t>‹#›</a:t>
            </a:fld>
            <a:endParaRPr lang="en-US"/>
          </a:p>
        </p:txBody>
      </p:sp>
    </p:spTree>
    <p:extLst>
      <p:ext uri="{BB962C8B-B14F-4D97-AF65-F5344CB8AC3E}">
        <p14:creationId xmlns:p14="http://schemas.microsoft.com/office/powerpoint/2010/main" val="1496829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53DF-D428-0D9D-11A5-117BBC3107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71614E-BA96-3F17-C358-87A7B71F0E74}"/>
              </a:ext>
            </a:extLst>
          </p:cNvPr>
          <p:cNvSpPr>
            <a:spLocks noGrp="1"/>
          </p:cNvSpPr>
          <p:nvPr>
            <p:ph type="dt" sz="half" idx="10"/>
          </p:nvPr>
        </p:nvSpPr>
        <p:spPr/>
        <p:txBody>
          <a:bodyPr/>
          <a:lstStyle/>
          <a:p>
            <a:fld id="{F224C736-7EE1-4DBB-8D8F-A6512A7BE626}" type="datetimeFigureOut">
              <a:rPr lang="en-US" smtClean="0"/>
              <a:t>11/30/2023</a:t>
            </a:fld>
            <a:endParaRPr lang="en-US"/>
          </a:p>
        </p:txBody>
      </p:sp>
      <p:sp>
        <p:nvSpPr>
          <p:cNvPr id="4" name="Footer Placeholder 3">
            <a:extLst>
              <a:ext uri="{FF2B5EF4-FFF2-40B4-BE49-F238E27FC236}">
                <a16:creationId xmlns:a16="http://schemas.microsoft.com/office/drawing/2014/main" id="{D3A819D5-6813-D064-0D6E-54862D3EA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8CD429-D896-6AE4-EFA7-A37160890319}"/>
              </a:ext>
            </a:extLst>
          </p:cNvPr>
          <p:cNvSpPr>
            <a:spLocks noGrp="1"/>
          </p:cNvSpPr>
          <p:nvPr>
            <p:ph type="sldNum" sz="quarter" idx="12"/>
          </p:nvPr>
        </p:nvSpPr>
        <p:spPr/>
        <p:txBody>
          <a:bodyPr/>
          <a:lstStyle/>
          <a:p>
            <a:fld id="{A86A338E-8F3E-4889-8D12-2E8651E4E014}" type="slidenum">
              <a:rPr lang="en-US" smtClean="0"/>
              <a:t>‹#›</a:t>
            </a:fld>
            <a:endParaRPr lang="en-US"/>
          </a:p>
        </p:txBody>
      </p:sp>
    </p:spTree>
    <p:extLst>
      <p:ext uri="{BB962C8B-B14F-4D97-AF65-F5344CB8AC3E}">
        <p14:creationId xmlns:p14="http://schemas.microsoft.com/office/powerpoint/2010/main" val="58737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CCD2FF-5281-9A0F-63C0-9CAA82664011}"/>
              </a:ext>
            </a:extLst>
          </p:cNvPr>
          <p:cNvSpPr>
            <a:spLocks noGrp="1"/>
          </p:cNvSpPr>
          <p:nvPr>
            <p:ph type="dt" sz="half" idx="10"/>
          </p:nvPr>
        </p:nvSpPr>
        <p:spPr/>
        <p:txBody>
          <a:bodyPr/>
          <a:lstStyle/>
          <a:p>
            <a:fld id="{F224C736-7EE1-4DBB-8D8F-A6512A7BE626}" type="datetimeFigureOut">
              <a:rPr lang="en-US" smtClean="0"/>
              <a:t>11/30/2023</a:t>
            </a:fld>
            <a:endParaRPr lang="en-US"/>
          </a:p>
        </p:txBody>
      </p:sp>
      <p:sp>
        <p:nvSpPr>
          <p:cNvPr id="3" name="Footer Placeholder 2">
            <a:extLst>
              <a:ext uri="{FF2B5EF4-FFF2-40B4-BE49-F238E27FC236}">
                <a16:creationId xmlns:a16="http://schemas.microsoft.com/office/drawing/2014/main" id="{37053C2A-177C-E107-9BD1-3B046FA794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E484C1-66FA-CFE9-87DA-654855DDBBA4}"/>
              </a:ext>
            </a:extLst>
          </p:cNvPr>
          <p:cNvSpPr>
            <a:spLocks noGrp="1"/>
          </p:cNvSpPr>
          <p:nvPr>
            <p:ph type="sldNum" sz="quarter" idx="12"/>
          </p:nvPr>
        </p:nvSpPr>
        <p:spPr/>
        <p:txBody>
          <a:bodyPr/>
          <a:lstStyle/>
          <a:p>
            <a:fld id="{A86A338E-8F3E-4889-8D12-2E8651E4E014}" type="slidenum">
              <a:rPr lang="en-US" smtClean="0"/>
              <a:t>‹#›</a:t>
            </a:fld>
            <a:endParaRPr lang="en-US"/>
          </a:p>
        </p:txBody>
      </p:sp>
    </p:spTree>
    <p:extLst>
      <p:ext uri="{BB962C8B-B14F-4D97-AF65-F5344CB8AC3E}">
        <p14:creationId xmlns:p14="http://schemas.microsoft.com/office/powerpoint/2010/main" val="4193245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1FCC-B801-5B20-7863-68F5FCB651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933D30-6206-5648-2F18-F03020E8FC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25154A-C303-171F-0D5F-6AE393CDB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07B458-5277-D58C-A2F5-AE3D11742D79}"/>
              </a:ext>
            </a:extLst>
          </p:cNvPr>
          <p:cNvSpPr>
            <a:spLocks noGrp="1"/>
          </p:cNvSpPr>
          <p:nvPr>
            <p:ph type="dt" sz="half" idx="10"/>
          </p:nvPr>
        </p:nvSpPr>
        <p:spPr/>
        <p:txBody>
          <a:bodyPr/>
          <a:lstStyle/>
          <a:p>
            <a:fld id="{F224C736-7EE1-4DBB-8D8F-A6512A7BE626}" type="datetimeFigureOut">
              <a:rPr lang="en-US" smtClean="0"/>
              <a:t>11/30/2023</a:t>
            </a:fld>
            <a:endParaRPr lang="en-US"/>
          </a:p>
        </p:txBody>
      </p:sp>
      <p:sp>
        <p:nvSpPr>
          <p:cNvPr id="6" name="Footer Placeholder 5">
            <a:extLst>
              <a:ext uri="{FF2B5EF4-FFF2-40B4-BE49-F238E27FC236}">
                <a16:creationId xmlns:a16="http://schemas.microsoft.com/office/drawing/2014/main" id="{FF8A4A39-18C6-E439-F2A7-AB60E5CF4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3764E4-3B06-16DA-F81A-161D724D1F09}"/>
              </a:ext>
            </a:extLst>
          </p:cNvPr>
          <p:cNvSpPr>
            <a:spLocks noGrp="1"/>
          </p:cNvSpPr>
          <p:nvPr>
            <p:ph type="sldNum" sz="quarter" idx="12"/>
          </p:nvPr>
        </p:nvSpPr>
        <p:spPr/>
        <p:txBody>
          <a:bodyPr/>
          <a:lstStyle/>
          <a:p>
            <a:fld id="{A86A338E-8F3E-4889-8D12-2E8651E4E014}" type="slidenum">
              <a:rPr lang="en-US" smtClean="0"/>
              <a:t>‹#›</a:t>
            </a:fld>
            <a:endParaRPr lang="en-US"/>
          </a:p>
        </p:txBody>
      </p:sp>
    </p:spTree>
    <p:extLst>
      <p:ext uri="{BB962C8B-B14F-4D97-AF65-F5344CB8AC3E}">
        <p14:creationId xmlns:p14="http://schemas.microsoft.com/office/powerpoint/2010/main" val="2860197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F302A-D6EA-2788-100A-AF8E272342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7B18D1-08A8-07F3-30EB-1AD1748648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D08FBE-2D28-E935-881D-FB0FA2743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D3A7EF-C4C9-C256-5301-5168C6483271}"/>
              </a:ext>
            </a:extLst>
          </p:cNvPr>
          <p:cNvSpPr>
            <a:spLocks noGrp="1"/>
          </p:cNvSpPr>
          <p:nvPr>
            <p:ph type="dt" sz="half" idx="10"/>
          </p:nvPr>
        </p:nvSpPr>
        <p:spPr/>
        <p:txBody>
          <a:bodyPr/>
          <a:lstStyle/>
          <a:p>
            <a:fld id="{F224C736-7EE1-4DBB-8D8F-A6512A7BE626}" type="datetimeFigureOut">
              <a:rPr lang="en-US" smtClean="0"/>
              <a:t>11/30/2023</a:t>
            </a:fld>
            <a:endParaRPr lang="en-US"/>
          </a:p>
        </p:txBody>
      </p:sp>
      <p:sp>
        <p:nvSpPr>
          <p:cNvPr id="6" name="Footer Placeholder 5">
            <a:extLst>
              <a:ext uri="{FF2B5EF4-FFF2-40B4-BE49-F238E27FC236}">
                <a16:creationId xmlns:a16="http://schemas.microsoft.com/office/drawing/2014/main" id="{113BD763-2329-0916-F62B-E18994C2A5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53279-3062-C4FA-C2B6-63308EE5A302}"/>
              </a:ext>
            </a:extLst>
          </p:cNvPr>
          <p:cNvSpPr>
            <a:spLocks noGrp="1"/>
          </p:cNvSpPr>
          <p:nvPr>
            <p:ph type="sldNum" sz="quarter" idx="12"/>
          </p:nvPr>
        </p:nvSpPr>
        <p:spPr/>
        <p:txBody>
          <a:bodyPr/>
          <a:lstStyle/>
          <a:p>
            <a:fld id="{A86A338E-8F3E-4889-8D12-2E8651E4E014}" type="slidenum">
              <a:rPr lang="en-US" smtClean="0"/>
              <a:t>‹#›</a:t>
            </a:fld>
            <a:endParaRPr lang="en-US"/>
          </a:p>
        </p:txBody>
      </p:sp>
    </p:spTree>
    <p:extLst>
      <p:ext uri="{BB962C8B-B14F-4D97-AF65-F5344CB8AC3E}">
        <p14:creationId xmlns:p14="http://schemas.microsoft.com/office/powerpoint/2010/main" val="3229615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5CE07D-4D46-13D7-B449-CABEEEECDF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F87903-81B8-116E-C381-D33DCD6A7F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02F01-5AA3-D282-AAB1-2E501BFDDF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24C736-7EE1-4DBB-8D8F-A6512A7BE626}" type="datetimeFigureOut">
              <a:rPr lang="en-US" smtClean="0"/>
              <a:t>11/30/2023</a:t>
            </a:fld>
            <a:endParaRPr lang="en-US"/>
          </a:p>
        </p:txBody>
      </p:sp>
      <p:sp>
        <p:nvSpPr>
          <p:cNvPr id="5" name="Footer Placeholder 4">
            <a:extLst>
              <a:ext uri="{FF2B5EF4-FFF2-40B4-BE49-F238E27FC236}">
                <a16:creationId xmlns:a16="http://schemas.microsoft.com/office/drawing/2014/main" id="{9ED76DC7-0D33-9186-220D-8920DF31F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6B22BB-9878-CE06-0A5E-B83396200D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A338E-8F3E-4889-8D12-2E8651E4E014}" type="slidenum">
              <a:rPr lang="en-US" smtClean="0"/>
              <a:t>‹#›</a:t>
            </a:fld>
            <a:endParaRPr lang="en-US"/>
          </a:p>
        </p:txBody>
      </p:sp>
    </p:spTree>
    <p:extLst>
      <p:ext uri="{BB962C8B-B14F-4D97-AF65-F5344CB8AC3E}">
        <p14:creationId xmlns:p14="http://schemas.microsoft.com/office/powerpoint/2010/main" val="1374717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200" b="1" cap="none" dirty="0"/>
              <a:t>LTU – ECE Department</a:t>
            </a:r>
            <a:br>
              <a:rPr lang="en-US" sz="3200" cap="none" dirty="0"/>
            </a:br>
            <a:r>
              <a:rPr lang="en-US" sz="3200" cap="none" dirty="0"/>
              <a:t>EEE 5653 – 1740 &amp; EEE 5654 - 1257 </a:t>
            </a:r>
            <a:br>
              <a:rPr lang="en-US" sz="3200" cap="none" dirty="0"/>
            </a:br>
            <a:r>
              <a:rPr lang="en-US" sz="3200" cap="none" dirty="0"/>
              <a:t>Digital Signal Processing</a:t>
            </a:r>
            <a:br>
              <a:rPr lang="en-US" sz="3200" cap="none" dirty="0"/>
            </a:br>
            <a:r>
              <a:rPr lang="en-US" sz="2800" cap="none" dirty="0"/>
              <a:t>IIR and FIR Filter Design </a:t>
            </a:r>
            <a:r>
              <a:rPr lang="en-US" sz="2800" cap="none" dirty="0" err="1"/>
              <a:t>Matl</a:t>
            </a:r>
            <a:r>
              <a:rPr lang="en-US" sz="2800" dirty="0" err="1"/>
              <a:t>ab</a:t>
            </a:r>
            <a:r>
              <a:rPr lang="en-US" sz="2800" dirty="0"/>
              <a:t>/Simulink</a:t>
            </a:r>
            <a:endParaRPr lang="en-US" sz="3200" cap="none" dirty="0"/>
          </a:p>
        </p:txBody>
      </p:sp>
      <p:sp>
        <p:nvSpPr>
          <p:cNvPr id="3" name="Subtitle 2"/>
          <p:cNvSpPr>
            <a:spLocks noGrp="1"/>
          </p:cNvSpPr>
          <p:nvPr>
            <p:ph type="subTitle" idx="1"/>
          </p:nvPr>
        </p:nvSpPr>
        <p:spPr/>
        <p:txBody>
          <a:bodyPr/>
          <a:lstStyle/>
          <a:p>
            <a:r>
              <a:rPr lang="en-US" b="1" dirty="0"/>
              <a:t>Dr. Heri Rakouth/Dr. Linda Murphy</a:t>
            </a:r>
          </a:p>
          <a:p>
            <a:r>
              <a:rPr lang="en-US" dirty="0"/>
              <a:t>21 November 2023</a:t>
            </a:r>
          </a:p>
        </p:txBody>
      </p:sp>
      <p:sp>
        <p:nvSpPr>
          <p:cNvPr id="4" name="Subtitle 2"/>
          <p:cNvSpPr txBox="1">
            <a:spLocks/>
          </p:cNvSpPr>
          <p:nvPr/>
        </p:nvSpPr>
        <p:spPr>
          <a:xfrm>
            <a:off x="2415654" y="4426370"/>
            <a:ext cx="2620370" cy="438581"/>
          </a:xfrm>
          <a:prstGeom prst="rect">
            <a:avLst/>
          </a:prstGeom>
        </p:spPr>
        <p:txBody>
          <a:bodyPr lIns="0" tIns="0" rIns="0" bIns="0"/>
          <a:lstStyle>
            <a:lvl1pPr marL="0" algn="ctr" eaLnBrk="1" hangingPunct="1">
              <a:defRPr sz="2800" b="0" i="0">
                <a:solidFill>
                  <a:schemeClr val="bg1"/>
                </a:solidFill>
                <a:latin typeface="Arial" charset="0"/>
                <a:ea typeface="Arial" charset="0"/>
                <a:cs typeface="Arial" charset="0"/>
              </a:defRPr>
            </a:lvl1pPr>
            <a:lvl2pPr marL="342891" eaLnBrk="1" hangingPunct="1">
              <a:defRPr>
                <a:latin typeface="+mn-lt"/>
                <a:ea typeface="+mn-ea"/>
                <a:cs typeface="+mn-cs"/>
              </a:defRPr>
            </a:lvl2pPr>
            <a:lvl3pPr marL="685783" eaLnBrk="1" hangingPunct="1">
              <a:defRPr>
                <a:latin typeface="+mn-lt"/>
                <a:ea typeface="+mn-ea"/>
                <a:cs typeface="+mn-cs"/>
              </a:defRPr>
            </a:lvl3pPr>
            <a:lvl4pPr marL="1028674" eaLnBrk="1" hangingPunct="1">
              <a:defRPr>
                <a:latin typeface="+mn-lt"/>
                <a:ea typeface="+mn-ea"/>
                <a:cs typeface="+mn-cs"/>
              </a:defRPr>
            </a:lvl4pPr>
            <a:lvl5pPr marL="1371566" eaLnBrk="1" hangingPunct="1">
              <a:defRPr>
                <a:latin typeface="+mn-lt"/>
                <a:ea typeface="+mn-ea"/>
                <a:cs typeface="+mn-cs"/>
              </a:defRPr>
            </a:lvl5pPr>
            <a:lvl6pPr marL="1714457" eaLnBrk="1" hangingPunct="1">
              <a:defRPr>
                <a:latin typeface="+mn-lt"/>
                <a:ea typeface="+mn-ea"/>
                <a:cs typeface="+mn-cs"/>
              </a:defRPr>
            </a:lvl6pPr>
            <a:lvl7pPr marL="2057349" eaLnBrk="1" hangingPunct="1">
              <a:defRPr>
                <a:latin typeface="+mn-lt"/>
                <a:ea typeface="+mn-ea"/>
                <a:cs typeface="+mn-cs"/>
              </a:defRPr>
            </a:lvl7pPr>
            <a:lvl8pPr marL="2400240" eaLnBrk="1" hangingPunct="1">
              <a:defRPr>
                <a:latin typeface="+mn-lt"/>
                <a:ea typeface="+mn-ea"/>
                <a:cs typeface="+mn-cs"/>
              </a:defRPr>
            </a:lvl8pPr>
            <a:lvl9pPr marL="2743131" eaLnBrk="1" hangingPunct="1">
              <a:defRPr>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Arial" charset="0"/>
                <a:cs typeface="Arial" charset="0"/>
              </a:rPr>
              <a:t>Heri Rakouth</a:t>
            </a:r>
          </a:p>
        </p:txBody>
      </p:sp>
      <p:pic>
        <p:nvPicPr>
          <p:cNvPr id="6" name="Picture 5">
            <a:extLst>
              <a:ext uri="{FF2B5EF4-FFF2-40B4-BE49-F238E27FC236}">
                <a16:creationId xmlns:a16="http://schemas.microsoft.com/office/drawing/2014/main" id="{F95128E8-968C-4932-8F21-DC7078E2F0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3084" y="519413"/>
            <a:ext cx="2236867" cy="1114331"/>
          </a:xfrm>
          <a:prstGeom prst="rect">
            <a:avLst/>
          </a:prstGeom>
          <a:noFill/>
          <a:ln>
            <a:noFill/>
          </a:ln>
        </p:spPr>
      </p:pic>
    </p:spTree>
    <p:extLst>
      <p:ext uri="{BB962C8B-B14F-4D97-AF65-F5344CB8AC3E}">
        <p14:creationId xmlns:p14="http://schemas.microsoft.com/office/powerpoint/2010/main" val="339409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10</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err="1">
                <a:effectLst/>
                <a:latin typeface="Calibri" panose="020F0502020204030204" pitchFamily="34" charset="0"/>
                <a:ea typeface="Calibri" panose="020F0502020204030204" pitchFamily="34" charset="0"/>
                <a:cs typeface="Times New Roman" panose="02020603050405020304" pitchFamily="18" charset="0"/>
              </a:rPr>
              <a:t>Equiripple</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and Weighted Stopban</a:t>
            </a:r>
            <a:r>
              <a:rPr lang="en-US" sz="3100" b="1" kern="100" dirty="0">
                <a:latin typeface="Calibri" panose="020F0502020204030204" pitchFamily="34" charset="0"/>
                <a:ea typeface="Calibri" panose="020F0502020204030204" pitchFamily="34" charset="0"/>
                <a:cs typeface="Times New Roman" panose="02020603050405020304" pitchFamily="18" charset="0"/>
              </a:rPr>
              <a:t>d</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4" name="TextBox 3">
            <a:extLst>
              <a:ext uri="{FF2B5EF4-FFF2-40B4-BE49-F238E27FC236}">
                <a16:creationId xmlns:a16="http://schemas.microsoft.com/office/drawing/2014/main" id="{7EAF2DFB-EB24-64D5-8DC5-7D5D302BFDB7}"/>
              </a:ext>
            </a:extLst>
          </p:cNvPr>
          <p:cNvSpPr txBox="1"/>
          <p:nvPr/>
        </p:nvSpPr>
        <p:spPr>
          <a:xfrm>
            <a:off x="260858" y="649273"/>
            <a:ext cx="7203632" cy="1754326"/>
          </a:xfrm>
          <a:prstGeom prst="rect">
            <a:avLst/>
          </a:prstGeom>
          <a:noFill/>
        </p:spPr>
        <p:txBody>
          <a:bodyPr wrap="square" rtlCol="0">
            <a:spAutoFit/>
          </a:bodyPr>
          <a:lstStyle/>
          <a:p>
            <a:r>
              <a:rPr lang="en-US" sz="1800" b="0" i="0" dirty="0" err="1">
                <a:effectLst/>
                <a:latin typeface="Menlo"/>
              </a:rPr>
              <a:t>deqw</a:t>
            </a:r>
            <a:r>
              <a:rPr lang="en-US" sz="1800" b="0" i="0" dirty="0">
                <a:effectLst/>
                <a:latin typeface="Menlo"/>
              </a:rPr>
              <a:t> = </a:t>
            </a:r>
            <a:r>
              <a:rPr lang="en-US" sz="1800" b="0" i="0" dirty="0" err="1">
                <a:effectLst/>
                <a:latin typeface="Menlo"/>
              </a:rPr>
              <a:t>designfilt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lowpassfir</a:t>
            </a:r>
            <a:r>
              <a:rPr lang="en-US" sz="1800" b="0" i="0" dirty="0">
                <a:solidFill>
                  <a:srgbClr val="A709F5"/>
                </a:solidFill>
                <a:effectLst/>
                <a:latin typeface="Menlo"/>
              </a:rPr>
              <a: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FilterOrder</a:t>
            </a:r>
            <a:r>
              <a:rPr lang="en-US" sz="1800" b="0" i="0" dirty="0">
                <a:solidFill>
                  <a:srgbClr val="A709F5"/>
                </a:solidFill>
                <a:effectLst/>
                <a:latin typeface="Menlo"/>
              </a:rPr>
              <a:t>'</a:t>
            </a:r>
            <a:r>
              <a:rPr lang="en-US" sz="1800" b="0" i="0" dirty="0">
                <a:effectLst/>
                <a:latin typeface="Menlo"/>
              </a:rPr>
              <a:t>,N,</a:t>
            </a:r>
            <a:r>
              <a:rPr lang="en-US" sz="1800" b="0" i="0" dirty="0">
                <a:solidFill>
                  <a:srgbClr val="A709F5"/>
                </a:solidFill>
                <a:effectLst/>
                <a:latin typeface="Menlo"/>
              </a:rPr>
              <a:t>'</a:t>
            </a:r>
            <a:r>
              <a:rPr lang="en-US" sz="1800" b="0" i="0" dirty="0" err="1">
                <a:solidFill>
                  <a:srgbClr val="A709F5"/>
                </a:solidFill>
                <a:effectLst/>
                <a:latin typeface="Menlo"/>
              </a:rPr>
              <a:t>PassbandFrequency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Fpass</a:t>
            </a:r>
            <a:r>
              <a:rPr lang="en-US" sz="1800" b="0" i="0" dirty="0">
                <a:effectLst/>
                <a:latin typeface="Menlo"/>
              </a:rPr>
              <a:t>,</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a:t>
            </a:r>
            <a:r>
              <a:rPr lang="en-US" sz="1800" b="0" i="0" dirty="0" err="1">
                <a:solidFill>
                  <a:srgbClr val="A709F5"/>
                </a:solidFill>
                <a:effectLst/>
                <a:latin typeface="Menlo"/>
              </a:rPr>
              <a:t>StopbandFrequency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Fstop</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SampleRate</a:t>
            </a:r>
            <a:r>
              <a:rPr lang="en-US" sz="1800" b="0" i="0" dirty="0">
                <a:solidFill>
                  <a:srgbClr val="A709F5"/>
                </a:solidFill>
                <a:effectLst/>
                <a:latin typeface="Menlo"/>
              </a:rPr>
              <a:t>'</a:t>
            </a:r>
            <a:r>
              <a:rPr lang="en-US" sz="1800" b="0" i="0" dirty="0">
                <a:effectLst/>
                <a:latin typeface="Menlo"/>
              </a:rPr>
              <a:t>,Fs,</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highlight>
                  <a:srgbClr val="FFFF00"/>
                </a:highlight>
                <a:latin typeface="Menlo"/>
              </a:rPr>
              <a:t>'PassbandWeight'</a:t>
            </a:r>
            <a:r>
              <a:rPr lang="en-US" sz="1800" b="0" i="0" dirty="0">
                <a:effectLst/>
                <a:highlight>
                  <a:srgbClr val="FFFF00"/>
                </a:highlight>
                <a:latin typeface="Menlo"/>
              </a:rPr>
              <a:t>,1,</a:t>
            </a:r>
            <a:r>
              <a:rPr lang="en-US" sz="1800" b="0" i="0" dirty="0">
                <a:solidFill>
                  <a:srgbClr val="A709F5"/>
                </a:solidFill>
                <a:effectLst/>
                <a:highlight>
                  <a:srgbClr val="FFFF00"/>
                </a:highlight>
                <a:latin typeface="Menlo"/>
              </a:rPr>
              <a:t>'StopbandWeight'</a:t>
            </a:r>
            <a:r>
              <a:rPr lang="en-US" sz="1800" b="0" i="0" dirty="0">
                <a:effectLst/>
                <a:highlight>
                  <a:srgbClr val="FFFF00"/>
                </a:highlight>
                <a:latin typeface="Menlo"/>
              </a:rPr>
              <a:t>,10</a:t>
            </a:r>
            <a:r>
              <a:rPr lang="en-US" sz="1800" b="0" i="0" dirty="0">
                <a:effectLst/>
                <a:latin typeface="Menlo"/>
              </a:rPr>
              <a:t>);</a:t>
            </a:r>
          </a:p>
          <a:p>
            <a:endParaRPr lang="en-US" sz="1800" b="0" i="0" dirty="0">
              <a:effectLst/>
              <a:latin typeface="Menlo"/>
            </a:endParaRPr>
          </a:p>
          <a:p>
            <a:r>
              <a:rPr lang="en-US" sz="1800" b="0" i="0" dirty="0" err="1">
                <a:effectLst/>
                <a:latin typeface="Menlo"/>
              </a:rPr>
              <a:t>hfvt</a:t>
            </a:r>
            <a:r>
              <a:rPr lang="en-US" sz="1800" b="0" i="0" dirty="0">
                <a:effectLst/>
                <a:latin typeface="Menlo"/>
              </a:rPr>
              <a:t> = </a:t>
            </a:r>
            <a:r>
              <a:rPr lang="en-US" sz="1800" b="0" i="0" dirty="0" err="1">
                <a:effectLst/>
                <a:latin typeface="Menlo"/>
              </a:rPr>
              <a:t>fvtool</a:t>
            </a:r>
            <a:r>
              <a:rPr lang="en-US" sz="1800" b="0" i="0" dirty="0">
                <a:effectLst/>
                <a:latin typeface="Menlo"/>
              </a:rPr>
              <a:t>(</a:t>
            </a:r>
            <a:r>
              <a:rPr lang="en-US" sz="1800" b="0" i="0" dirty="0" err="1">
                <a:effectLst/>
                <a:latin typeface="Menlo"/>
              </a:rPr>
              <a:t>deq,deqw</a:t>
            </a:r>
            <a:r>
              <a:rPr lang="en-US" sz="1800" b="0" i="0" dirty="0">
                <a:effectLst/>
                <a:latin typeface="Menlo"/>
              </a:rPr>
              <a:t>);</a:t>
            </a:r>
          </a:p>
          <a:p>
            <a:r>
              <a:rPr lang="en-US" sz="1800" b="0" i="0" dirty="0">
                <a:effectLst/>
                <a:latin typeface="Menlo"/>
              </a:rPr>
              <a:t>legend(</a:t>
            </a:r>
            <a:r>
              <a:rPr lang="en-US" sz="1800" b="0" i="0" dirty="0" err="1">
                <a:effectLst/>
                <a:latin typeface="Menlo"/>
              </a:rPr>
              <a:t>hfvt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Equiripple</a:t>
            </a:r>
            <a:r>
              <a:rPr lang="en-US" sz="1800" b="0" i="0" dirty="0">
                <a:solidFill>
                  <a:srgbClr val="A709F5"/>
                </a:solidFill>
                <a:effectLst/>
                <a:latin typeface="Menlo"/>
              </a:rPr>
              <a:t> design'</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Equiripple</a:t>
            </a:r>
            <a:r>
              <a:rPr lang="en-US" sz="1800" b="0" i="0" dirty="0">
                <a:solidFill>
                  <a:srgbClr val="A709F5"/>
                </a:solidFill>
                <a:effectLst/>
                <a:latin typeface="Menlo"/>
              </a:rPr>
              <a:t> design with weighted stopband'</a:t>
            </a:r>
            <a:r>
              <a:rPr lang="en-US" sz="1800" b="0" i="0" dirty="0">
                <a:effectLst/>
                <a:latin typeface="Menlo"/>
              </a:rPr>
              <a:t>)</a:t>
            </a:r>
          </a:p>
        </p:txBody>
      </p:sp>
      <p:pic>
        <p:nvPicPr>
          <p:cNvPr id="9" name="Picture 8">
            <a:extLst>
              <a:ext uri="{FF2B5EF4-FFF2-40B4-BE49-F238E27FC236}">
                <a16:creationId xmlns:a16="http://schemas.microsoft.com/office/drawing/2014/main" id="{038DB721-92F3-9658-135F-CF21D88E994B}"/>
              </a:ext>
            </a:extLst>
          </p:cNvPr>
          <p:cNvPicPr>
            <a:picLocks noChangeAspect="1"/>
          </p:cNvPicPr>
          <p:nvPr/>
        </p:nvPicPr>
        <p:blipFill>
          <a:blip r:embed="rId2"/>
          <a:stretch>
            <a:fillRect/>
          </a:stretch>
        </p:blipFill>
        <p:spPr>
          <a:xfrm>
            <a:off x="4205448" y="2449758"/>
            <a:ext cx="7429826" cy="3906592"/>
          </a:xfrm>
          <a:prstGeom prst="rect">
            <a:avLst/>
          </a:prstGeom>
        </p:spPr>
      </p:pic>
    </p:spTree>
    <p:extLst>
      <p:ext uri="{BB962C8B-B14F-4D97-AF65-F5344CB8AC3E}">
        <p14:creationId xmlns:p14="http://schemas.microsoft.com/office/powerpoint/2010/main" val="316078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11</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latin typeface="Calibri" panose="020F0502020204030204" pitchFamily="34" charset="0"/>
                <a:ea typeface="Calibri" panose="020F0502020204030204" pitchFamily="34" charset="0"/>
                <a:cs typeface="Times New Roman" panose="02020603050405020304" pitchFamily="18" charset="0"/>
              </a:rPr>
              <a:t>Fixed Order, Cutoff Frequency using a Window Design Method</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pic>
        <p:nvPicPr>
          <p:cNvPr id="7" name="Picture 6">
            <a:extLst>
              <a:ext uri="{FF2B5EF4-FFF2-40B4-BE49-F238E27FC236}">
                <a16:creationId xmlns:a16="http://schemas.microsoft.com/office/drawing/2014/main" id="{F8A0B106-21F2-0F06-9CB8-36D1821D04CD}"/>
              </a:ext>
            </a:extLst>
          </p:cNvPr>
          <p:cNvPicPr>
            <a:picLocks noChangeAspect="1"/>
          </p:cNvPicPr>
          <p:nvPr/>
        </p:nvPicPr>
        <p:blipFill>
          <a:blip r:embed="rId2"/>
          <a:stretch>
            <a:fillRect/>
          </a:stretch>
        </p:blipFill>
        <p:spPr>
          <a:xfrm>
            <a:off x="4730360" y="2548211"/>
            <a:ext cx="7218462" cy="3689309"/>
          </a:xfrm>
          <a:prstGeom prst="rect">
            <a:avLst/>
          </a:prstGeom>
        </p:spPr>
      </p:pic>
      <p:sp>
        <p:nvSpPr>
          <p:cNvPr id="8" name="TextBox 7">
            <a:extLst>
              <a:ext uri="{FF2B5EF4-FFF2-40B4-BE49-F238E27FC236}">
                <a16:creationId xmlns:a16="http://schemas.microsoft.com/office/drawing/2014/main" id="{F8B0131F-D220-6396-086D-E3AAA0898C5B}"/>
              </a:ext>
            </a:extLst>
          </p:cNvPr>
          <p:cNvSpPr txBox="1"/>
          <p:nvPr/>
        </p:nvSpPr>
        <p:spPr>
          <a:xfrm>
            <a:off x="363894" y="839755"/>
            <a:ext cx="4674637" cy="4524315"/>
          </a:xfrm>
          <a:prstGeom prst="rect">
            <a:avLst/>
          </a:prstGeom>
          <a:noFill/>
        </p:spPr>
        <p:txBody>
          <a:bodyPr wrap="square" rtlCol="0">
            <a:spAutoFit/>
          </a:bodyPr>
          <a:lstStyle/>
          <a:p>
            <a:r>
              <a:rPr lang="en-US" sz="1800" b="0" i="0" dirty="0" err="1">
                <a:effectLst/>
                <a:latin typeface="Menlo"/>
              </a:rPr>
              <a:t>dhamming</a:t>
            </a:r>
            <a:r>
              <a:rPr lang="en-US" sz="1800" b="0" i="0" dirty="0">
                <a:effectLst/>
                <a:latin typeface="Menlo"/>
              </a:rPr>
              <a:t> = </a:t>
            </a:r>
            <a:r>
              <a:rPr lang="en-US" sz="1800" b="0" i="0" dirty="0" err="1">
                <a:effectLst/>
                <a:latin typeface="Menlo"/>
              </a:rPr>
              <a:t>designfilt</a:t>
            </a:r>
            <a:r>
              <a:rPr lang="en-US" sz="1800" b="0" i="0" dirty="0">
                <a:effectLst/>
                <a:latin typeface="Menlo"/>
              </a:rPr>
              <a:t>(</a:t>
            </a:r>
            <a:r>
              <a:rPr lang="en-US" sz="1800" b="0" i="0" dirty="0">
                <a:solidFill>
                  <a:srgbClr val="A709F5"/>
                </a:solidFill>
                <a:effectLst/>
                <a:latin typeface="Menlo"/>
              </a:rPr>
              <a:t>'lowpassfir'</a:t>
            </a:r>
            <a:r>
              <a:rPr lang="en-US" sz="1800" b="0" i="0" dirty="0">
                <a:effectLst/>
                <a:latin typeface="Menlo"/>
              </a:rPr>
              <a:t>,</a:t>
            </a:r>
            <a:r>
              <a:rPr lang="en-US" sz="1800" b="0" i="0" dirty="0">
                <a:solidFill>
                  <a:srgbClr val="A709F5"/>
                </a:solidFill>
                <a:effectLst/>
                <a:latin typeface="Menlo"/>
              </a:rPr>
              <a:t>'FilterOrder'</a:t>
            </a:r>
            <a:r>
              <a:rPr lang="en-US" sz="1800" b="0" i="0" dirty="0">
                <a:effectLst/>
                <a:latin typeface="Menlo"/>
              </a:rPr>
              <a:t>,100,</a:t>
            </a:r>
            <a:r>
              <a:rPr lang="en-US" sz="1800" b="0" i="0" dirty="0">
                <a:solidFill>
                  <a:srgbClr val="A709F5"/>
                </a:solidFill>
                <a:effectLst/>
                <a:latin typeface="Menlo"/>
              </a:rPr>
              <a:t>'CutoffFrequency'</a:t>
            </a:r>
            <a:r>
              <a:rPr lang="en-US" sz="1800" b="0" i="0" dirty="0">
                <a:effectLst/>
                <a:latin typeface="Menlo"/>
              </a:rPr>
              <a:t>,60,</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'SampleRate'</a:t>
            </a:r>
            <a:r>
              <a:rPr lang="en-US" sz="1800" b="0" i="0" dirty="0">
                <a:effectLst/>
                <a:latin typeface="Menlo"/>
              </a:rPr>
              <a:t>,1000,</a:t>
            </a:r>
            <a:r>
              <a:rPr lang="en-US" sz="1800" b="0" i="0" dirty="0">
                <a:solidFill>
                  <a:srgbClr val="A709F5"/>
                </a:solidFill>
                <a:effectLst/>
                <a:latin typeface="Menlo"/>
              </a:rPr>
              <a:t>'Window'</a:t>
            </a:r>
            <a:r>
              <a:rPr lang="en-US" sz="1800" b="0" i="0" dirty="0">
                <a:effectLst/>
                <a:latin typeface="Menlo"/>
              </a:rPr>
              <a:t>,</a:t>
            </a:r>
            <a:r>
              <a:rPr lang="en-US" sz="1800" b="0" i="0" dirty="0">
                <a:solidFill>
                  <a:srgbClr val="A709F5"/>
                </a:solidFill>
                <a:effectLst/>
                <a:latin typeface="Menlo"/>
              </a:rPr>
              <a:t>'hamming'</a:t>
            </a:r>
            <a:r>
              <a:rPr lang="en-US" sz="1800" b="0" i="0" dirty="0">
                <a:effectLst/>
                <a:latin typeface="Menlo"/>
              </a:rPr>
              <a:t>);</a:t>
            </a:r>
          </a:p>
          <a:p>
            <a:br>
              <a:rPr lang="en-US" sz="1800" b="0" i="0" dirty="0">
                <a:effectLst/>
                <a:latin typeface="Menlo"/>
              </a:rPr>
            </a:br>
            <a:endParaRPr lang="en-US" sz="1800" b="0" i="0" dirty="0">
              <a:effectLst/>
              <a:latin typeface="Menlo"/>
            </a:endParaRPr>
          </a:p>
          <a:p>
            <a:r>
              <a:rPr lang="en-US" sz="1800" b="0" i="0" dirty="0" err="1">
                <a:effectLst/>
                <a:latin typeface="Menlo"/>
              </a:rPr>
              <a:t>dchebwin</a:t>
            </a:r>
            <a:r>
              <a:rPr lang="en-US" sz="1800" b="0" i="0" dirty="0">
                <a:effectLst/>
                <a:latin typeface="Menlo"/>
              </a:rPr>
              <a:t> = </a:t>
            </a:r>
            <a:r>
              <a:rPr lang="en-US" sz="1800" b="0" i="0" dirty="0" err="1">
                <a:effectLst/>
                <a:latin typeface="Menlo"/>
              </a:rPr>
              <a:t>designfilt</a:t>
            </a:r>
            <a:r>
              <a:rPr lang="en-US" sz="1800" b="0" i="0" dirty="0">
                <a:effectLst/>
                <a:latin typeface="Menlo"/>
              </a:rPr>
              <a:t>(</a:t>
            </a:r>
            <a:r>
              <a:rPr lang="en-US" sz="1800" b="0" i="0" dirty="0">
                <a:solidFill>
                  <a:srgbClr val="A709F5"/>
                </a:solidFill>
                <a:effectLst/>
                <a:latin typeface="Menlo"/>
              </a:rPr>
              <a:t>'lowpassfir'</a:t>
            </a:r>
            <a:r>
              <a:rPr lang="en-US" sz="1800" b="0" i="0" dirty="0">
                <a:effectLst/>
                <a:latin typeface="Menlo"/>
              </a:rPr>
              <a:t>,</a:t>
            </a:r>
            <a:r>
              <a:rPr lang="en-US" sz="1800" b="0" i="0" dirty="0">
                <a:solidFill>
                  <a:srgbClr val="A709F5"/>
                </a:solidFill>
                <a:effectLst/>
                <a:latin typeface="Menlo"/>
              </a:rPr>
              <a:t>'FilterOrder'</a:t>
            </a:r>
            <a:r>
              <a:rPr lang="en-US" sz="1800" b="0" i="0" dirty="0">
                <a:effectLst/>
                <a:latin typeface="Menlo"/>
              </a:rPr>
              <a:t>,100,</a:t>
            </a:r>
            <a:r>
              <a:rPr lang="en-US" sz="1800" b="0" i="0" dirty="0">
                <a:solidFill>
                  <a:srgbClr val="A709F5"/>
                </a:solidFill>
                <a:effectLst/>
                <a:latin typeface="Menlo"/>
              </a:rPr>
              <a:t>'CutoffFrequency'</a:t>
            </a:r>
            <a:r>
              <a:rPr lang="en-US" sz="1800" b="0" i="0" dirty="0">
                <a:effectLst/>
                <a:latin typeface="Menlo"/>
              </a:rPr>
              <a:t>,60,</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'SampleRate'</a:t>
            </a:r>
            <a:r>
              <a:rPr lang="en-US" sz="1800" b="0" i="0" dirty="0">
                <a:effectLst/>
                <a:latin typeface="Menlo"/>
              </a:rPr>
              <a:t>,1000,</a:t>
            </a:r>
            <a:r>
              <a:rPr lang="en-US" sz="1800" b="0" i="0" dirty="0">
                <a:solidFill>
                  <a:srgbClr val="A709F5"/>
                </a:solidFill>
                <a:effectLst/>
                <a:latin typeface="Menlo"/>
              </a:rPr>
              <a:t>'Window'</a:t>
            </a:r>
            <a:r>
              <a:rPr lang="en-US" sz="1800" b="0" i="0" dirty="0">
                <a:effectLst/>
                <a:latin typeface="Menlo"/>
              </a:rPr>
              <a:t>,{</a:t>
            </a:r>
            <a:r>
              <a:rPr lang="en-US" sz="1800" b="0" i="0" dirty="0">
                <a:solidFill>
                  <a:srgbClr val="A709F5"/>
                </a:solidFill>
                <a:effectLst/>
                <a:latin typeface="Menlo"/>
              </a:rPr>
              <a:t>'chebwin'</a:t>
            </a:r>
            <a:r>
              <a:rPr lang="en-US" sz="1800" b="0" i="0" dirty="0">
                <a:effectLst/>
                <a:latin typeface="Menlo"/>
              </a:rPr>
              <a:t>,90});</a:t>
            </a:r>
          </a:p>
          <a:p>
            <a:br>
              <a:rPr lang="en-US" sz="1800" b="0" i="0" dirty="0">
                <a:effectLst/>
                <a:latin typeface="Menlo"/>
              </a:rPr>
            </a:br>
            <a:endParaRPr lang="en-US" sz="1800" b="0" i="0" dirty="0">
              <a:effectLst/>
              <a:latin typeface="Menlo"/>
            </a:endParaRPr>
          </a:p>
          <a:p>
            <a:r>
              <a:rPr lang="en-US" sz="1800" b="0" i="0" dirty="0" err="1">
                <a:effectLst/>
                <a:latin typeface="Menlo"/>
              </a:rPr>
              <a:t>hfvt</a:t>
            </a:r>
            <a:r>
              <a:rPr lang="en-US" sz="1800" b="0" i="0" dirty="0">
                <a:effectLst/>
                <a:latin typeface="Menlo"/>
              </a:rPr>
              <a:t> = </a:t>
            </a:r>
            <a:r>
              <a:rPr lang="en-US" sz="1800" b="0" i="0" dirty="0" err="1">
                <a:effectLst/>
                <a:latin typeface="Menlo"/>
              </a:rPr>
              <a:t>fvtool</a:t>
            </a:r>
            <a:r>
              <a:rPr lang="en-US" sz="1800" b="0" i="0" dirty="0">
                <a:effectLst/>
                <a:latin typeface="Menlo"/>
              </a:rPr>
              <a:t>(</a:t>
            </a:r>
            <a:r>
              <a:rPr lang="en-US" sz="1800" b="0" i="0" dirty="0" err="1">
                <a:effectLst/>
                <a:latin typeface="Menlo"/>
              </a:rPr>
              <a:t>dhamming,dchebwin</a:t>
            </a:r>
            <a:r>
              <a:rPr lang="en-US" sz="1800" b="0" i="0" dirty="0">
                <a:effectLst/>
                <a:latin typeface="Menlo"/>
              </a:rPr>
              <a:t>);</a:t>
            </a:r>
          </a:p>
          <a:p>
            <a:r>
              <a:rPr lang="en-US" sz="1800" b="0" i="0" dirty="0">
                <a:effectLst/>
                <a:latin typeface="Menlo"/>
              </a:rPr>
              <a:t>legend(</a:t>
            </a:r>
            <a:r>
              <a:rPr lang="en-US" sz="1800" b="0" i="0" dirty="0" err="1">
                <a:effectLst/>
                <a:latin typeface="Menlo"/>
              </a:rPr>
              <a:t>hfvt</a:t>
            </a:r>
            <a:r>
              <a:rPr lang="en-US" sz="1800" b="0" i="0" dirty="0">
                <a:effectLst/>
                <a:latin typeface="Menlo"/>
              </a:rPr>
              <a:t>,</a:t>
            </a:r>
            <a:r>
              <a:rPr lang="en-US" sz="1800" b="0" i="0" dirty="0">
                <a:solidFill>
                  <a:srgbClr val="A709F5"/>
                </a:solidFill>
                <a:effectLst/>
                <a:latin typeface="Menlo"/>
              </a:rPr>
              <a:t>'Hamming window'</a:t>
            </a:r>
            <a:r>
              <a:rPr lang="en-US" sz="1800" b="0" i="0" dirty="0">
                <a:effectLst/>
                <a:latin typeface="Menlo"/>
              </a:rPr>
              <a:t>, </a:t>
            </a:r>
            <a:r>
              <a:rPr lang="en-US" sz="1800" b="0" i="0" dirty="0">
                <a:solidFill>
                  <a:srgbClr val="A709F5"/>
                </a:solidFill>
                <a:effectLst/>
                <a:latin typeface="Menlo"/>
              </a:rPr>
              <a:t>'Chebyshev window'</a:t>
            </a:r>
            <a:r>
              <a:rPr lang="en-US" sz="1800" b="0" i="0" dirty="0">
                <a:effectLst/>
                <a:latin typeface="Menlo"/>
              </a:rPr>
              <a:t>)</a:t>
            </a:r>
          </a:p>
          <a:p>
            <a:endParaRPr lang="en-US" dirty="0"/>
          </a:p>
        </p:txBody>
      </p:sp>
    </p:spTree>
    <p:extLst>
      <p:ext uri="{BB962C8B-B14F-4D97-AF65-F5344CB8AC3E}">
        <p14:creationId xmlns:p14="http://schemas.microsoft.com/office/powerpoint/2010/main" val="2983871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12</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IIR Filter Design &amp; Chebyshev Type I Filters</a:t>
            </a:r>
            <a:endParaRPr lang="en-US" sz="3100" b="1"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4" name="TextBox 3">
            <a:extLst>
              <a:ext uri="{FF2B5EF4-FFF2-40B4-BE49-F238E27FC236}">
                <a16:creationId xmlns:a16="http://schemas.microsoft.com/office/drawing/2014/main" id="{70AF4FF1-11E9-7676-6D31-4B17ADE21463}"/>
              </a:ext>
            </a:extLst>
          </p:cNvPr>
          <p:cNvSpPr txBox="1"/>
          <p:nvPr/>
        </p:nvSpPr>
        <p:spPr>
          <a:xfrm>
            <a:off x="1545772" y="878537"/>
            <a:ext cx="3844212" cy="5355312"/>
          </a:xfrm>
          <a:prstGeom prst="rect">
            <a:avLst/>
          </a:prstGeom>
          <a:noFill/>
        </p:spPr>
        <p:txBody>
          <a:bodyPr wrap="square" rtlCol="0">
            <a:spAutoFit/>
          </a:bodyPr>
          <a:lstStyle/>
          <a:p>
            <a:r>
              <a:rPr lang="en-US" dirty="0" err="1"/>
              <a:t>dbutter</a:t>
            </a:r>
            <a:r>
              <a:rPr lang="en-US" dirty="0"/>
              <a:t> = </a:t>
            </a:r>
          </a:p>
          <a:p>
            <a:endParaRPr lang="en-US" dirty="0"/>
          </a:p>
          <a:p>
            <a:r>
              <a:rPr lang="en-US" dirty="0"/>
              <a:t> </a:t>
            </a:r>
            <a:r>
              <a:rPr lang="en-US" dirty="0" err="1"/>
              <a:t>digitalFilter</a:t>
            </a:r>
            <a:r>
              <a:rPr lang="en-US" dirty="0"/>
              <a:t> with properties:</a:t>
            </a:r>
          </a:p>
          <a:p>
            <a:endParaRPr lang="en-US" dirty="0"/>
          </a:p>
          <a:p>
            <a:r>
              <a:rPr lang="en-US" dirty="0"/>
              <a:t>           Coefficients: [4×6 double]</a:t>
            </a:r>
          </a:p>
          <a:p>
            <a:endParaRPr lang="en-US" dirty="0"/>
          </a:p>
          <a:p>
            <a:r>
              <a:rPr lang="en-US" dirty="0"/>
              <a:t>   Specifications:</a:t>
            </a:r>
          </a:p>
          <a:p>
            <a:r>
              <a:rPr lang="en-US" dirty="0"/>
              <a:t>      </a:t>
            </a:r>
            <a:r>
              <a:rPr lang="en-US" dirty="0" err="1"/>
              <a:t>FrequencyResponse</a:t>
            </a:r>
            <a:r>
              <a:rPr lang="en-US" dirty="0"/>
              <a:t>: 'lowpass'</a:t>
            </a:r>
          </a:p>
          <a:p>
            <a:r>
              <a:rPr lang="en-US" dirty="0"/>
              <a:t>        </a:t>
            </a:r>
            <a:r>
              <a:rPr lang="en-US" dirty="0" err="1"/>
              <a:t>ImpulseResponse</a:t>
            </a:r>
            <a:r>
              <a:rPr lang="en-US" dirty="0"/>
              <a:t>: '</a:t>
            </a:r>
            <a:r>
              <a:rPr lang="en-US" dirty="0" err="1"/>
              <a:t>iir</a:t>
            </a:r>
            <a:r>
              <a:rPr lang="en-US" dirty="0"/>
              <a:t>'</a:t>
            </a:r>
          </a:p>
          <a:p>
            <a:r>
              <a:rPr lang="en-US" dirty="0"/>
              <a:t>             </a:t>
            </a:r>
            <a:r>
              <a:rPr lang="en-US" dirty="0" err="1"/>
              <a:t>SampleRate</a:t>
            </a:r>
            <a:r>
              <a:rPr lang="en-US" dirty="0"/>
              <a:t>: 2000</a:t>
            </a:r>
          </a:p>
          <a:p>
            <a:r>
              <a:rPr lang="en-US" dirty="0"/>
              <a:t>    </a:t>
            </a:r>
            <a:r>
              <a:rPr lang="en-US" dirty="0" err="1"/>
              <a:t>StopbandAttenuation</a:t>
            </a:r>
            <a:r>
              <a:rPr lang="en-US" dirty="0"/>
              <a:t>: 60</a:t>
            </a:r>
          </a:p>
          <a:p>
            <a:r>
              <a:rPr lang="en-US" dirty="0"/>
              <a:t>      </a:t>
            </a:r>
            <a:r>
              <a:rPr lang="en-US" dirty="0" err="1"/>
              <a:t>PassbandFrequency</a:t>
            </a:r>
            <a:r>
              <a:rPr lang="en-US" dirty="0"/>
              <a:t>: 100</a:t>
            </a:r>
          </a:p>
          <a:p>
            <a:r>
              <a:rPr lang="en-US" dirty="0"/>
              <a:t>      </a:t>
            </a:r>
            <a:r>
              <a:rPr lang="en-US" dirty="0" err="1"/>
              <a:t>StopbandFrequency</a:t>
            </a:r>
            <a:r>
              <a:rPr lang="en-US" dirty="0"/>
              <a:t>: 300</a:t>
            </a:r>
          </a:p>
          <a:p>
            <a:r>
              <a:rPr lang="en-US" dirty="0"/>
              <a:t>         </a:t>
            </a:r>
            <a:r>
              <a:rPr lang="en-US" dirty="0" err="1"/>
              <a:t>PassbandRipple</a:t>
            </a:r>
            <a:r>
              <a:rPr lang="en-US" dirty="0"/>
              <a:t>: 1</a:t>
            </a:r>
          </a:p>
          <a:p>
            <a:r>
              <a:rPr lang="en-US" dirty="0"/>
              <a:t>           </a:t>
            </a:r>
            <a:r>
              <a:rPr lang="en-US" dirty="0" err="1"/>
              <a:t>DesignMethod</a:t>
            </a:r>
            <a:r>
              <a:rPr lang="en-US" dirty="0"/>
              <a:t>: 'butter'</a:t>
            </a:r>
          </a:p>
          <a:p>
            <a:endParaRPr lang="en-US" dirty="0"/>
          </a:p>
          <a:p>
            <a:r>
              <a:rPr lang="en-US" dirty="0"/>
              <a:t> Use </a:t>
            </a:r>
            <a:r>
              <a:rPr lang="en-US" u="sng" dirty="0" err="1">
                <a:highlight>
                  <a:srgbClr val="FFFF00"/>
                </a:highlight>
              </a:rPr>
              <a:t>fvtool</a:t>
            </a:r>
            <a:r>
              <a:rPr lang="en-US" dirty="0"/>
              <a:t> to visualize filter</a:t>
            </a:r>
          </a:p>
          <a:p>
            <a:r>
              <a:rPr lang="en-US" dirty="0"/>
              <a:t> Use </a:t>
            </a:r>
            <a:r>
              <a:rPr lang="en-US" u="sng" dirty="0" err="1">
                <a:highlight>
                  <a:srgbClr val="FFFF00"/>
                </a:highlight>
              </a:rPr>
              <a:t>designfilt</a:t>
            </a:r>
            <a:r>
              <a:rPr lang="en-US" dirty="0"/>
              <a:t> to edit filter</a:t>
            </a:r>
          </a:p>
          <a:p>
            <a:r>
              <a:rPr lang="en-US" dirty="0"/>
              <a:t> Use </a:t>
            </a:r>
            <a:r>
              <a:rPr lang="en-US" u="sng" dirty="0">
                <a:highlight>
                  <a:srgbClr val="FFFF00"/>
                </a:highlight>
              </a:rPr>
              <a:t>filter</a:t>
            </a:r>
            <a:r>
              <a:rPr lang="en-US" dirty="0"/>
              <a:t> to filter data</a:t>
            </a:r>
          </a:p>
        </p:txBody>
      </p:sp>
      <p:sp>
        <p:nvSpPr>
          <p:cNvPr id="7" name="TextBox 6">
            <a:extLst>
              <a:ext uri="{FF2B5EF4-FFF2-40B4-BE49-F238E27FC236}">
                <a16:creationId xmlns:a16="http://schemas.microsoft.com/office/drawing/2014/main" id="{A0A4E43B-2B71-A3E3-C9AC-1A7BEDCAE562}"/>
              </a:ext>
            </a:extLst>
          </p:cNvPr>
          <p:cNvSpPr txBox="1"/>
          <p:nvPr/>
        </p:nvSpPr>
        <p:spPr>
          <a:xfrm>
            <a:off x="6802017" y="1017037"/>
            <a:ext cx="4851918" cy="5078313"/>
          </a:xfrm>
          <a:prstGeom prst="rect">
            <a:avLst/>
          </a:prstGeom>
          <a:noFill/>
        </p:spPr>
        <p:txBody>
          <a:bodyPr wrap="square" rtlCol="0">
            <a:spAutoFit/>
          </a:bodyPr>
          <a:lstStyle/>
          <a:p>
            <a:r>
              <a:rPr lang="en-US" b="1" dirty="0"/>
              <a:t>Chebyshev Type I Filters</a:t>
            </a:r>
          </a:p>
          <a:p>
            <a:endParaRPr lang="en-US" b="1" dirty="0"/>
          </a:p>
          <a:p>
            <a:r>
              <a:rPr lang="en-US" dirty="0"/>
              <a:t>dcheby1 = </a:t>
            </a:r>
          </a:p>
          <a:p>
            <a:endParaRPr lang="en-US" dirty="0"/>
          </a:p>
          <a:p>
            <a:r>
              <a:rPr lang="en-US" dirty="0"/>
              <a:t> </a:t>
            </a:r>
            <a:r>
              <a:rPr lang="en-US" dirty="0" err="1"/>
              <a:t>digitalFilter</a:t>
            </a:r>
            <a:r>
              <a:rPr lang="en-US" dirty="0"/>
              <a:t> with properties:</a:t>
            </a:r>
          </a:p>
          <a:p>
            <a:endParaRPr lang="en-US" dirty="0"/>
          </a:p>
          <a:p>
            <a:r>
              <a:rPr lang="en-US" dirty="0"/>
              <a:t>           Coefficients: [3×6 double]</a:t>
            </a:r>
          </a:p>
          <a:p>
            <a:endParaRPr lang="en-US" dirty="0"/>
          </a:p>
          <a:p>
            <a:r>
              <a:rPr lang="en-US" dirty="0"/>
              <a:t>   Specifications:</a:t>
            </a:r>
          </a:p>
          <a:p>
            <a:r>
              <a:rPr lang="en-US" dirty="0"/>
              <a:t>      </a:t>
            </a:r>
            <a:r>
              <a:rPr lang="en-US" dirty="0" err="1"/>
              <a:t>FrequencyResponse</a:t>
            </a:r>
            <a:r>
              <a:rPr lang="en-US" dirty="0"/>
              <a:t>: 'lowpass'</a:t>
            </a:r>
          </a:p>
          <a:p>
            <a:r>
              <a:rPr lang="en-US" dirty="0"/>
              <a:t>        </a:t>
            </a:r>
            <a:r>
              <a:rPr lang="en-US" dirty="0" err="1"/>
              <a:t>ImpulseResponse</a:t>
            </a:r>
            <a:r>
              <a:rPr lang="en-US" dirty="0"/>
              <a:t>: '</a:t>
            </a:r>
            <a:r>
              <a:rPr lang="en-US" dirty="0" err="1"/>
              <a:t>iir</a:t>
            </a:r>
            <a:r>
              <a:rPr lang="en-US" dirty="0"/>
              <a:t>'</a:t>
            </a:r>
          </a:p>
          <a:p>
            <a:r>
              <a:rPr lang="en-US" dirty="0"/>
              <a:t>             </a:t>
            </a:r>
            <a:r>
              <a:rPr lang="en-US" dirty="0" err="1"/>
              <a:t>SampleRate</a:t>
            </a:r>
            <a:r>
              <a:rPr lang="en-US" dirty="0"/>
              <a:t>: 2000</a:t>
            </a:r>
          </a:p>
          <a:p>
            <a:r>
              <a:rPr lang="en-US" dirty="0"/>
              <a:t>    </a:t>
            </a:r>
            <a:r>
              <a:rPr lang="en-US" dirty="0" err="1"/>
              <a:t>StopbandAttenuation</a:t>
            </a:r>
            <a:r>
              <a:rPr lang="en-US" dirty="0"/>
              <a:t>: 60</a:t>
            </a:r>
          </a:p>
          <a:p>
            <a:r>
              <a:rPr lang="en-US" dirty="0"/>
              <a:t>      </a:t>
            </a:r>
            <a:r>
              <a:rPr lang="en-US" dirty="0" err="1"/>
              <a:t>PassbandFrequency</a:t>
            </a:r>
            <a:r>
              <a:rPr lang="en-US" dirty="0"/>
              <a:t>: 100</a:t>
            </a:r>
          </a:p>
          <a:p>
            <a:r>
              <a:rPr lang="en-US" dirty="0"/>
              <a:t>      </a:t>
            </a:r>
            <a:r>
              <a:rPr lang="en-US" dirty="0" err="1"/>
              <a:t>StopbandFrequency</a:t>
            </a:r>
            <a:r>
              <a:rPr lang="en-US" dirty="0"/>
              <a:t>: 300</a:t>
            </a:r>
          </a:p>
          <a:p>
            <a:r>
              <a:rPr lang="en-US" dirty="0"/>
              <a:t>         </a:t>
            </a:r>
            <a:r>
              <a:rPr lang="en-US" dirty="0" err="1"/>
              <a:t>PassbandRipple</a:t>
            </a:r>
            <a:r>
              <a:rPr lang="en-US" dirty="0"/>
              <a:t>: 1</a:t>
            </a:r>
          </a:p>
          <a:p>
            <a:r>
              <a:rPr lang="en-US" dirty="0"/>
              <a:t>           </a:t>
            </a:r>
            <a:r>
              <a:rPr lang="en-US" dirty="0" err="1"/>
              <a:t>DesignMethod</a:t>
            </a:r>
            <a:r>
              <a:rPr lang="en-US" dirty="0"/>
              <a:t>: 'cheby1'</a:t>
            </a:r>
          </a:p>
          <a:p>
            <a:endParaRPr lang="en-US" dirty="0"/>
          </a:p>
        </p:txBody>
      </p:sp>
    </p:spTree>
    <p:extLst>
      <p:ext uri="{BB962C8B-B14F-4D97-AF65-F5344CB8AC3E}">
        <p14:creationId xmlns:p14="http://schemas.microsoft.com/office/powerpoint/2010/main" val="3220809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13</a:t>
            </a:fld>
            <a:endParaRPr lang="en-US"/>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7" name="TextBox 6">
            <a:extLst>
              <a:ext uri="{FF2B5EF4-FFF2-40B4-BE49-F238E27FC236}">
                <a16:creationId xmlns:a16="http://schemas.microsoft.com/office/drawing/2014/main" id="{905E8419-FAB1-01FB-D961-E298AE1789B4}"/>
              </a:ext>
            </a:extLst>
          </p:cNvPr>
          <p:cNvSpPr txBox="1"/>
          <p:nvPr/>
        </p:nvSpPr>
        <p:spPr>
          <a:xfrm>
            <a:off x="725456" y="1202705"/>
            <a:ext cx="3771899" cy="4247317"/>
          </a:xfrm>
          <a:prstGeom prst="rect">
            <a:avLst/>
          </a:prstGeom>
          <a:noFill/>
        </p:spPr>
        <p:txBody>
          <a:bodyPr wrap="square">
            <a:spAutoFit/>
          </a:bodyPr>
          <a:lstStyle/>
          <a:p>
            <a:r>
              <a:rPr lang="en-US" dirty="0"/>
              <a:t>dcheby2 = </a:t>
            </a:r>
          </a:p>
          <a:p>
            <a:endParaRPr lang="en-US" dirty="0"/>
          </a:p>
          <a:p>
            <a:r>
              <a:rPr lang="en-US" dirty="0"/>
              <a:t> </a:t>
            </a:r>
            <a:r>
              <a:rPr lang="en-US" dirty="0" err="1"/>
              <a:t>digitalFilter</a:t>
            </a:r>
            <a:r>
              <a:rPr lang="en-US" dirty="0"/>
              <a:t> with properties:</a:t>
            </a:r>
          </a:p>
          <a:p>
            <a:endParaRPr lang="en-US" dirty="0"/>
          </a:p>
          <a:p>
            <a:r>
              <a:rPr lang="en-US" dirty="0"/>
              <a:t>           Coefficients: [3×6 double]</a:t>
            </a:r>
          </a:p>
          <a:p>
            <a:endParaRPr lang="en-US" dirty="0"/>
          </a:p>
          <a:p>
            <a:r>
              <a:rPr lang="en-US" dirty="0"/>
              <a:t>   Specifications:</a:t>
            </a:r>
          </a:p>
          <a:p>
            <a:r>
              <a:rPr lang="en-US" dirty="0"/>
              <a:t>      </a:t>
            </a:r>
            <a:r>
              <a:rPr lang="en-US" dirty="0" err="1"/>
              <a:t>FrequencyResponse</a:t>
            </a:r>
            <a:r>
              <a:rPr lang="en-US" dirty="0"/>
              <a:t>: 'lowpass'</a:t>
            </a:r>
          </a:p>
          <a:p>
            <a:r>
              <a:rPr lang="en-US" dirty="0"/>
              <a:t>        </a:t>
            </a:r>
            <a:r>
              <a:rPr lang="en-US" dirty="0" err="1"/>
              <a:t>ImpulseResponse</a:t>
            </a:r>
            <a:r>
              <a:rPr lang="en-US" dirty="0"/>
              <a:t>: '</a:t>
            </a:r>
            <a:r>
              <a:rPr lang="en-US" dirty="0" err="1"/>
              <a:t>iir</a:t>
            </a:r>
            <a:r>
              <a:rPr lang="en-US" dirty="0"/>
              <a:t>'</a:t>
            </a:r>
          </a:p>
          <a:p>
            <a:r>
              <a:rPr lang="en-US" dirty="0"/>
              <a:t>             </a:t>
            </a:r>
            <a:r>
              <a:rPr lang="en-US" dirty="0" err="1"/>
              <a:t>SampleRate</a:t>
            </a:r>
            <a:r>
              <a:rPr lang="en-US" dirty="0"/>
              <a:t>: 2000</a:t>
            </a:r>
          </a:p>
          <a:p>
            <a:r>
              <a:rPr lang="en-US" dirty="0"/>
              <a:t>    </a:t>
            </a:r>
            <a:r>
              <a:rPr lang="en-US" dirty="0" err="1"/>
              <a:t>StopbandAttenuation</a:t>
            </a:r>
            <a:r>
              <a:rPr lang="en-US" dirty="0"/>
              <a:t>: 60</a:t>
            </a:r>
          </a:p>
          <a:p>
            <a:r>
              <a:rPr lang="en-US" dirty="0"/>
              <a:t>      </a:t>
            </a:r>
            <a:r>
              <a:rPr lang="en-US" dirty="0" err="1"/>
              <a:t>PassbandFrequency</a:t>
            </a:r>
            <a:r>
              <a:rPr lang="en-US" dirty="0"/>
              <a:t>: 100</a:t>
            </a:r>
          </a:p>
          <a:p>
            <a:r>
              <a:rPr lang="en-US" dirty="0"/>
              <a:t>      </a:t>
            </a:r>
            <a:r>
              <a:rPr lang="en-US" dirty="0" err="1"/>
              <a:t>StopbandFrequency</a:t>
            </a:r>
            <a:r>
              <a:rPr lang="en-US" dirty="0"/>
              <a:t>: 300</a:t>
            </a:r>
          </a:p>
          <a:p>
            <a:r>
              <a:rPr lang="en-US" dirty="0"/>
              <a:t>         </a:t>
            </a:r>
            <a:r>
              <a:rPr lang="en-US" dirty="0" err="1"/>
              <a:t>PassbandRipple</a:t>
            </a:r>
            <a:r>
              <a:rPr lang="en-US" dirty="0"/>
              <a:t>: 1</a:t>
            </a:r>
          </a:p>
          <a:p>
            <a:r>
              <a:rPr lang="en-US" dirty="0"/>
              <a:t>           </a:t>
            </a:r>
            <a:r>
              <a:rPr lang="en-US" dirty="0" err="1"/>
              <a:t>DesignMethod</a:t>
            </a:r>
            <a:r>
              <a:rPr lang="en-US" dirty="0"/>
              <a:t>: 'cheby2'</a:t>
            </a:r>
          </a:p>
        </p:txBody>
      </p:sp>
      <p:sp>
        <p:nvSpPr>
          <p:cNvPr id="8" name="Title 1">
            <a:extLst>
              <a:ext uri="{FF2B5EF4-FFF2-40B4-BE49-F238E27FC236}">
                <a16:creationId xmlns:a16="http://schemas.microsoft.com/office/drawing/2014/main" id="{3A820D87-2046-C0BB-67E2-AD80F2881971}"/>
              </a:ext>
            </a:extLst>
          </p:cNvPr>
          <p:cNvSpPr txBox="1">
            <a:spLocks/>
          </p:cNvSpPr>
          <p:nvPr/>
        </p:nvSpPr>
        <p:spPr>
          <a:xfrm>
            <a:off x="838200" y="266183"/>
            <a:ext cx="10515600" cy="606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7000"/>
              </a:lnSpc>
              <a:spcBef>
                <a:spcPts val="0"/>
              </a:spcBef>
              <a:spcAft>
                <a:spcPts val="800"/>
              </a:spcAft>
            </a:pPr>
            <a:r>
              <a:rPr lang="en-US" sz="3100" b="1" kern="100" dirty="0">
                <a:latin typeface="Calibri" panose="020F0502020204030204" pitchFamily="34" charset="0"/>
                <a:ea typeface="Calibri" panose="020F0502020204030204" pitchFamily="34" charset="0"/>
                <a:cs typeface="Times New Roman" panose="02020603050405020304" pitchFamily="18" charset="0"/>
              </a:rPr>
              <a:t>Chebyshev Type II &amp; Elliptic Filters</a:t>
            </a:r>
            <a:endParaRPr lang="en-US" sz="3100" b="1" dirty="0"/>
          </a:p>
        </p:txBody>
      </p:sp>
      <p:sp>
        <p:nvSpPr>
          <p:cNvPr id="11" name="TextBox 10">
            <a:extLst>
              <a:ext uri="{FF2B5EF4-FFF2-40B4-BE49-F238E27FC236}">
                <a16:creationId xmlns:a16="http://schemas.microsoft.com/office/drawing/2014/main" id="{404CC9D7-8F2D-F95C-B3C2-ED1B4761EEA0}"/>
              </a:ext>
            </a:extLst>
          </p:cNvPr>
          <p:cNvSpPr txBox="1"/>
          <p:nvPr/>
        </p:nvSpPr>
        <p:spPr>
          <a:xfrm>
            <a:off x="5609836" y="1001038"/>
            <a:ext cx="5159829" cy="5355312"/>
          </a:xfrm>
          <a:prstGeom prst="rect">
            <a:avLst/>
          </a:prstGeom>
          <a:noFill/>
        </p:spPr>
        <p:txBody>
          <a:bodyPr wrap="square" rtlCol="0">
            <a:spAutoFit/>
          </a:bodyPr>
          <a:lstStyle/>
          <a:p>
            <a:r>
              <a:rPr lang="en-US" dirty="0" err="1"/>
              <a:t>dellip</a:t>
            </a:r>
            <a:r>
              <a:rPr lang="en-US" dirty="0"/>
              <a:t> = </a:t>
            </a:r>
          </a:p>
          <a:p>
            <a:endParaRPr lang="en-US" dirty="0"/>
          </a:p>
          <a:p>
            <a:r>
              <a:rPr lang="en-US" dirty="0"/>
              <a:t> </a:t>
            </a:r>
            <a:r>
              <a:rPr lang="en-US" dirty="0" err="1"/>
              <a:t>digitalFilter</a:t>
            </a:r>
            <a:r>
              <a:rPr lang="en-US" dirty="0"/>
              <a:t> with properties:</a:t>
            </a:r>
          </a:p>
          <a:p>
            <a:endParaRPr lang="en-US" dirty="0"/>
          </a:p>
          <a:p>
            <a:r>
              <a:rPr lang="en-US" dirty="0"/>
              <a:t>           Coefficients: [2×6 double]</a:t>
            </a:r>
          </a:p>
          <a:p>
            <a:endParaRPr lang="en-US" dirty="0"/>
          </a:p>
          <a:p>
            <a:r>
              <a:rPr lang="en-US" dirty="0"/>
              <a:t>   Specifications:</a:t>
            </a:r>
          </a:p>
          <a:p>
            <a:r>
              <a:rPr lang="en-US" dirty="0"/>
              <a:t>      </a:t>
            </a:r>
            <a:r>
              <a:rPr lang="en-US" dirty="0" err="1"/>
              <a:t>FrequencyResponse</a:t>
            </a:r>
            <a:r>
              <a:rPr lang="en-US" dirty="0"/>
              <a:t>: 'lowpass'</a:t>
            </a:r>
          </a:p>
          <a:p>
            <a:r>
              <a:rPr lang="en-US" dirty="0"/>
              <a:t>        </a:t>
            </a:r>
            <a:r>
              <a:rPr lang="en-US" dirty="0" err="1"/>
              <a:t>ImpulseResponse</a:t>
            </a:r>
            <a:r>
              <a:rPr lang="en-US" dirty="0"/>
              <a:t>: '</a:t>
            </a:r>
            <a:r>
              <a:rPr lang="en-US" dirty="0" err="1"/>
              <a:t>iir</a:t>
            </a:r>
            <a:r>
              <a:rPr lang="en-US" dirty="0"/>
              <a:t>'</a:t>
            </a:r>
          </a:p>
          <a:p>
            <a:r>
              <a:rPr lang="en-US" dirty="0"/>
              <a:t>             </a:t>
            </a:r>
            <a:r>
              <a:rPr lang="en-US" dirty="0" err="1"/>
              <a:t>SampleRate</a:t>
            </a:r>
            <a:r>
              <a:rPr lang="en-US" dirty="0"/>
              <a:t>: 2000</a:t>
            </a:r>
          </a:p>
          <a:p>
            <a:r>
              <a:rPr lang="en-US" dirty="0"/>
              <a:t>    </a:t>
            </a:r>
            <a:r>
              <a:rPr lang="en-US" dirty="0" err="1"/>
              <a:t>StopbandAttenuation</a:t>
            </a:r>
            <a:r>
              <a:rPr lang="en-US" dirty="0"/>
              <a:t>: 60</a:t>
            </a:r>
          </a:p>
          <a:p>
            <a:r>
              <a:rPr lang="en-US" dirty="0"/>
              <a:t>      </a:t>
            </a:r>
            <a:r>
              <a:rPr lang="en-US" dirty="0" err="1"/>
              <a:t>PassbandFrequency</a:t>
            </a:r>
            <a:r>
              <a:rPr lang="en-US" dirty="0"/>
              <a:t>: 100</a:t>
            </a:r>
          </a:p>
          <a:p>
            <a:r>
              <a:rPr lang="en-US" dirty="0"/>
              <a:t>      </a:t>
            </a:r>
            <a:r>
              <a:rPr lang="en-US" dirty="0" err="1"/>
              <a:t>StopbandFrequency</a:t>
            </a:r>
            <a:r>
              <a:rPr lang="en-US" dirty="0"/>
              <a:t>: 300</a:t>
            </a:r>
          </a:p>
          <a:p>
            <a:r>
              <a:rPr lang="en-US" dirty="0"/>
              <a:t>         </a:t>
            </a:r>
            <a:r>
              <a:rPr lang="en-US" dirty="0" err="1"/>
              <a:t>PassbandRipple</a:t>
            </a:r>
            <a:r>
              <a:rPr lang="en-US" dirty="0"/>
              <a:t>: 1</a:t>
            </a:r>
          </a:p>
          <a:p>
            <a:r>
              <a:rPr lang="en-US" dirty="0"/>
              <a:t>           </a:t>
            </a:r>
            <a:r>
              <a:rPr lang="en-US" dirty="0" err="1"/>
              <a:t>DesignMethod</a:t>
            </a:r>
            <a:r>
              <a:rPr lang="en-US" dirty="0"/>
              <a:t>: '</a:t>
            </a:r>
            <a:r>
              <a:rPr lang="en-US" dirty="0" err="1"/>
              <a:t>ellip</a:t>
            </a:r>
            <a:r>
              <a:rPr lang="en-US" dirty="0"/>
              <a:t>'</a:t>
            </a:r>
          </a:p>
          <a:p>
            <a:endParaRPr lang="en-US" dirty="0"/>
          </a:p>
          <a:p>
            <a:r>
              <a:rPr lang="en-US" dirty="0"/>
              <a:t> Use </a:t>
            </a:r>
            <a:r>
              <a:rPr lang="en-US" u="sng" dirty="0" err="1">
                <a:highlight>
                  <a:srgbClr val="FFFF00"/>
                </a:highlight>
              </a:rPr>
              <a:t>fvtool</a:t>
            </a:r>
            <a:r>
              <a:rPr lang="en-US" dirty="0"/>
              <a:t> to visualize filter</a:t>
            </a:r>
          </a:p>
          <a:p>
            <a:r>
              <a:rPr lang="en-US" dirty="0"/>
              <a:t> Use </a:t>
            </a:r>
            <a:r>
              <a:rPr lang="en-US" u="sng" dirty="0" err="1">
                <a:highlight>
                  <a:srgbClr val="FFFF00"/>
                </a:highlight>
              </a:rPr>
              <a:t>designfilt</a:t>
            </a:r>
            <a:r>
              <a:rPr lang="en-US" dirty="0"/>
              <a:t> to edit filter</a:t>
            </a:r>
          </a:p>
          <a:p>
            <a:r>
              <a:rPr lang="en-US" dirty="0"/>
              <a:t> Use </a:t>
            </a:r>
            <a:r>
              <a:rPr lang="en-US" u="sng" dirty="0">
                <a:highlight>
                  <a:srgbClr val="FFFF00"/>
                </a:highlight>
              </a:rPr>
              <a:t>filter</a:t>
            </a:r>
            <a:r>
              <a:rPr lang="en-US" dirty="0"/>
              <a:t> to filter data</a:t>
            </a:r>
          </a:p>
        </p:txBody>
      </p:sp>
    </p:spTree>
    <p:extLst>
      <p:ext uri="{BB962C8B-B14F-4D97-AF65-F5344CB8AC3E}">
        <p14:creationId xmlns:p14="http://schemas.microsoft.com/office/powerpoint/2010/main" val="3600559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14</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latin typeface="Calibri" panose="020F0502020204030204" pitchFamily="34" charset="0"/>
                <a:ea typeface="Calibri" panose="020F0502020204030204" pitchFamily="34" charset="0"/>
                <a:cs typeface="Times New Roman" panose="02020603050405020304" pitchFamily="18" charset="0"/>
              </a:rPr>
              <a:t>Compare the Response and the Order of the 4 IIR Filters</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4" name="TextBox 3">
            <a:extLst>
              <a:ext uri="{FF2B5EF4-FFF2-40B4-BE49-F238E27FC236}">
                <a16:creationId xmlns:a16="http://schemas.microsoft.com/office/drawing/2014/main" id="{3C8C034D-BE15-42CF-3510-232615437E19}"/>
              </a:ext>
            </a:extLst>
          </p:cNvPr>
          <p:cNvSpPr txBox="1"/>
          <p:nvPr/>
        </p:nvSpPr>
        <p:spPr>
          <a:xfrm>
            <a:off x="147733" y="852083"/>
            <a:ext cx="7921691" cy="4247317"/>
          </a:xfrm>
          <a:prstGeom prst="rect">
            <a:avLst/>
          </a:prstGeom>
          <a:noFill/>
        </p:spPr>
        <p:txBody>
          <a:bodyPr wrap="square" rtlCol="0">
            <a:spAutoFit/>
          </a:bodyPr>
          <a:lstStyle/>
          <a:p>
            <a:r>
              <a:rPr lang="en-US" b="1" dirty="0"/>
              <a:t>For the same specification constraints, the Butterworth method yields the highest order and the elliptic method yields the smallest.</a:t>
            </a:r>
          </a:p>
          <a:p>
            <a:endParaRPr lang="en-US" b="1" dirty="0"/>
          </a:p>
          <a:p>
            <a:r>
              <a:rPr lang="en-US" sz="1800" b="0" i="0" dirty="0" err="1">
                <a:effectLst/>
                <a:latin typeface="Menlo"/>
              </a:rPr>
              <a:t>FilterOrders</a:t>
            </a:r>
            <a:r>
              <a:rPr lang="en-US" sz="1800" b="0" i="0" dirty="0">
                <a:effectLst/>
                <a:latin typeface="Menlo"/>
              </a:rPr>
              <a:t> = [</a:t>
            </a:r>
            <a:r>
              <a:rPr lang="en-US" sz="1800" b="0" i="0" dirty="0" err="1">
                <a:effectLst/>
                <a:latin typeface="Menlo"/>
              </a:rPr>
              <a:t>filtord</a:t>
            </a:r>
            <a:r>
              <a:rPr lang="en-US" sz="1800" b="0" i="0" dirty="0">
                <a:effectLst/>
                <a:latin typeface="Menlo"/>
              </a:rPr>
              <a:t>(</a:t>
            </a:r>
            <a:r>
              <a:rPr lang="en-US" sz="1800" b="0" i="0" dirty="0" err="1">
                <a:effectLst/>
                <a:latin typeface="Menlo"/>
              </a:rPr>
              <a:t>dbutter</a:t>
            </a:r>
            <a:r>
              <a:rPr lang="en-US" sz="1800" b="0" i="0" dirty="0">
                <a:effectLst/>
                <a:latin typeface="Menlo"/>
              </a:rPr>
              <a:t>) </a:t>
            </a:r>
            <a:r>
              <a:rPr lang="en-US" sz="1800" b="0" i="0" dirty="0" err="1">
                <a:effectLst/>
                <a:latin typeface="Menlo"/>
              </a:rPr>
              <a:t>filtord</a:t>
            </a:r>
            <a:r>
              <a:rPr lang="en-US" sz="1800" b="0" i="0" dirty="0">
                <a:effectLst/>
                <a:latin typeface="Menlo"/>
              </a:rPr>
              <a:t>(dcheby1) </a:t>
            </a:r>
            <a:r>
              <a:rPr lang="en-US" sz="1800" b="0" i="0" dirty="0" err="1">
                <a:effectLst/>
                <a:latin typeface="Menlo"/>
              </a:rPr>
              <a:t>filtord</a:t>
            </a:r>
            <a:r>
              <a:rPr lang="en-US" sz="1800" b="0" i="0" dirty="0">
                <a:effectLst/>
                <a:latin typeface="Menlo"/>
              </a:rPr>
              <a:t>(dcheby2) </a:t>
            </a:r>
            <a:r>
              <a:rPr lang="en-US" sz="1800" b="0" i="0" dirty="0" err="1">
                <a:effectLst/>
                <a:latin typeface="Menlo"/>
              </a:rPr>
              <a:t>filtord</a:t>
            </a:r>
            <a:r>
              <a:rPr lang="en-US" sz="1800" b="0" i="0" dirty="0">
                <a:effectLst/>
                <a:latin typeface="Menlo"/>
              </a:rPr>
              <a:t>(</a:t>
            </a:r>
            <a:r>
              <a:rPr lang="en-US" sz="1800" b="0" i="0" dirty="0" err="1">
                <a:effectLst/>
                <a:latin typeface="Menlo"/>
              </a:rPr>
              <a:t>dellip</a:t>
            </a:r>
            <a:r>
              <a:rPr lang="en-US" sz="1800" b="0" i="0" dirty="0">
                <a:effectLst/>
                <a:latin typeface="Menlo"/>
              </a:rPr>
              <a:t>)]</a:t>
            </a:r>
          </a:p>
          <a:p>
            <a:endParaRPr lang="en-US" dirty="0">
              <a:latin typeface="Menlo"/>
            </a:endParaRPr>
          </a:p>
          <a:p>
            <a:r>
              <a:rPr lang="en-US" sz="1800" b="0" i="0" dirty="0" err="1">
                <a:effectLst/>
                <a:latin typeface="Menlo"/>
              </a:rPr>
              <a:t>FilterOrders</a:t>
            </a:r>
            <a:r>
              <a:rPr lang="en-US" sz="1800" b="0" i="0" dirty="0">
                <a:effectLst/>
                <a:latin typeface="Menlo"/>
              </a:rPr>
              <a:t> =  7     5     5     4</a:t>
            </a:r>
            <a:br>
              <a:rPr lang="en-US" sz="1800" b="0" i="0" dirty="0">
                <a:effectLst/>
                <a:latin typeface="Menlo"/>
              </a:rPr>
            </a:br>
            <a:endParaRPr lang="en-US" sz="1800" b="0" i="0" dirty="0">
              <a:effectLst/>
              <a:latin typeface="Menlo"/>
            </a:endParaRPr>
          </a:p>
          <a:p>
            <a:r>
              <a:rPr lang="en-US" sz="1800" b="0" i="0" dirty="0">
                <a:solidFill>
                  <a:srgbClr val="008013"/>
                </a:solidFill>
                <a:effectLst/>
                <a:latin typeface="Menlo"/>
              </a:rPr>
              <a:t>% plot the results</a:t>
            </a:r>
            <a:endParaRPr lang="en-US" sz="1800" b="0" i="0" dirty="0">
              <a:effectLst/>
              <a:latin typeface="Menlo"/>
            </a:endParaRPr>
          </a:p>
          <a:p>
            <a:r>
              <a:rPr lang="en-US" sz="1800" b="0" i="0" dirty="0" err="1">
                <a:effectLst/>
                <a:latin typeface="Menlo"/>
              </a:rPr>
              <a:t>hfvt</a:t>
            </a:r>
            <a:r>
              <a:rPr lang="en-US" sz="1800" b="0" i="0" dirty="0">
                <a:effectLst/>
                <a:latin typeface="Menlo"/>
              </a:rPr>
              <a:t> = </a:t>
            </a:r>
            <a:r>
              <a:rPr lang="en-US" sz="1800" b="0" i="0" dirty="0" err="1">
                <a:effectLst/>
                <a:latin typeface="Menlo"/>
              </a:rPr>
              <a:t>fvtool</a:t>
            </a:r>
            <a:r>
              <a:rPr lang="en-US" sz="1800" b="0" i="0" dirty="0">
                <a:effectLst/>
                <a:latin typeface="Menlo"/>
              </a:rPr>
              <a:t>(dbutter,dcheby1,dcheby2,dellip);</a:t>
            </a:r>
          </a:p>
          <a:p>
            <a:r>
              <a:rPr lang="en-US" sz="1800" b="0" i="0" dirty="0">
                <a:effectLst/>
                <a:latin typeface="Menlo"/>
              </a:rPr>
              <a:t>zoom(</a:t>
            </a:r>
            <a:r>
              <a:rPr lang="en-US" sz="1800" b="0" i="0" dirty="0" err="1">
                <a:effectLst/>
                <a:latin typeface="Menlo"/>
              </a:rPr>
              <a:t>hfvt</a:t>
            </a:r>
            <a:r>
              <a:rPr lang="en-US" sz="1800" b="0" i="0" dirty="0">
                <a:effectLst/>
                <a:latin typeface="Menlo"/>
              </a:rPr>
              <a:t>,[0 1e3 -80 2])</a:t>
            </a:r>
          </a:p>
          <a:p>
            <a:endParaRPr lang="en-US" sz="1800" b="0" i="0" dirty="0">
              <a:effectLst/>
              <a:latin typeface="Menlo"/>
            </a:endParaRPr>
          </a:p>
          <a:p>
            <a:r>
              <a:rPr lang="en-US" sz="1800" b="0" i="0" dirty="0">
                <a:effectLst/>
                <a:latin typeface="Menlo"/>
              </a:rPr>
              <a:t>legend(</a:t>
            </a:r>
            <a:r>
              <a:rPr lang="en-US" sz="1800" b="0" i="0" dirty="0" err="1">
                <a:effectLst/>
                <a:latin typeface="Menlo"/>
              </a:rPr>
              <a:t>hfvt</a:t>
            </a:r>
            <a:r>
              <a:rPr lang="en-US" sz="1800" b="0" i="0" dirty="0">
                <a:effectLst/>
                <a:latin typeface="Menlo"/>
              </a:rPr>
              <a:t>,</a:t>
            </a:r>
            <a:r>
              <a:rPr lang="en-US" sz="1800" b="0" i="0" dirty="0">
                <a:solidFill>
                  <a:srgbClr val="A709F5"/>
                </a:solidFill>
                <a:effectLst/>
                <a:latin typeface="Menlo"/>
              </a:rPr>
              <a:t>'Butterworth’</a:t>
            </a:r>
            <a:r>
              <a:rPr lang="en-US" sz="1800" b="0" i="0" dirty="0">
                <a:effectLst/>
                <a:latin typeface="Menlo"/>
              </a:rPr>
              <a:t>,…</a:t>
            </a:r>
          </a:p>
          <a:p>
            <a:r>
              <a:rPr lang="en-US" sz="1800" b="0" i="0" dirty="0">
                <a:solidFill>
                  <a:srgbClr val="A709F5"/>
                </a:solidFill>
                <a:effectLst/>
                <a:latin typeface="Menlo"/>
              </a:rPr>
              <a:t>'Chebyshev Type I’</a:t>
            </a:r>
            <a:r>
              <a:rPr lang="en-US" sz="1800" b="0" i="0" dirty="0">
                <a:effectLst/>
                <a:latin typeface="Menlo"/>
              </a:rPr>
              <a:t>,</a:t>
            </a:r>
            <a:r>
              <a:rPr lang="en-US" dirty="0">
                <a:solidFill>
                  <a:srgbClr val="0E00FF"/>
                </a:solidFill>
                <a:latin typeface="Menlo"/>
              </a:rPr>
              <a:t> </a:t>
            </a:r>
            <a:r>
              <a:rPr lang="en-US" sz="1800" b="0" i="0" dirty="0">
                <a:solidFill>
                  <a:srgbClr val="A709F5"/>
                </a:solidFill>
                <a:effectLst/>
                <a:latin typeface="Menlo"/>
              </a:rPr>
              <a:t>'Chebyshev Type </a:t>
            </a:r>
            <a:r>
              <a:rPr lang="en-US" sz="1800" b="0" i="0" dirty="0" err="1">
                <a:solidFill>
                  <a:srgbClr val="A709F5"/>
                </a:solidFill>
                <a:effectLst/>
                <a:latin typeface="Menlo"/>
              </a:rPr>
              <a:t>II'</a:t>
            </a:r>
            <a:r>
              <a:rPr lang="en-US" sz="1800" b="0" i="0" dirty="0" err="1">
                <a:effectLst/>
                <a:latin typeface="Menlo"/>
              </a:rPr>
              <a:t>,</a:t>
            </a:r>
            <a:r>
              <a:rPr lang="en-US" sz="1800" b="0" i="0" dirty="0" err="1">
                <a:solidFill>
                  <a:srgbClr val="A709F5"/>
                </a:solidFill>
                <a:effectLst/>
                <a:latin typeface="Menlo"/>
              </a:rPr>
              <a:t>'Elliptic</a:t>
            </a:r>
            <a:r>
              <a:rPr lang="en-US" sz="1800" b="0" i="0" dirty="0">
                <a:solidFill>
                  <a:srgbClr val="A709F5"/>
                </a:solidFill>
                <a:effectLst/>
                <a:latin typeface="Menlo"/>
              </a:rPr>
              <a:t>'</a:t>
            </a:r>
            <a:r>
              <a:rPr lang="en-US" sz="1800" b="0" i="0" dirty="0">
                <a:effectLst/>
                <a:latin typeface="Menlo"/>
              </a:rPr>
              <a:t>)</a:t>
            </a:r>
          </a:p>
          <a:p>
            <a:endParaRPr lang="en-US" sz="1800" b="0" i="0" dirty="0">
              <a:effectLst/>
              <a:latin typeface="Menlo"/>
            </a:endParaRPr>
          </a:p>
          <a:p>
            <a:endParaRPr lang="en-US" dirty="0"/>
          </a:p>
        </p:txBody>
      </p:sp>
      <p:pic>
        <p:nvPicPr>
          <p:cNvPr id="7" name="Picture 6">
            <a:extLst>
              <a:ext uri="{FF2B5EF4-FFF2-40B4-BE49-F238E27FC236}">
                <a16:creationId xmlns:a16="http://schemas.microsoft.com/office/drawing/2014/main" id="{F914A4E5-C890-2347-1E75-DB6CF39A3782}"/>
              </a:ext>
            </a:extLst>
          </p:cNvPr>
          <p:cNvPicPr>
            <a:picLocks noChangeAspect="1"/>
          </p:cNvPicPr>
          <p:nvPr/>
        </p:nvPicPr>
        <p:blipFill>
          <a:blip r:embed="rId2"/>
          <a:stretch>
            <a:fillRect/>
          </a:stretch>
        </p:blipFill>
        <p:spPr>
          <a:xfrm>
            <a:off x="4721704" y="2324222"/>
            <a:ext cx="7202818" cy="3681695"/>
          </a:xfrm>
          <a:prstGeom prst="rect">
            <a:avLst/>
          </a:prstGeom>
        </p:spPr>
      </p:pic>
    </p:spTree>
    <p:extLst>
      <p:ext uri="{BB962C8B-B14F-4D97-AF65-F5344CB8AC3E}">
        <p14:creationId xmlns:p14="http://schemas.microsoft.com/office/powerpoint/2010/main" val="297970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15</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Ripple Differences</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4" name="TextBox 3">
            <a:extLst>
              <a:ext uri="{FF2B5EF4-FFF2-40B4-BE49-F238E27FC236}">
                <a16:creationId xmlns:a16="http://schemas.microsoft.com/office/drawing/2014/main" id="{3E000FF9-53D6-58CA-109E-079ABA071C64}"/>
              </a:ext>
            </a:extLst>
          </p:cNvPr>
          <p:cNvSpPr txBox="1"/>
          <p:nvPr/>
        </p:nvSpPr>
        <p:spPr>
          <a:xfrm>
            <a:off x="522514" y="871322"/>
            <a:ext cx="11028784" cy="1754326"/>
          </a:xfrm>
          <a:prstGeom prst="rect">
            <a:avLst/>
          </a:prstGeom>
          <a:noFill/>
        </p:spPr>
        <p:txBody>
          <a:bodyPr wrap="square" rtlCol="0">
            <a:spAutoFit/>
          </a:bodyPr>
          <a:lstStyle/>
          <a:p>
            <a:r>
              <a:rPr lang="en-US" u="sng" dirty="0"/>
              <a:t>Is it better to have a higher value of ripple or lower value of it?</a:t>
            </a:r>
          </a:p>
          <a:p>
            <a:r>
              <a:rPr lang="en-US" dirty="0">
                <a:effectLst/>
              </a:rPr>
              <a:t>The magnitude of the ripple is dependent of many factors and </a:t>
            </a:r>
            <a:r>
              <a:rPr lang="en-US" b="1" dirty="0">
                <a:effectLst/>
              </a:rPr>
              <a:t>the lower the better for most sensitive equipment</a:t>
            </a:r>
            <a:r>
              <a:rPr lang="en-US" dirty="0">
                <a:effectLst/>
              </a:rPr>
              <a:t>. The ripple leads to power losses and overheating of components hence risk of damage in addition to inefficiency. It is therefore essential to remove or minimize the ripple in at the output.</a:t>
            </a:r>
          </a:p>
          <a:p>
            <a:endParaRPr lang="en-US" dirty="0"/>
          </a:p>
          <a:p>
            <a:r>
              <a:rPr lang="nl-NL" sz="1800" b="0" i="0" dirty="0">
                <a:effectLst/>
                <a:latin typeface="Menlo"/>
              </a:rPr>
              <a:t>zoom(hfvt,[0 150 -3 2])</a:t>
            </a:r>
          </a:p>
        </p:txBody>
      </p:sp>
      <p:pic>
        <p:nvPicPr>
          <p:cNvPr id="7" name="Picture 6">
            <a:extLst>
              <a:ext uri="{FF2B5EF4-FFF2-40B4-BE49-F238E27FC236}">
                <a16:creationId xmlns:a16="http://schemas.microsoft.com/office/drawing/2014/main" id="{DF8AA026-FB8F-3CD6-8484-2CC8503EB75D}"/>
              </a:ext>
            </a:extLst>
          </p:cNvPr>
          <p:cNvPicPr>
            <a:picLocks noChangeAspect="1"/>
          </p:cNvPicPr>
          <p:nvPr/>
        </p:nvPicPr>
        <p:blipFill>
          <a:blip r:embed="rId2"/>
          <a:stretch>
            <a:fillRect/>
          </a:stretch>
        </p:blipFill>
        <p:spPr>
          <a:xfrm>
            <a:off x="3786106" y="2127380"/>
            <a:ext cx="7883380" cy="4132110"/>
          </a:xfrm>
          <a:prstGeom prst="rect">
            <a:avLst/>
          </a:prstGeom>
        </p:spPr>
      </p:pic>
    </p:spTree>
    <p:extLst>
      <p:ext uri="{BB962C8B-B14F-4D97-AF65-F5344CB8AC3E}">
        <p14:creationId xmlns:p14="http://schemas.microsoft.com/office/powerpoint/2010/main" val="3049929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16</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Matching Exactly the Passband or Stopband Specifications</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4" name="TextBox 3">
            <a:extLst>
              <a:ext uri="{FF2B5EF4-FFF2-40B4-BE49-F238E27FC236}">
                <a16:creationId xmlns:a16="http://schemas.microsoft.com/office/drawing/2014/main" id="{73A2D81C-72CA-3413-8BDA-BA0383E7F285}"/>
              </a:ext>
            </a:extLst>
          </p:cNvPr>
          <p:cNvSpPr txBox="1"/>
          <p:nvPr/>
        </p:nvSpPr>
        <p:spPr>
          <a:xfrm>
            <a:off x="332209" y="751344"/>
            <a:ext cx="5114731" cy="5355312"/>
          </a:xfrm>
          <a:prstGeom prst="rect">
            <a:avLst/>
          </a:prstGeom>
          <a:noFill/>
        </p:spPr>
        <p:txBody>
          <a:bodyPr wrap="square" rtlCol="0">
            <a:spAutoFit/>
          </a:bodyPr>
          <a:lstStyle/>
          <a:p>
            <a:r>
              <a:rPr lang="en-US" sz="1800" b="0" i="0" dirty="0">
                <a:effectLst/>
                <a:latin typeface="Menlo"/>
              </a:rPr>
              <a:t>dellip1 = </a:t>
            </a:r>
            <a:r>
              <a:rPr lang="en-US" sz="1800" b="0" i="0" dirty="0" err="1">
                <a:effectLst/>
                <a:latin typeface="Menlo"/>
              </a:rPr>
              <a:t>designfilt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lowpassiir</a:t>
            </a:r>
            <a:r>
              <a:rPr lang="en-US" sz="1800" b="0" i="0" dirty="0">
                <a:solidFill>
                  <a:srgbClr val="A709F5"/>
                </a:solidFill>
                <a:effectLst/>
                <a:latin typeface="Menlo"/>
              </a:rPr>
              <a: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PassbandFrequency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Fp</a:t>
            </a:r>
            <a:r>
              <a:rPr lang="en-US" sz="1800" b="0" i="0" dirty="0">
                <a:effectLst/>
                <a:latin typeface="Menlo"/>
              </a:rPr>
              <a:t>,</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a:t>
            </a:r>
            <a:r>
              <a:rPr lang="en-US" sz="1800" b="0" i="0" dirty="0" err="1">
                <a:solidFill>
                  <a:srgbClr val="A709F5"/>
                </a:solidFill>
                <a:effectLst/>
                <a:latin typeface="Menlo"/>
              </a:rPr>
              <a:t>StopbandFrequency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Fst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PassbandRipple</a:t>
            </a:r>
            <a:r>
              <a:rPr lang="en-US" sz="1800" b="0" i="0" dirty="0">
                <a:solidFill>
                  <a:srgbClr val="A709F5"/>
                </a:solidFill>
                <a:effectLst/>
                <a:latin typeface="Menlo"/>
              </a:rPr>
              <a:t>'</a:t>
            </a:r>
            <a:r>
              <a:rPr lang="en-US" sz="1800" b="0" i="0" dirty="0">
                <a:effectLst/>
                <a:latin typeface="Menlo"/>
              </a:rPr>
              <a:t>,Ap,</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'StopbandAttenuation'</a:t>
            </a:r>
            <a:r>
              <a:rPr lang="en-US" sz="1800" b="0" i="0" dirty="0">
                <a:effectLst/>
                <a:latin typeface="Menlo"/>
              </a:rPr>
              <a:t>,Ast,</a:t>
            </a:r>
            <a:r>
              <a:rPr lang="en-US" sz="1800" b="0" i="0" dirty="0">
                <a:solidFill>
                  <a:srgbClr val="A709F5"/>
                </a:solidFill>
                <a:effectLst/>
                <a:latin typeface="Menlo"/>
              </a:rPr>
              <a:t>'SampleRate'</a:t>
            </a:r>
            <a:r>
              <a:rPr lang="en-US" sz="1800" b="0" i="0" dirty="0">
                <a:effectLst/>
                <a:latin typeface="Menlo"/>
              </a:rPr>
              <a:t>,Fs,</a:t>
            </a:r>
            <a:r>
              <a:rPr lang="en-US" sz="1800" b="0" i="0" dirty="0">
                <a:solidFill>
                  <a:srgbClr val="A709F5"/>
                </a:solidFill>
                <a:effectLst/>
                <a:latin typeface="Menlo"/>
              </a:rPr>
              <a:t>'DesignMethod'</a:t>
            </a:r>
            <a:r>
              <a:rPr lang="en-US" sz="1800" b="0" i="0" dirty="0">
                <a:effectLst/>
                <a:latin typeface="Menlo"/>
              </a:rPr>
              <a:t>,</a:t>
            </a:r>
            <a:r>
              <a:rPr lang="en-US" sz="1800" b="0" i="0" dirty="0">
                <a:solidFill>
                  <a:srgbClr val="A709F5"/>
                </a:solidFill>
                <a:effectLst/>
                <a:latin typeface="Menlo"/>
              </a:rPr>
              <a:t>'ellip'</a:t>
            </a:r>
            <a:r>
              <a:rPr lang="en-US" sz="1800" b="0" i="0" dirty="0">
                <a:effectLst/>
                <a:latin typeface="Menlo"/>
              </a:rPr>
              <a:t>,</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a:t>
            </a:r>
            <a:r>
              <a:rPr lang="en-US" sz="1800" b="0" i="0" dirty="0" err="1">
                <a:solidFill>
                  <a:srgbClr val="A709F5"/>
                </a:solidFill>
                <a:effectLst/>
                <a:latin typeface="Menlo"/>
              </a:rPr>
              <a:t>MatchExactly</a:t>
            </a:r>
            <a:r>
              <a:rPr lang="en-US" sz="1800" b="0" i="0" dirty="0">
                <a:solidFill>
                  <a:srgbClr val="A709F5"/>
                </a:solidFill>
                <a:effectLst/>
                <a:latin typeface="Menlo"/>
              </a:rPr>
              <a:t>'</a:t>
            </a:r>
            <a:r>
              <a:rPr lang="en-US" sz="1800" b="0" i="0" dirty="0">
                <a:effectLst/>
                <a:latin typeface="Menlo"/>
              </a:rPr>
              <a:t>,</a:t>
            </a:r>
            <a:r>
              <a:rPr lang="en-US" sz="1800" b="0" i="0" dirty="0">
                <a:solidFill>
                  <a:srgbClr val="A709F5"/>
                </a:solidFill>
                <a:effectLst/>
                <a:latin typeface="Menlo"/>
              </a:rPr>
              <a:t>'passband'</a:t>
            </a:r>
            <a:r>
              <a:rPr lang="en-US" sz="1800" b="0" i="0" dirty="0">
                <a:effectLst/>
                <a:latin typeface="Menlo"/>
              </a:rPr>
              <a:t>);</a:t>
            </a:r>
          </a:p>
          <a:p>
            <a:br>
              <a:rPr lang="en-US" sz="1800" b="0" i="0" dirty="0">
                <a:effectLst/>
                <a:latin typeface="Menlo"/>
              </a:rPr>
            </a:br>
            <a:r>
              <a:rPr lang="en-US" sz="1800" b="0" i="0" dirty="0">
                <a:effectLst/>
                <a:latin typeface="Menlo"/>
              </a:rPr>
              <a:t>dellip2 = </a:t>
            </a:r>
            <a:r>
              <a:rPr lang="en-US" sz="1800" b="0" i="0" dirty="0" err="1">
                <a:effectLst/>
                <a:latin typeface="Menlo"/>
              </a:rPr>
              <a:t>designfilt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lowpassiir</a:t>
            </a:r>
            <a:r>
              <a:rPr lang="en-US" sz="1800" b="0" i="0" dirty="0">
                <a:solidFill>
                  <a:srgbClr val="A709F5"/>
                </a:solidFill>
                <a:effectLst/>
                <a:latin typeface="Menlo"/>
              </a:rPr>
              <a: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PassbandFrequency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Fp</a:t>
            </a:r>
            <a:r>
              <a:rPr lang="en-US" sz="1800" b="0" i="0" dirty="0">
                <a:effectLst/>
                <a:latin typeface="Menlo"/>
              </a:rPr>
              <a:t>,</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a:t>
            </a:r>
            <a:r>
              <a:rPr lang="en-US" sz="1800" b="0" i="0" dirty="0" err="1">
                <a:solidFill>
                  <a:srgbClr val="A709F5"/>
                </a:solidFill>
                <a:effectLst/>
                <a:latin typeface="Menlo"/>
              </a:rPr>
              <a:t>StopbandFrequency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Fst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PassbandRipple</a:t>
            </a:r>
            <a:r>
              <a:rPr lang="en-US" sz="1800" b="0" i="0" dirty="0">
                <a:solidFill>
                  <a:srgbClr val="A709F5"/>
                </a:solidFill>
                <a:effectLst/>
                <a:latin typeface="Menlo"/>
              </a:rPr>
              <a:t>'</a:t>
            </a:r>
            <a:r>
              <a:rPr lang="en-US" sz="1800" b="0" i="0" dirty="0">
                <a:effectLst/>
                <a:latin typeface="Menlo"/>
              </a:rPr>
              <a:t>,Ap,</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'StopbandAttenuation'</a:t>
            </a:r>
            <a:r>
              <a:rPr lang="en-US" sz="1800" b="0" i="0" dirty="0">
                <a:effectLst/>
                <a:latin typeface="Menlo"/>
              </a:rPr>
              <a:t>,Ast,</a:t>
            </a:r>
            <a:r>
              <a:rPr lang="en-US" sz="1800" b="0" i="0" dirty="0">
                <a:solidFill>
                  <a:srgbClr val="A709F5"/>
                </a:solidFill>
                <a:effectLst/>
                <a:latin typeface="Menlo"/>
              </a:rPr>
              <a:t>'SampleRate'</a:t>
            </a:r>
            <a:r>
              <a:rPr lang="en-US" sz="1800" b="0" i="0" dirty="0">
                <a:effectLst/>
                <a:latin typeface="Menlo"/>
              </a:rPr>
              <a:t>,Fs,</a:t>
            </a:r>
            <a:r>
              <a:rPr lang="en-US" sz="1800" b="0" i="0" dirty="0">
                <a:solidFill>
                  <a:srgbClr val="A709F5"/>
                </a:solidFill>
                <a:effectLst/>
                <a:latin typeface="Menlo"/>
              </a:rPr>
              <a:t>'DesignMethod'</a:t>
            </a:r>
            <a:r>
              <a:rPr lang="en-US" sz="1800" b="0" i="0" dirty="0">
                <a:effectLst/>
                <a:latin typeface="Menlo"/>
              </a:rPr>
              <a:t>,</a:t>
            </a:r>
            <a:r>
              <a:rPr lang="en-US" sz="1800" b="0" i="0" dirty="0">
                <a:solidFill>
                  <a:srgbClr val="A709F5"/>
                </a:solidFill>
                <a:effectLst/>
                <a:latin typeface="Menlo"/>
              </a:rPr>
              <a:t>'ellip'</a:t>
            </a:r>
            <a:r>
              <a:rPr lang="en-US" sz="1800" b="0" i="0" dirty="0">
                <a:effectLst/>
                <a:latin typeface="Menlo"/>
              </a:rPr>
              <a:t>,</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a:t>
            </a:r>
            <a:r>
              <a:rPr lang="en-US" sz="1800" b="0" i="0" dirty="0" err="1">
                <a:solidFill>
                  <a:srgbClr val="A709F5"/>
                </a:solidFill>
                <a:effectLst/>
                <a:latin typeface="Menlo"/>
              </a:rPr>
              <a:t>MatchExactly</a:t>
            </a:r>
            <a:r>
              <a:rPr lang="en-US" sz="1800" b="0" i="0" dirty="0">
                <a:solidFill>
                  <a:srgbClr val="A709F5"/>
                </a:solidFill>
                <a:effectLst/>
                <a:latin typeface="Menlo"/>
              </a:rPr>
              <a:t>'</a:t>
            </a:r>
            <a:r>
              <a:rPr lang="en-US" sz="1800" b="0" i="0" dirty="0">
                <a:effectLst/>
                <a:latin typeface="Menlo"/>
              </a:rPr>
              <a:t>,</a:t>
            </a:r>
            <a:r>
              <a:rPr lang="en-US" sz="1800" b="0" i="0" dirty="0">
                <a:solidFill>
                  <a:srgbClr val="A709F5"/>
                </a:solidFill>
                <a:effectLst/>
                <a:latin typeface="Menlo"/>
              </a:rPr>
              <a:t>'stopband'</a:t>
            </a:r>
            <a:r>
              <a:rPr lang="en-US" sz="1800" b="0" i="0" dirty="0">
                <a:effectLst/>
                <a:latin typeface="Menlo"/>
              </a:rPr>
              <a:t>);</a:t>
            </a:r>
          </a:p>
          <a:p>
            <a:br>
              <a:rPr lang="en-US" sz="1800" b="0" i="0" dirty="0">
                <a:effectLst/>
                <a:latin typeface="Menlo"/>
              </a:rPr>
            </a:br>
            <a:r>
              <a:rPr lang="en-US" sz="1800" b="0" i="0" dirty="0" err="1">
                <a:effectLst/>
                <a:latin typeface="Menlo"/>
              </a:rPr>
              <a:t>hfvt</a:t>
            </a:r>
            <a:r>
              <a:rPr lang="en-US" sz="1800" b="0" i="0" dirty="0">
                <a:effectLst/>
                <a:latin typeface="Menlo"/>
              </a:rPr>
              <a:t> = </a:t>
            </a:r>
            <a:r>
              <a:rPr lang="en-US" sz="1800" b="0" i="0" dirty="0" err="1">
                <a:effectLst/>
                <a:latin typeface="Menlo"/>
              </a:rPr>
              <a:t>fvtool</a:t>
            </a:r>
            <a:r>
              <a:rPr lang="en-US" sz="1800" b="0" i="0" dirty="0">
                <a:effectLst/>
                <a:latin typeface="Menlo"/>
              </a:rPr>
              <a:t>(</a:t>
            </a:r>
            <a:r>
              <a:rPr lang="en-US" sz="1800" b="0" i="0" dirty="0" err="1">
                <a:effectLst/>
                <a:latin typeface="Menlo"/>
              </a:rPr>
              <a:t>dellip</a:t>
            </a:r>
            <a:r>
              <a:rPr lang="en-US" sz="1800" b="0" i="0" dirty="0">
                <a:effectLst/>
                <a:latin typeface="Menlo"/>
              </a:rPr>
              <a:t>, dellip1, dellip2);</a:t>
            </a:r>
          </a:p>
          <a:p>
            <a:r>
              <a:rPr lang="en-US" sz="1800" b="0" i="0" dirty="0">
                <a:effectLst/>
                <a:latin typeface="Menlo"/>
              </a:rPr>
              <a:t>legend(</a:t>
            </a:r>
            <a:r>
              <a:rPr lang="en-US" sz="1800" b="0" i="0" dirty="0" err="1">
                <a:effectLst/>
                <a:latin typeface="Menlo"/>
              </a:rPr>
              <a:t>hfvt</a:t>
            </a:r>
            <a:r>
              <a:rPr lang="en-US" sz="1800" b="0" i="0" dirty="0">
                <a:effectLst/>
                <a:latin typeface="Menlo"/>
              </a:rPr>
              <a:t>,</a:t>
            </a:r>
            <a:r>
              <a:rPr lang="en-US" sz="1800" b="0" i="0" dirty="0">
                <a:solidFill>
                  <a:srgbClr val="A709F5"/>
                </a:solidFill>
                <a:effectLst/>
                <a:latin typeface="Menlo"/>
              </a:rPr>
              <a:t>'Matched passband and </a:t>
            </a:r>
            <a:r>
              <a:rPr lang="en-US" sz="1800" b="0" i="0" dirty="0" err="1">
                <a:solidFill>
                  <a:srgbClr val="A709F5"/>
                </a:solidFill>
                <a:effectLst/>
                <a:latin typeface="Menlo"/>
              </a:rPr>
              <a:t>stopband'</a:t>
            </a:r>
            <a:r>
              <a:rPr lang="en-US" sz="1800" b="0" i="0" dirty="0" err="1">
                <a:effectLst/>
                <a:latin typeface="Menlo"/>
              </a:rPr>
              <a:t>,</a:t>
            </a:r>
            <a:r>
              <a:rPr lang="en-US" sz="1800" b="0" i="0" dirty="0" err="1">
                <a:solidFill>
                  <a:srgbClr val="A709F5"/>
                </a:solidFill>
                <a:effectLst/>
                <a:latin typeface="Menlo"/>
              </a:rPr>
              <a:t>'Matched</a:t>
            </a:r>
            <a:r>
              <a:rPr lang="en-US" sz="1800" b="0" i="0" dirty="0">
                <a:solidFill>
                  <a:srgbClr val="A709F5"/>
                </a:solidFill>
                <a:effectLst/>
                <a:latin typeface="Menlo"/>
              </a:rPr>
              <a:t> passband'</a:t>
            </a:r>
            <a:r>
              <a:rPr lang="en-US" sz="1800" b="0" i="0" dirty="0">
                <a:effectLst/>
                <a:latin typeface="Menlo"/>
              </a:rPr>
              <a:t>,</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'Matched stopband'</a:t>
            </a:r>
            <a:r>
              <a:rPr lang="en-US" sz="1800" b="0" i="0" dirty="0">
                <a:effectLst/>
                <a:latin typeface="Menlo"/>
              </a:rPr>
              <a:t>);</a:t>
            </a:r>
          </a:p>
          <a:p>
            <a:r>
              <a:rPr lang="en-US" sz="1800" b="0" i="0" dirty="0">
                <a:effectLst/>
                <a:latin typeface="Menlo"/>
              </a:rPr>
              <a:t>zoom(</a:t>
            </a:r>
            <a:r>
              <a:rPr lang="en-US" sz="1800" b="0" i="0" dirty="0" err="1">
                <a:effectLst/>
                <a:latin typeface="Menlo"/>
              </a:rPr>
              <a:t>hfvt</a:t>
            </a:r>
            <a:r>
              <a:rPr lang="en-US" sz="1800" b="0" i="0" dirty="0">
                <a:effectLst/>
                <a:latin typeface="Menlo"/>
              </a:rPr>
              <a:t>,[0 1e3 -80 2]</a:t>
            </a:r>
          </a:p>
        </p:txBody>
      </p:sp>
      <p:pic>
        <p:nvPicPr>
          <p:cNvPr id="7" name="Picture 6">
            <a:extLst>
              <a:ext uri="{FF2B5EF4-FFF2-40B4-BE49-F238E27FC236}">
                <a16:creationId xmlns:a16="http://schemas.microsoft.com/office/drawing/2014/main" id="{9F1417A7-FE5C-6039-DABF-1BF1AD6B7884}"/>
              </a:ext>
            </a:extLst>
          </p:cNvPr>
          <p:cNvPicPr>
            <a:picLocks noChangeAspect="1"/>
          </p:cNvPicPr>
          <p:nvPr/>
        </p:nvPicPr>
        <p:blipFill>
          <a:blip r:embed="rId2"/>
          <a:stretch>
            <a:fillRect/>
          </a:stretch>
        </p:blipFill>
        <p:spPr>
          <a:xfrm>
            <a:off x="5446940" y="2633204"/>
            <a:ext cx="6582692" cy="3391724"/>
          </a:xfrm>
          <a:prstGeom prst="rect">
            <a:avLst/>
          </a:prstGeom>
        </p:spPr>
      </p:pic>
    </p:spTree>
    <p:extLst>
      <p:ext uri="{BB962C8B-B14F-4D97-AF65-F5344CB8AC3E}">
        <p14:creationId xmlns:p14="http://schemas.microsoft.com/office/powerpoint/2010/main" val="488275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17</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latin typeface="Calibri" panose="020F0502020204030204" pitchFamily="34" charset="0"/>
                <a:ea typeface="Calibri" panose="020F0502020204030204" pitchFamily="34" charset="0"/>
                <a:cs typeface="Times New Roman" panose="02020603050405020304" pitchFamily="18" charset="0"/>
              </a:rPr>
              <a:t>Group Delay Comparison</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4" name="TextBox 3">
            <a:extLst>
              <a:ext uri="{FF2B5EF4-FFF2-40B4-BE49-F238E27FC236}">
                <a16:creationId xmlns:a16="http://schemas.microsoft.com/office/drawing/2014/main" id="{24BCE6D4-268D-75DF-5393-6B285FB1F328}"/>
              </a:ext>
            </a:extLst>
          </p:cNvPr>
          <p:cNvSpPr txBox="1"/>
          <p:nvPr/>
        </p:nvSpPr>
        <p:spPr>
          <a:xfrm>
            <a:off x="195943" y="609747"/>
            <a:ext cx="4516016" cy="2031325"/>
          </a:xfrm>
          <a:prstGeom prst="rect">
            <a:avLst/>
          </a:prstGeom>
          <a:noFill/>
        </p:spPr>
        <p:txBody>
          <a:bodyPr wrap="square" rtlCol="0">
            <a:spAutoFit/>
          </a:bodyPr>
          <a:lstStyle/>
          <a:p>
            <a:r>
              <a:rPr lang="en-US" sz="1800" b="0" i="0" dirty="0" err="1">
                <a:effectLst/>
                <a:latin typeface="Menlo"/>
              </a:rPr>
              <a:t>hfvt</a:t>
            </a:r>
            <a:r>
              <a:rPr lang="en-US" sz="1800" b="0" i="0" dirty="0">
                <a:effectLst/>
                <a:latin typeface="Menlo"/>
              </a:rPr>
              <a:t> = </a:t>
            </a:r>
            <a:r>
              <a:rPr lang="en-US" sz="1800" b="0" i="0" dirty="0" err="1">
                <a:effectLst/>
                <a:latin typeface="Menlo"/>
              </a:rPr>
              <a:t>fvtool</a:t>
            </a:r>
            <a:r>
              <a:rPr lang="en-US" sz="1800" b="0" i="0" dirty="0">
                <a:effectLst/>
                <a:latin typeface="Menlo"/>
              </a:rPr>
              <a:t>(dbutter,dcheby1,dcheby2,dellip,</a:t>
            </a:r>
            <a:r>
              <a:rPr lang="en-US" sz="1800" b="0" i="0" dirty="0">
                <a:solidFill>
                  <a:srgbClr val="A709F5"/>
                </a:solidFill>
                <a:effectLst/>
                <a:latin typeface="Menlo"/>
              </a:rPr>
              <a:t>'Analysis'</a:t>
            </a:r>
            <a:r>
              <a:rPr lang="en-US" sz="1800" b="0" i="0" dirty="0">
                <a:effectLst/>
                <a:latin typeface="Menlo"/>
              </a:rPr>
              <a:t>,</a:t>
            </a:r>
            <a:r>
              <a:rPr lang="en-US" sz="1800" b="0" i="0" dirty="0">
                <a:solidFill>
                  <a:srgbClr val="A709F5"/>
                </a:solidFill>
                <a:effectLst/>
                <a:latin typeface="Menlo"/>
              </a:rPr>
              <a:t>'grpdelay'</a:t>
            </a:r>
            <a:r>
              <a:rPr lang="en-US" sz="1800" b="0" i="0" dirty="0">
                <a:effectLst/>
                <a:latin typeface="Menlo"/>
              </a:rPr>
              <a:t>);</a:t>
            </a:r>
          </a:p>
          <a:p>
            <a:r>
              <a:rPr lang="en-US" sz="1800" b="0" i="0" dirty="0">
                <a:effectLst/>
                <a:latin typeface="Menlo"/>
              </a:rPr>
              <a:t>legend(</a:t>
            </a:r>
            <a:r>
              <a:rPr lang="en-US" sz="1800" b="0" i="0" dirty="0" err="1">
                <a:effectLst/>
                <a:latin typeface="Menlo"/>
              </a:rPr>
              <a:t>hfvt</a:t>
            </a:r>
            <a:r>
              <a:rPr lang="en-US" sz="1800" b="0" i="0" dirty="0">
                <a:effectLst/>
                <a:latin typeface="Menlo"/>
              </a:rPr>
              <a:t>,</a:t>
            </a:r>
            <a:r>
              <a:rPr lang="en-US" sz="1800" b="0" i="0" dirty="0">
                <a:solidFill>
                  <a:srgbClr val="A709F5"/>
                </a:solidFill>
                <a:effectLst/>
                <a:latin typeface="Menlo"/>
              </a:rPr>
              <a:t>'Butterworth'</a:t>
            </a:r>
            <a:r>
              <a:rPr lang="en-US" sz="1800" b="0" i="0" dirty="0">
                <a:effectLst/>
                <a:latin typeface="Menlo"/>
              </a:rPr>
              <a:t>, </a:t>
            </a:r>
            <a:r>
              <a:rPr lang="en-US" sz="1800" b="0" i="0" dirty="0">
                <a:solidFill>
                  <a:srgbClr val="A709F5"/>
                </a:solidFill>
                <a:effectLst/>
                <a:latin typeface="Menlo"/>
              </a:rPr>
              <a:t>'Chebyshev Type I'</a:t>
            </a:r>
            <a:r>
              <a:rPr lang="en-US" sz="1800" b="0" i="0" dirty="0">
                <a:effectLst/>
                <a:latin typeface="Menlo"/>
              </a:rPr>
              <a:t>,</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'Chebyshev Type </a:t>
            </a:r>
            <a:r>
              <a:rPr lang="en-US" sz="1800" b="0" i="0" dirty="0" err="1">
                <a:solidFill>
                  <a:srgbClr val="A709F5"/>
                </a:solidFill>
                <a:effectLst/>
                <a:latin typeface="Menlo"/>
              </a:rPr>
              <a:t>II'</a:t>
            </a:r>
            <a:r>
              <a:rPr lang="en-US" sz="1800" b="0" i="0" dirty="0" err="1">
                <a:effectLst/>
                <a:latin typeface="Menlo"/>
              </a:rPr>
              <a:t>,</a:t>
            </a:r>
            <a:r>
              <a:rPr lang="en-US" sz="1800" b="0" i="0" dirty="0" err="1">
                <a:solidFill>
                  <a:srgbClr val="A709F5"/>
                </a:solidFill>
                <a:effectLst/>
                <a:latin typeface="Menlo"/>
              </a:rPr>
              <a:t>'Elliptic</a:t>
            </a:r>
            <a:r>
              <a:rPr lang="en-US" sz="1800" b="0" i="0" dirty="0">
                <a:solidFill>
                  <a:srgbClr val="A709F5"/>
                </a:solidFill>
                <a:effectLst/>
                <a:latin typeface="Menlo"/>
              </a:rPr>
              <a:t>'</a:t>
            </a:r>
            <a:r>
              <a:rPr lang="en-US" sz="1800" b="0" i="0" dirty="0">
                <a:effectLst/>
                <a:latin typeface="Menlo"/>
              </a:rPr>
              <a:t>)</a:t>
            </a:r>
          </a:p>
          <a:p>
            <a:endParaRPr lang="en-US" dirty="0"/>
          </a:p>
        </p:txBody>
      </p:sp>
      <p:pic>
        <p:nvPicPr>
          <p:cNvPr id="7" name="Picture 6">
            <a:extLst>
              <a:ext uri="{FF2B5EF4-FFF2-40B4-BE49-F238E27FC236}">
                <a16:creationId xmlns:a16="http://schemas.microsoft.com/office/drawing/2014/main" id="{97CEA2D0-1E8B-D656-61D9-11AC3EA3F5E4}"/>
              </a:ext>
            </a:extLst>
          </p:cNvPr>
          <p:cNvPicPr>
            <a:picLocks noChangeAspect="1"/>
          </p:cNvPicPr>
          <p:nvPr/>
        </p:nvPicPr>
        <p:blipFill>
          <a:blip r:embed="rId2"/>
          <a:stretch>
            <a:fillRect/>
          </a:stretch>
        </p:blipFill>
        <p:spPr>
          <a:xfrm>
            <a:off x="3245499" y="1785016"/>
            <a:ext cx="8623039" cy="4571334"/>
          </a:xfrm>
          <a:prstGeom prst="rect">
            <a:avLst/>
          </a:prstGeom>
        </p:spPr>
      </p:pic>
    </p:spTree>
    <p:extLst>
      <p:ext uri="{BB962C8B-B14F-4D97-AF65-F5344CB8AC3E}">
        <p14:creationId xmlns:p14="http://schemas.microsoft.com/office/powerpoint/2010/main" val="3228913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18</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IIR and FIR Conclusions</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4" name="TextBox 3">
            <a:extLst>
              <a:ext uri="{FF2B5EF4-FFF2-40B4-BE49-F238E27FC236}">
                <a16:creationId xmlns:a16="http://schemas.microsoft.com/office/drawing/2014/main" id="{3E8AD1DE-0941-710E-3FC9-864E5CFEB4CC}"/>
              </a:ext>
            </a:extLst>
          </p:cNvPr>
          <p:cNvSpPr txBox="1"/>
          <p:nvPr/>
        </p:nvSpPr>
        <p:spPr>
          <a:xfrm>
            <a:off x="709127" y="1156996"/>
            <a:ext cx="10310326" cy="2308324"/>
          </a:xfrm>
          <a:prstGeom prst="rect">
            <a:avLst/>
          </a:prstGeom>
          <a:noFill/>
        </p:spPr>
        <p:txBody>
          <a:bodyPr wrap="square" rtlCol="0">
            <a:spAutoFit/>
          </a:bodyPr>
          <a:lstStyle/>
          <a:p>
            <a:r>
              <a:rPr lang="en-US" sz="1800" b="0" i="0" dirty="0">
                <a:effectLst/>
                <a:latin typeface="Menlo"/>
              </a:rPr>
              <a:t>In these example, you learned how to use </a:t>
            </a:r>
            <a:r>
              <a:rPr lang="en-US" sz="1800" b="0" i="0" dirty="0" err="1">
                <a:effectLst/>
                <a:latin typeface="Menlo"/>
              </a:rPr>
              <a:t>designfilt</a:t>
            </a:r>
            <a:r>
              <a:rPr lang="en-US" sz="1800" b="0" i="0" dirty="0">
                <a:effectLst/>
                <a:latin typeface="Menlo"/>
              </a:rPr>
              <a:t> to obtain a variety of lowpass FIR and IIR filters with different constraints and design methods. </a:t>
            </a:r>
            <a:r>
              <a:rPr lang="en-US" sz="1800" b="0" i="0" dirty="0" err="1">
                <a:effectLst/>
                <a:latin typeface="Menlo"/>
              </a:rPr>
              <a:t>designfilt</a:t>
            </a:r>
            <a:r>
              <a:rPr lang="en-US" sz="1800" b="0" i="0" dirty="0">
                <a:effectLst/>
                <a:latin typeface="Menlo"/>
              </a:rPr>
              <a:t> can also be used to obtain </a:t>
            </a:r>
            <a:r>
              <a:rPr lang="en-US" sz="1800" b="0" i="0" dirty="0" err="1">
                <a:effectLst/>
                <a:latin typeface="Menlo"/>
              </a:rPr>
              <a:t>highpass</a:t>
            </a:r>
            <a:r>
              <a:rPr lang="en-US" sz="1800" b="0" i="0" dirty="0">
                <a:effectLst/>
                <a:latin typeface="Menlo"/>
              </a:rPr>
              <a:t>, bandpass, </a:t>
            </a:r>
            <a:r>
              <a:rPr lang="en-US" sz="1800" b="0" i="0" dirty="0" err="1">
                <a:effectLst/>
                <a:latin typeface="Menlo"/>
              </a:rPr>
              <a:t>bandstop</a:t>
            </a:r>
            <a:r>
              <a:rPr lang="en-US" sz="1800" b="0" i="0" dirty="0">
                <a:effectLst/>
                <a:latin typeface="Menlo"/>
              </a:rPr>
              <a:t>, arbitrary-magnitude, differentiator, and Hilbert designs. To learn more about all available options, visit </a:t>
            </a:r>
            <a:r>
              <a:rPr lang="en-US" sz="1800" b="1" i="0" dirty="0">
                <a:effectLst/>
                <a:latin typeface="Menlo"/>
              </a:rPr>
              <a:t>Filter Design Gallery </a:t>
            </a:r>
            <a:r>
              <a:rPr lang="en-US" sz="1800" b="0" i="0" dirty="0">
                <a:effectLst/>
                <a:latin typeface="Menlo"/>
              </a:rPr>
              <a:t>in the </a:t>
            </a:r>
            <a:r>
              <a:rPr lang="en-US" sz="1800" b="0" i="0" dirty="0" err="1">
                <a:effectLst/>
                <a:latin typeface="Menlo"/>
              </a:rPr>
              <a:t>Mathworks</a:t>
            </a:r>
            <a:r>
              <a:rPr lang="en-US" sz="1800" b="0" i="0" dirty="0">
                <a:effectLst/>
                <a:latin typeface="Menlo"/>
              </a:rPr>
              <a:t> documentation.</a:t>
            </a:r>
          </a:p>
          <a:p>
            <a:endParaRPr lang="en-US" dirty="0">
              <a:latin typeface="Menlo"/>
            </a:endParaRPr>
          </a:p>
          <a:p>
            <a:endParaRPr lang="en-US" sz="1800" b="0" i="0" dirty="0">
              <a:effectLst/>
              <a:latin typeface="Menlo"/>
            </a:endParaRPr>
          </a:p>
          <a:p>
            <a:r>
              <a:rPr lang="en-US" dirty="0">
                <a:latin typeface="Menlo"/>
              </a:rPr>
              <a:t>Next 3 slides are a Simulink review for the project setup.</a:t>
            </a:r>
            <a:endParaRPr lang="en-US" sz="1800" b="0" i="0" dirty="0">
              <a:effectLst/>
              <a:latin typeface="Menlo"/>
            </a:endParaRPr>
          </a:p>
          <a:p>
            <a:endParaRPr lang="en-US" dirty="0"/>
          </a:p>
        </p:txBody>
      </p:sp>
    </p:spTree>
    <p:extLst>
      <p:ext uri="{BB962C8B-B14F-4D97-AF65-F5344CB8AC3E}">
        <p14:creationId xmlns:p14="http://schemas.microsoft.com/office/powerpoint/2010/main" val="4192064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19</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latin typeface="Calibri" panose="020F0502020204030204" pitchFamily="34" charset="0"/>
                <a:ea typeface="Calibri" panose="020F0502020204030204" pitchFamily="34" charset="0"/>
                <a:cs typeface="Times New Roman" panose="02020603050405020304" pitchFamily="18" charset="0"/>
              </a:rPr>
              <a:t>Simulink</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pic>
        <p:nvPicPr>
          <p:cNvPr id="7" name="Picture 6">
            <a:extLst>
              <a:ext uri="{FF2B5EF4-FFF2-40B4-BE49-F238E27FC236}">
                <a16:creationId xmlns:a16="http://schemas.microsoft.com/office/drawing/2014/main" id="{98164210-B7AB-6BA8-1AE3-F3524DC936E6}"/>
              </a:ext>
            </a:extLst>
          </p:cNvPr>
          <p:cNvPicPr>
            <a:picLocks noChangeAspect="1"/>
          </p:cNvPicPr>
          <p:nvPr/>
        </p:nvPicPr>
        <p:blipFill>
          <a:blip r:embed="rId2"/>
          <a:stretch>
            <a:fillRect/>
          </a:stretch>
        </p:blipFill>
        <p:spPr>
          <a:xfrm>
            <a:off x="366992" y="649273"/>
            <a:ext cx="9259102" cy="5128704"/>
          </a:xfrm>
          <a:prstGeom prst="rect">
            <a:avLst/>
          </a:prstGeom>
        </p:spPr>
      </p:pic>
      <p:pic>
        <p:nvPicPr>
          <p:cNvPr id="11" name="Picture 10">
            <a:extLst>
              <a:ext uri="{FF2B5EF4-FFF2-40B4-BE49-F238E27FC236}">
                <a16:creationId xmlns:a16="http://schemas.microsoft.com/office/drawing/2014/main" id="{1A8EFAC6-5C36-C14E-CDD2-1F3491C2362A}"/>
              </a:ext>
            </a:extLst>
          </p:cNvPr>
          <p:cNvPicPr>
            <a:picLocks noChangeAspect="1"/>
          </p:cNvPicPr>
          <p:nvPr/>
        </p:nvPicPr>
        <p:blipFill>
          <a:blip r:embed="rId3"/>
          <a:stretch>
            <a:fillRect/>
          </a:stretch>
        </p:blipFill>
        <p:spPr>
          <a:xfrm>
            <a:off x="5104963" y="3540915"/>
            <a:ext cx="1104996" cy="1684166"/>
          </a:xfrm>
          <a:prstGeom prst="rect">
            <a:avLst/>
          </a:prstGeom>
        </p:spPr>
      </p:pic>
    </p:spTree>
    <p:extLst>
      <p:ext uri="{BB962C8B-B14F-4D97-AF65-F5344CB8AC3E}">
        <p14:creationId xmlns:p14="http://schemas.microsoft.com/office/powerpoint/2010/main" val="93813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2</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31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3100"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6" name="TextBox 5">
            <a:extLst>
              <a:ext uri="{FF2B5EF4-FFF2-40B4-BE49-F238E27FC236}">
                <a16:creationId xmlns:a16="http://schemas.microsoft.com/office/drawing/2014/main" id="{F3B6DADD-35F7-5862-9B1F-009F12BC2098}"/>
              </a:ext>
            </a:extLst>
          </p:cNvPr>
          <p:cNvSpPr txBox="1"/>
          <p:nvPr/>
        </p:nvSpPr>
        <p:spPr>
          <a:xfrm>
            <a:off x="838200" y="972933"/>
            <a:ext cx="6094602" cy="646331"/>
          </a:xfrm>
          <a:prstGeom prst="rect">
            <a:avLst/>
          </a:prstGeom>
          <a:noFill/>
        </p:spPr>
        <p:txBody>
          <a:bodyPr wrap="square">
            <a:spAutoFit/>
          </a:bodyPr>
          <a:lstStyle/>
          <a:p>
            <a:pPr>
              <a:buFont typeface="Arial" panose="020B0604020202020204" pitchFamily="34" charset="0"/>
              <a:buChar char="•"/>
            </a:pPr>
            <a:r>
              <a:rPr lang="en-US" dirty="0"/>
              <a:t>Infinite impulse response (IIR) </a:t>
            </a:r>
          </a:p>
          <a:p>
            <a:pPr>
              <a:buFont typeface="Arial" panose="020B0604020202020204" pitchFamily="34" charset="0"/>
              <a:buChar char="•"/>
            </a:pPr>
            <a:r>
              <a:rPr lang="en-US" dirty="0"/>
              <a:t>Finite impulse response (FIR)</a:t>
            </a:r>
          </a:p>
        </p:txBody>
      </p:sp>
      <p:sp>
        <p:nvSpPr>
          <p:cNvPr id="7" name="TextBox 6">
            <a:extLst>
              <a:ext uri="{FF2B5EF4-FFF2-40B4-BE49-F238E27FC236}">
                <a16:creationId xmlns:a16="http://schemas.microsoft.com/office/drawing/2014/main" id="{79D4C833-F4B2-2EDF-AF60-5EDB158AB3B7}"/>
              </a:ext>
            </a:extLst>
          </p:cNvPr>
          <p:cNvSpPr txBox="1"/>
          <p:nvPr/>
        </p:nvSpPr>
        <p:spPr>
          <a:xfrm>
            <a:off x="838200" y="1758258"/>
            <a:ext cx="9413147" cy="4524315"/>
          </a:xfrm>
          <a:prstGeom prst="rect">
            <a:avLst/>
          </a:prstGeom>
          <a:noFill/>
        </p:spPr>
        <p:txBody>
          <a:bodyPr wrap="square" rtlCol="0">
            <a:spAutoFit/>
          </a:bodyPr>
          <a:lstStyle/>
          <a:p>
            <a:r>
              <a:rPr lang="en-US" dirty="0"/>
              <a:t>Each type of filter is categorized by the length of its impulse response. Which is better for a given digital filtering application? </a:t>
            </a:r>
          </a:p>
          <a:p>
            <a:endParaRPr lang="en-US" dirty="0"/>
          </a:p>
          <a:p>
            <a:r>
              <a:rPr lang="en-US" dirty="0"/>
              <a:t>There are many design performance and implementation properties to consider when choosing between an IIR or an FIR filter.</a:t>
            </a:r>
          </a:p>
          <a:p>
            <a:endParaRPr lang="en-US" dirty="0"/>
          </a:p>
          <a:p>
            <a:r>
              <a:rPr lang="en-US" dirty="0"/>
              <a:t>For example, from a hardware standpoint with so many fundamental differences between IIR and FIR filters, our choice must be based on those filter characteristics that are most and least important to us. If our design required that an FIR filter is the only way data rates and slight phase nonlinearity is tolerable, we might lean toward IIR filters with their reduced number of necessary multipliers per output sample. *</a:t>
            </a:r>
          </a:p>
          <a:p>
            <a:endParaRPr lang="en-US" dirty="0"/>
          </a:p>
          <a:p>
            <a:endParaRPr lang="en-US" dirty="0"/>
          </a:p>
          <a:p>
            <a:endParaRPr lang="en-US" dirty="0"/>
          </a:p>
          <a:p>
            <a:endParaRPr lang="en-US" dirty="0"/>
          </a:p>
          <a:p>
            <a:r>
              <a:rPr lang="en-US" dirty="0"/>
              <a:t>*  </a:t>
            </a:r>
            <a:r>
              <a:rPr lang="en-US" b="1" dirty="0"/>
              <a:t>Understanding Digital Signal Processing</a:t>
            </a:r>
            <a:r>
              <a:rPr lang="en-US" dirty="0"/>
              <a:t>, Richard G. Lyons, </a:t>
            </a:r>
            <a:r>
              <a:rPr lang="en-US" i="1" dirty="0"/>
              <a:t>Prentice Hall PTR</a:t>
            </a:r>
            <a:r>
              <a:rPr lang="en-US" dirty="0"/>
              <a:t>, 2001</a:t>
            </a:r>
          </a:p>
        </p:txBody>
      </p:sp>
    </p:spTree>
    <p:extLst>
      <p:ext uri="{BB962C8B-B14F-4D97-AF65-F5344CB8AC3E}">
        <p14:creationId xmlns:p14="http://schemas.microsoft.com/office/powerpoint/2010/main" val="1021968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20</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Simulink</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pic>
        <p:nvPicPr>
          <p:cNvPr id="6" name="Picture 5">
            <a:extLst>
              <a:ext uri="{FF2B5EF4-FFF2-40B4-BE49-F238E27FC236}">
                <a16:creationId xmlns:a16="http://schemas.microsoft.com/office/drawing/2014/main" id="{5E41B149-ABCD-A831-B761-25765D9601DF}"/>
              </a:ext>
            </a:extLst>
          </p:cNvPr>
          <p:cNvPicPr>
            <a:picLocks noChangeAspect="1"/>
          </p:cNvPicPr>
          <p:nvPr/>
        </p:nvPicPr>
        <p:blipFill>
          <a:blip r:embed="rId2"/>
          <a:stretch>
            <a:fillRect/>
          </a:stretch>
        </p:blipFill>
        <p:spPr>
          <a:xfrm>
            <a:off x="639826" y="649273"/>
            <a:ext cx="5116721" cy="4818466"/>
          </a:xfrm>
          <a:prstGeom prst="rect">
            <a:avLst/>
          </a:prstGeom>
        </p:spPr>
      </p:pic>
      <p:pic>
        <p:nvPicPr>
          <p:cNvPr id="8" name="Picture 7">
            <a:extLst>
              <a:ext uri="{FF2B5EF4-FFF2-40B4-BE49-F238E27FC236}">
                <a16:creationId xmlns:a16="http://schemas.microsoft.com/office/drawing/2014/main" id="{7A322B0A-B73C-0B7D-35D2-312606680B08}"/>
              </a:ext>
            </a:extLst>
          </p:cNvPr>
          <p:cNvPicPr>
            <a:picLocks noChangeAspect="1"/>
          </p:cNvPicPr>
          <p:nvPr/>
        </p:nvPicPr>
        <p:blipFill>
          <a:blip r:embed="rId3"/>
          <a:stretch>
            <a:fillRect/>
          </a:stretch>
        </p:blipFill>
        <p:spPr>
          <a:xfrm>
            <a:off x="6308372" y="649273"/>
            <a:ext cx="5466858" cy="3829961"/>
          </a:xfrm>
          <a:prstGeom prst="rect">
            <a:avLst/>
          </a:prstGeom>
        </p:spPr>
      </p:pic>
      <p:pic>
        <p:nvPicPr>
          <p:cNvPr id="10" name="Picture 9">
            <a:extLst>
              <a:ext uri="{FF2B5EF4-FFF2-40B4-BE49-F238E27FC236}">
                <a16:creationId xmlns:a16="http://schemas.microsoft.com/office/drawing/2014/main" id="{C904A92F-30EC-CC12-F9BA-9E7AA48627D5}"/>
              </a:ext>
            </a:extLst>
          </p:cNvPr>
          <p:cNvPicPr>
            <a:picLocks noChangeAspect="1"/>
          </p:cNvPicPr>
          <p:nvPr/>
        </p:nvPicPr>
        <p:blipFill>
          <a:blip r:embed="rId4"/>
          <a:stretch>
            <a:fillRect/>
          </a:stretch>
        </p:blipFill>
        <p:spPr>
          <a:xfrm>
            <a:off x="8117648" y="3635925"/>
            <a:ext cx="2597117" cy="2535574"/>
          </a:xfrm>
          <a:prstGeom prst="rect">
            <a:avLst/>
          </a:prstGeom>
        </p:spPr>
      </p:pic>
    </p:spTree>
    <p:extLst>
      <p:ext uri="{BB962C8B-B14F-4D97-AF65-F5344CB8AC3E}">
        <p14:creationId xmlns:p14="http://schemas.microsoft.com/office/powerpoint/2010/main" val="3855393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21</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Simulink</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pic>
        <p:nvPicPr>
          <p:cNvPr id="6" name="Picture 5">
            <a:extLst>
              <a:ext uri="{FF2B5EF4-FFF2-40B4-BE49-F238E27FC236}">
                <a16:creationId xmlns:a16="http://schemas.microsoft.com/office/drawing/2014/main" id="{1B36D6B0-0C1C-DD82-76F9-2DC029ADF906}"/>
              </a:ext>
            </a:extLst>
          </p:cNvPr>
          <p:cNvPicPr>
            <a:picLocks noChangeAspect="1"/>
          </p:cNvPicPr>
          <p:nvPr/>
        </p:nvPicPr>
        <p:blipFill>
          <a:blip r:embed="rId2"/>
          <a:stretch>
            <a:fillRect/>
          </a:stretch>
        </p:blipFill>
        <p:spPr>
          <a:xfrm>
            <a:off x="2464755" y="586493"/>
            <a:ext cx="7262489" cy="5685013"/>
          </a:xfrm>
          <a:prstGeom prst="rect">
            <a:avLst/>
          </a:prstGeom>
        </p:spPr>
      </p:pic>
    </p:spTree>
    <p:extLst>
      <p:ext uri="{BB962C8B-B14F-4D97-AF65-F5344CB8AC3E}">
        <p14:creationId xmlns:p14="http://schemas.microsoft.com/office/powerpoint/2010/main" val="2605047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3</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3100" kern="100" dirty="0">
                <a:effectLst/>
                <a:latin typeface="Calibri" panose="020F0502020204030204" pitchFamily="34" charset="0"/>
                <a:ea typeface="Calibri" panose="020F0502020204030204" pitchFamily="34" charset="0"/>
                <a:cs typeface="Times New Roman" panose="02020603050405020304" pitchFamily="18" charset="0"/>
              </a:rPr>
              <a:t>IIR and FIR Filter Characteristics Comparison</a:t>
            </a:r>
            <a:endParaRPr lang="en-US" sz="3100"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6" name="TextBox 5">
            <a:extLst>
              <a:ext uri="{FF2B5EF4-FFF2-40B4-BE49-F238E27FC236}">
                <a16:creationId xmlns:a16="http://schemas.microsoft.com/office/drawing/2014/main" id="{F3B6DADD-35F7-5862-9B1F-009F12BC2098}"/>
              </a:ext>
            </a:extLst>
          </p:cNvPr>
          <p:cNvSpPr txBox="1"/>
          <p:nvPr/>
        </p:nvSpPr>
        <p:spPr>
          <a:xfrm>
            <a:off x="236290" y="6024061"/>
            <a:ext cx="9161477" cy="369332"/>
          </a:xfrm>
          <a:prstGeom prst="rect">
            <a:avLst/>
          </a:prstGeom>
          <a:noFill/>
        </p:spPr>
        <p:txBody>
          <a:bodyPr wrap="square">
            <a:spAutoFit/>
          </a:bodyPr>
          <a:lstStyle/>
          <a:p>
            <a:pPr>
              <a:buFont typeface="Arial" panose="020B0604020202020204" pitchFamily="34" charset="0"/>
              <a:buChar char="•"/>
            </a:pPr>
            <a:r>
              <a:rPr lang="en-US" b="1" dirty="0"/>
              <a:t>Understanding Digital Signal Processing</a:t>
            </a:r>
            <a:r>
              <a:rPr lang="en-US" dirty="0"/>
              <a:t>, Richard G. Lyons, </a:t>
            </a:r>
            <a:r>
              <a:rPr lang="en-US" i="1" dirty="0"/>
              <a:t>Prentice Hall PTR</a:t>
            </a:r>
            <a:r>
              <a:rPr lang="en-US" dirty="0"/>
              <a:t>, 2001</a:t>
            </a:r>
          </a:p>
        </p:txBody>
      </p:sp>
      <p:graphicFrame>
        <p:nvGraphicFramePr>
          <p:cNvPr id="8" name="Table 7">
            <a:extLst>
              <a:ext uri="{FF2B5EF4-FFF2-40B4-BE49-F238E27FC236}">
                <a16:creationId xmlns:a16="http://schemas.microsoft.com/office/drawing/2014/main" id="{C3070F56-3C74-5F14-CF40-398D2FBCAF54}"/>
              </a:ext>
            </a:extLst>
          </p:cNvPr>
          <p:cNvGraphicFramePr>
            <a:graphicFrameLocks noGrp="1"/>
          </p:cNvGraphicFramePr>
          <p:nvPr>
            <p:extLst>
              <p:ext uri="{D42A27DB-BD31-4B8C-83A1-F6EECF244321}">
                <p14:modId xmlns:p14="http://schemas.microsoft.com/office/powerpoint/2010/main" val="3349988555"/>
              </p:ext>
            </p:extLst>
          </p:nvPr>
        </p:nvGraphicFramePr>
        <p:xfrm>
          <a:off x="236290" y="649273"/>
          <a:ext cx="11719419" cy="5090160"/>
        </p:xfrm>
        <a:graphic>
          <a:graphicData uri="http://schemas.openxmlformats.org/drawingml/2006/table">
            <a:tbl>
              <a:tblPr firstRow="1" bandRow="1">
                <a:tableStyleId>{5C22544A-7EE6-4342-B048-85BDC9FD1C3A}</a:tableStyleId>
              </a:tblPr>
              <a:tblGrid>
                <a:gridCol w="3906473">
                  <a:extLst>
                    <a:ext uri="{9D8B030D-6E8A-4147-A177-3AD203B41FA5}">
                      <a16:colId xmlns:a16="http://schemas.microsoft.com/office/drawing/2014/main" val="530763616"/>
                    </a:ext>
                  </a:extLst>
                </a:gridCol>
                <a:gridCol w="3906473">
                  <a:extLst>
                    <a:ext uri="{9D8B030D-6E8A-4147-A177-3AD203B41FA5}">
                      <a16:colId xmlns:a16="http://schemas.microsoft.com/office/drawing/2014/main" val="3802473454"/>
                    </a:ext>
                  </a:extLst>
                </a:gridCol>
                <a:gridCol w="3906473">
                  <a:extLst>
                    <a:ext uri="{9D8B030D-6E8A-4147-A177-3AD203B41FA5}">
                      <a16:colId xmlns:a16="http://schemas.microsoft.com/office/drawing/2014/main" val="313004006"/>
                    </a:ext>
                  </a:extLst>
                </a:gridCol>
              </a:tblGrid>
              <a:tr h="370840">
                <a:tc>
                  <a:txBody>
                    <a:bodyPr/>
                    <a:lstStyle/>
                    <a:p>
                      <a:pPr algn="ctr"/>
                      <a:r>
                        <a:rPr lang="en-US" dirty="0"/>
                        <a:t>Characteristic</a:t>
                      </a:r>
                    </a:p>
                  </a:txBody>
                  <a:tcPr/>
                </a:tc>
                <a:tc>
                  <a:txBody>
                    <a:bodyPr/>
                    <a:lstStyle/>
                    <a:p>
                      <a:pPr algn="ctr"/>
                      <a:r>
                        <a:rPr lang="en-US" dirty="0"/>
                        <a:t>IIR</a:t>
                      </a:r>
                    </a:p>
                  </a:txBody>
                  <a:tcPr/>
                </a:tc>
                <a:tc>
                  <a:txBody>
                    <a:bodyPr/>
                    <a:lstStyle/>
                    <a:p>
                      <a:pPr algn="ctr"/>
                      <a:r>
                        <a:rPr lang="en-US" dirty="0"/>
                        <a:t>FIR</a:t>
                      </a:r>
                    </a:p>
                  </a:txBody>
                  <a:tcPr/>
                </a:tc>
                <a:extLst>
                  <a:ext uri="{0D108BD9-81ED-4DB2-BD59-A6C34878D82A}">
                    <a16:rowId xmlns:a16="http://schemas.microsoft.com/office/drawing/2014/main" val="61570002"/>
                  </a:ext>
                </a:extLst>
              </a:tr>
              <a:tr h="370840">
                <a:tc>
                  <a:txBody>
                    <a:bodyPr/>
                    <a:lstStyle/>
                    <a:p>
                      <a:r>
                        <a:rPr lang="en-US" sz="1600" dirty="0"/>
                        <a:t>Number of necessary multiplications</a:t>
                      </a:r>
                    </a:p>
                  </a:txBody>
                  <a:tcPr/>
                </a:tc>
                <a:tc>
                  <a:txBody>
                    <a:bodyPr/>
                    <a:lstStyle/>
                    <a:p>
                      <a:r>
                        <a:rPr lang="en-US" dirty="0"/>
                        <a:t>Least</a:t>
                      </a:r>
                    </a:p>
                  </a:txBody>
                  <a:tcPr/>
                </a:tc>
                <a:tc>
                  <a:txBody>
                    <a:bodyPr/>
                    <a:lstStyle/>
                    <a:p>
                      <a:r>
                        <a:rPr lang="en-US" dirty="0"/>
                        <a:t>Most</a:t>
                      </a:r>
                    </a:p>
                  </a:txBody>
                  <a:tcPr/>
                </a:tc>
                <a:extLst>
                  <a:ext uri="{0D108BD9-81ED-4DB2-BD59-A6C34878D82A}">
                    <a16:rowId xmlns:a16="http://schemas.microsoft.com/office/drawing/2014/main" val="28772746"/>
                  </a:ext>
                </a:extLst>
              </a:tr>
              <a:tr h="370840">
                <a:tc>
                  <a:txBody>
                    <a:bodyPr/>
                    <a:lstStyle/>
                    <a:p>
                      <a:r>
                        <a:rPr lang="en-US" sz="1600" dirty="0"/>
                        <a:t>Sensitivity to filter coefficient quantization</a:t>
                      </a:r>
                    </a:p>
                  </a:txBody>
                  <a:tcPr/>
                </a:tc>
                <a:tc>
                  <a:txBody>
                    <a:bodyPr/>
                    <a:lstStyle/>
                    <a:p>
                      <a:r>
                        <a:rPr lang="en-US" dirty="0"/>
                        <a:t>Can be high for direct form (cascade)</a:t>
                      </a:r>
                    </a:p>
                  </a:txBody>
                  <a:tcPr/>
                </a:tc>
                <a:tc>
                  <a:txBody>
                    <a:bodyPr/>
                    <a:lstStyle/>
                    <a:p>
                      <a:r>
                        <a:rPr lang="en-US" dirty="0"/>
                        <a:t>Very low</a:t>
                      </a:r>
                    </a:p>
                  </a:txBody>
                  <a:tcPr/>
                </a:tc>
                <a:extLst>
                  <a:ext uri="{0D108BD9-81ED-4DB2-BD59-A6C34878D82A}">
                    <a16:rowId xmlns:a16="http://schemas.microsoft.com/office/drawing/2014/main" val="1229464132"/>
                  </a:ext>
                </a:extLst>
              </a:tr>
              <a:tr h="370840">
                <a:tc>
                  <a:txBody>
                    <a:bodyPr/>
                    <a:lstStyle/>
                    <a:p>
                      <a:r>
                        <a:rPr lang="en-US" dirty="0"/>
                        <a:t>Probability of overflow errors</a:t>
                      </a:r>
                    </a:p>
                  </a:txBody>
                  <a:tcPr/>
                </a:tc>
                <a:tc>
                  <a:txBody>
                    <a:bodyPr/>
                    <a:lstStyle/>
                    <a:p>
                      <a:r>
                        <a:rPr lang="en-US" dirty="0"/>
                        <a:t>Can be high for direct form (cascade)</a:t>
                      </a:r>
                    </a:p>
                  </a:txBody>
                  <a:tcPr/>
                </a:tc>
                <a:tc>
                  <a:txBody>
                    <a:bodyPr/>
                    <a:lstStyle/>
                    <a:p>
                      <a:r>
                        <a:rPr lang="en-US" dirty="0"/>
                        <a:t>Very low</a:t>
                      </a:r>
                    </a:p>
                  </a:txBody>
                  <a:tcPr/>
                </a:tc>
                <a:extLst>
                  <a:ext uri="{0D108BD9-81ED-4DB2-BD59-A6C34878D82A}">
                    <a16:rowId xmlns:a16="http://schemas.microsoft.com/office/drawing/2014/main" val="970375126"/>
                  </a:ext>
                </a:extLst>
              </a:tr>
              <a:tr h="370840">
                <a:tc>
                  <a:txBody>
                    <a:bodyPr/>
                    <a:lstStyle/>
                    <a:p>
                      <a:r>
                        <a:rPr lang="en-US" dirty="0"/>
                        <a:t>Stability</a:t>
                      </a:r>
                    </a:p>
                  </a:txBody>
                  <a:tcPr/>
                </a:tc>
                <a:tc>
                  <a:txBody>
                    <a:bodyPr/>
                    <a:lstStyle/>
                    <a:p>
                      <a:r>
                        <a:rPr lang="en-US" dirty="0"/>
                        <a:t>Must be designed in</a:t>
                      </a:r>
                    </a:p>
                  </a:txBody>
                  <a:tcPr/>
                </a:tc>
                <a:tc>
                  <a:txBody>
                    <a:bodyPr/>
                    <a:lstStyle/>
                    <a:p>
                      <a:r>
                        <a:rPr lang="en-US" dirty="0"/>
                        <a:t>Guaranteed</a:t>
                      </a:r>
                    </a:p>
                  </a:txBody>
                  <a:tcPr/>
                </a:tc>
                <a:extLst>
                  <a:ext uri="{0D108BD9-81ED-4DB2-BD59-A6C34878D82A}">
                    <a16:rowId xmlns:a16="http://schemas.microsoft.com/office/drawing/2014/main" val="3782518687"/>
                  </a:ext>
                </a:extLst>
              </a:tr>
              <a:tr h="370840">
                <a:tc>
                  <a:txBody>
                    <a:bodyPr/>
                    <a:lstStyle/>
                    <a:p>
                      <a:r>
                        <a:rPr lang="en-US" dirty="0"/>
                        <a:t>Linear phase</a:t>
                      </a:r>
                    </a:p>
                  </a:txBody>
                  <a:tcPr/>
                </a:tc>
                <a:tc>
                  <a:txBody>
                    <a:bodyPr/>
                    <a:lstStyle/>
                    <a:p>
                      <a:r>
                        <a:rPr lang="en-US" dirty="0"/>
                        <a:t>No</a:t>
                      </a:r>
                    </a:p>
                  </a:txBody>
                  <a:tcPr/>
                </a:tc>
                <a:tc>
                  <a:txBody>
                    <a:bodyPr/>
                    <a:lstStyle/>
                    <a:p>
                      <a:r>
                        <a:rPr lang="en-US" dirty="0"/>
                        <a:t>Guaranteed</a:t>
                      </a:r>
                    </a:p>
                  </a:txBody>
                  <a:tcPr/>
                </a:tc>
                <a:extLst>
                  <a:ext uri="{0D108BD9-81ED-4DB2-BD59-A6C34878D82A}">
                    <a16:rowId xmlns:a16="http://schemas.microsoft.com/office/drawing/2014/main" val="3932032351"/>
                  </a:ext>
                </a:extLst>
              </a:tr>
              <a:tr h="370840">
                <a:tc>
                  <a:txBody>
                    <a:bodyPr/>
                    <a:lstStyle/>
                    <a:p>
                      <a:r>
                        <a:rPr lang="en-US" dirty="0"/>
                        <a:t>Can stimulate prototype analog filters</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500112599"/>
                  </a:ext>
                </a:extLst>
              </a:tr>
              <a:tr h="370840">
                <a:tc>
                  <a:txBody>
                    <a:bodyPr/>
                    <a:lstStyle/>
                    <a:p>
                      <a:r>
                        <a:rPr lang="en-US" dirty="0"/>
                        <a:t>Required hardware memory</a:t>
                      </a:r>
                    </a:p>
                  </a:txBody>
                  <a:tcPr/>
                </a:tc>
                <a:tc>
                  <a:txBody>
                    <a:bodyPr/>
                    <a:lstStyle/>
                    <a:p>
                      <a:r>
                        <a:rPr lang="en-US" dirty="0"/>
                        <a:t>Least</a:t>
                      </a:r>
                    </a:p>
                  </a:txBody>
                  <a:tcPr/>
                </a:tc>
                <a:tc>
                  <a:txBody>
                    <a:bodyPr/>
                    <a:lstStyle/>
                    <a:p>
                      <a:r>
                        <a:rPr lang="en-US" dirty="0"/>
                        <a:t>Most</a:t>
                      </a:r>
                    </a:p>
                  </a:txBody>
                  <a:tcPr/>
                </a:tc>
                <a:extLst>
                  <a:ext uri="{0D108BD9-81ED-4DB2-BD59-A6C34878D82A}">
                    <a16:rowId xmlns:a16="http://schemas.microsoft.com/office/drawing/2014/main" val="2290285921"/>
                  </a:ext>
                </a:extLst>
              </a:tr>
              <a:tr h="370840">
                <a:tc>
                  <a:txBody>
                    <a:bodyPr/>
                    <a:lstStyle/>
                    <a:p>
                      <a:r>
                        <a:rPr lang="en-US" dirty="0"/>
                        <a:t>Hardware filter control complexity</a:t>
                      </a:r>
                    </a:p>
                  </a:txBody>
                  <a:tcPr/>
                </a:tc>
                <a:tc>
                  <a:txBody>
                    <a:bodyPr/>
                    <a:lstStyle/>
                    <a:p>
                      <a:r>
                        <a:rPr lang="en-US" dirty="0"/>
                        <a:t>Moderate</a:t>
                      </a:r>
                    </a:p>
                  </a:txBody>
                  <a:tcPr/>
                </a:tc>
                <a:tc>
                  <a:txBody>
                    <a:bodyPr/>
                    <a:lstStyle/>
                    <a:p>
                      <a:r>
                        <a:rPr lang="en-US" dirty="0"/>
                        <a:t>Simple</a:t>
                      </a:r>
                    </a:p>
                  </a:txBody>
                  <a:tcPr/>
                </a:tc>
                <a:extLst>
                  <a:ext uri="{0D108BD9-81ED-4DB2-BD59-A6C34878D82A}">
                    <a16:rowId xmlns:a16="http://schemas.microsoft.com/office/drawing/2014/main" val="3556608822"/>
                  </a:ext>
                </a:extLst>
              </a:tr>
              <a:tr h="370840">
                <a:tc>
                  <a:txBody>
                    <a:bodyPr/>
                    <a:lstStyle/>
                    <a:p>
                      <a:r>
                        <a:rPr lang="en-US" dirty="0"/>
                        <a:t>Availability of design software</a:t>
                      </a:r>
                    </a:p>
                  </a:txBody>
                  <a:tcPr/>
                </a:tc>
                <a:tc>
                  <a:txBody>
                    <a:bodyPr/>
                    <a:lstStyle/>
                    <a:p>
                      <a:r>
                        <a:rPr lang="en-US" dirty="0"/>
                        <a:t>Good</a:t>
                      </a:r>
                    </a:p>
                  </a:txBody>
                  <a:tcPr/>
                </a:tc>
                <a:tc>
                  <a:txBody>
                    <a:bodyPr/>
                    <a:lstStyle/>
                    <a:p>
                      <a:r>
                        <a:rPr lang="en-US" dirty="0"/>
                        <a:t>Very good</a:t>
                      </a:r>
                    </a:p>
                  </a:txBody>
                  <a:tcPr/>
                </a:tc>
                <a:extLst>
                  <a:ext uri="{0D108BD9-81ED-4DB2-BD59-A6C34878D82A}">
                    <a16:rowId xmlns:a16="http://schemas.microsoft.com/office/drawing/2014/main" val="525366242"/>
                  </a:ext>
                </a:extLst>
              </a:tr>
              <a:tr h="370840">
                <a:tc>
                  <a:txBody>
                    <a:bodyPr/>
                    <a:lstStyle/>
                    <a:p>
                      <a:r>
                        <a:rPr lang="en-US" dirty="0"/>
                        <a:t>Ease of design/complexity of design software</a:t>
                      </a:r>
                    </a:p>
                  </a:txBody>
                  <a:tcPr/>
                </a:tc>
                <a:tc>
                  <a:txBody>
                    <a:bodyPr/>
                    <a:lstStyle/>
                    <a:p>
                      <a:r>
                        <a:rPr lang="en-US" dirty="0"/>
                        <a:t>Moderately complicated</a:t>
                      </a:r>
                    </a:p>
                  </a:txBody>
                  <a:tcPr/>
                </a:tc>
                <a:tc>
                  <a:txBody>
                    <a:bodyPr/>
                    <a:lstStyle/>
                    <a:p>
                      <a:r>
                        <a:rPr lang="en-US" dirty="0"/>
                        <a:t>Simple</a:t>
                      </a:r>
                    </a:p>
                  </a:txBody>
                  <a:tcPr/>
                </a:tc>
                <a:extLst>
                  <a:ext uri="{0D108BD9-81ED-4DB2-BD59-A6C34878D82A}">
                    <a16:rowId xmlns:a16="http://schemas.microsoft.com/office/drawing/2014/main" val="2704927711"/>
                  </a:ext>
                </a:extLst>
              </a:tr>
              <a:tr h="370840">
                <a:tc>
                  <a:txBody>
                    <a:bodyPr/>
                    <a:lstStyle/>
                    <a:p>
                      <a:r>
                        <a:rPr lang="en-US" dirty="0"/>
                        <a:t>Difficulty of quantization noise analysis</a:t>
                      </a:r>
                    </a:p>
                  </a:txBody>
                  <a:tcPr/>
                </a:tc>
                <a:tc>
                  <a:txBody>
                    <a:bodyPr/>
                    <a:lstStyle/>
                    <a:p>
                      <a:r>
                        <a:rPr lang="en-US" dirty="0"/>
                        <a:t>Most complicated</a:t>
                      </a:r>
                    </a:p>
                  </a:txBody>
                  <a:tcPr/>
                </a:tc>
                <a:tc>
                  <a:txBody>
                    <a:bodyPr/>
                    <a:lstStyle/>
                    <a:p>
                      <a:r>
                        <a:rPr lang="en-US" dirty="0"/>
                        <a:t>Least complicated</a:t>
                      </a:r>
                    </a:p>
                  </a:txBody>
                  <a:tcPr/>
                </a:tc>
                <a:extLst>
                  <a:ext uri="{0D108BD9-81ED-4DB2-BD59-A6C34878D82A}">
                    <a16:rowId xmlns:a16="http://schemas.microsoft.com/office/drawing/2014/main" val="3009325268"/>
                  </a:ext>
                </a:extLst>
              </a:tr>
              <a:tr h="370840">
                <a:tc>
                  <a:txBody>
                    <a:bodyPr/>
                    <a:lstStyle/>
                    <a:p>
                      <a:r>
                        <a:rPr lang="en-US" dirty="0"/>
                        <a:t>Supports adaptive filtering</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717121281"/>
                  </a:ext>
                </a:extLst>
              </a:tr>
            </a:tbl>
          </a:graphicData>
        </a:graphic>
      </p:graphicFrame>
    </p:spTree>
    <p:extLst>
      <p:ext uri="{BB962C8B-B14F-4D97-AF65-F5344CB8AC3E}">
        <p14:creationId xmlns:p14="http://schemas.microsoft.com/office/powerpoint/2010/main" val="49615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4</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fontScale="90000"/>
          </a:bodyPr>
          <a:lstStyle/>
          <a:p>
            <a:pPr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3100" b="1" kern="100" dirty="0">
                <a:effectLst/>
                <a:latin typeface="Calibri" panose="020F0502020204030204" pitchFamily="34" charset="0"/>
                <a:ea typeface="Calibri" panose="020F0502020204030204" pitchFamily="34" charset="0"/>
                <a:cs typeface="Times New Roman" panose="02020603050405020304" pitchFamily="18" charset="0"/>
              </a:rPr>
            </a:br>
            <a:r>
              <a:rPr lang="en-US" sz="3400" b="1" kern="100" dirty="0">
                <a:latin typeface="+mn-lt"/>
                <a:ea typeface="Calibri" panose="020F0502020204030204" pitchFamily="34" charset="0"/>
                <a:cs typeface="Times New Roman" panose="02020603050405020304" pitchFamily="18" charset="0"/>
              </a:rPr>
              <a:t>A</a:t>
            </a:r>
            <a:r>
              <a:rPr lang="en-US" sz="3400" b="1" i="0" dirty="0">
                <a:effectLst/>
                <a:latin typeface="+mn-lt"/>
              </a:rPr>
              <a:t> minimum-order lowpass FIR filter</a:t>
            </a:r>
            <a:br>
              <a:rPr lang="en-US" sz="3200" b="0" i="0" dirty="0">
                <a:effectLst/>
                <a:latin typeface="Menlo"/>
              </a:rPr>
            </a:b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4" name="TextBox 3">
            <a:extLst>
              <a:ext uri="{FF2B5EF4-FFF2-40B4-BE49-F238E27FC236}">
                <a16:creationId xmlns:a16="http://schemas.microsoft.com/office/drawing/2014/main" id="{7D1F8E6F-08E9-DA53-211A-56176F15FE0C}"/>
              </a:ext>
            </a:extLst>
          </p:cNvPr>
          <p:cNvSpPr txBox="1"/>
          <p:nvPr/>
        </p:nvSpPr>
        <p:spPr>
          <a:xfrm>
            <a:off x="186612" y="483772"/>
            <a:ext cx="7865706" cy="5078313"/>
          </a:xfrm>
          <a:prstGeom prst="rect">
            <a:avLst/>
          </a:prstGeom>
          <a:noFill/>
        </p:spPr>
        <p:txBody>
          <a:bodyPr wrap="square" rtlCol="0">
            <a:spAutoFit/>
          </a:bodyPr>
          <a:lstStyle/>
          <a:p>
            <a:r>
              <a:rPr lang="en-US" sz="1800" b="0" i="0" dirty="0" err="1">
                <a:effectLst/>
                <a:latin typeface="Menlo"/>
              </a:rPr>
              <a:t>Fpass</a:t>
            </a:r>
            <a:r>
              <a:rPr lang="en-US" sz="1800" b="0" i="0" dirty="0">
                <a:effectLst/>
                <a:latin typeface="Menlo"/>
              </a:rPr>
              <a:t> = 0.37; </a:t>
            </a:r>
            <a:r>
              <a:rPr lang="en-US" sz="1800" b="0" i="0" dirty="0">
                <a:solidFill>
                  <a:srgbClr val="008013"/>
                </a:solidFill>
                <a:effectLst/>
                <a:latin typeface="Menlo"/>
              </a:rPr>
              <a:t>% passband frequency of 0.37*pi rad/sample</a:t>
            </a:r>
            <a:endParaRPr lang="en-US" sz="1800" b="0" i="0" dirty="0">
              <a:effectLst/>
              <a:latin typeface="Menlo"/>
            </a:endParaRPr>
          </a:p>
          <a:p>
            <a:r>
              <a:rPr lang="en-US" sz="1800" b="0" i="0" dirty="0" err="1">
                <a:effectLst/>
                <a:latin typeface="Menlo"/>
              </a:rPr>
              <a:t>Fstop</a:t>
            </a:r>
            <a:r>
              <a:rPr lang="en-US" sz="1800" b="0" i="0" dirty="0">
                <a:effectLst/>
                <a:latin typeface="Menlo"/>
              </a:rPr>
              <a:t> = 0.43; </a:t>
            </a:r>
            <a:r>
              <a:rPr lang="en-US" sz="1800" b="0" i="0" dirty="0">
                <a:solidFill>
                  <a:srgbClr val="008013"/>
                </a:solidFill>
                <a:effectLst/>
                <a:latin typeface="Menlo"/>
              </a:rPr>
              <a:t>% stopband frequency of 0.43*pi rad/sample</a:t>
            </a:r>
            <a:endParaRPr lang="en-US" sz="1800" b="0" i="0" dirty="0">
              <a:effectLst/>
              <a:latin typeface="Menlo"/>
            </a:endParaRPr>
          </a:p>
          <a:p>
            <a:r>
              <a:rPr lang="en-US" sz="1800" b="0" i="0" dirty="0">
                <a:effectLst/>
                <a:latin typeface="Menlo"/>
              </a:rPr>
              <a:t>Ap = 1; </a:t>
            </a:r>
            <a:r>
              <a:rPr lang="en-US" sz="1800" b="0" i="0" dirty="0">
                <a:solidFill>
                  <a:srgbClr val="008013"/>
                </a:solidFill>
                <a:effectLst/>
                <a:latin typeface="Menlo"/>
              </a:rPr>
              <a:t>% passband ripple of 1 dB</a:t>
            </a:r>
            <a:endParaRPr lang="en-US" sz="1800" b="0" i="0" dirty="0">
              <a:effectLst/>
              <a:latin typeface="Menlo"/>
            </a:endParaRPr>
          </a:p>
          <a:p>
            <a:r>
              <a:rPr lang="en-US" sz="1800" b="0" i="0" dirty="0" err="1">
                <a:effectLst/>
                <a:latin typeface="Menlo"/>
              </a:rPr>
              <a:t>Ast</a:t>
            </a:r>
            <a:r>
              <a:rPr lang="en-US" sz="1800" b="0" i="0" dirty="0">
                <a:effectLst/>
                <a:latin typeface="Menlo"/>
              </a:rPr>
              <a:t> = 30; </a:t>
            </a:r>
            <a:r>
              <a:rPr lang="en-US" sz="1800" b="0" i="0" dirty="0">
                <a:solidFill>
                  <a:srgbClr val="008013"/>
                </a:solidFill>
                <a:effectLst/>
                <a:latin typeface="Menlo"/>
              </a:rPr>
              <a:t>% stopband attenuation of 30 dB</a:t>
            </a:r>
            <a:br>
              <a:rPr lang="en-US" sz="1800" b="0" i="0" dirty="0">
                <a:effectLst/>
                <a:latin typeface="Menlo"/>
              </a:rPr>
            </a:br>
            <a:endParaRPr lang="en-US" sz="1800" b="0" i="0" dirty="0">
              <a:effectLst/>
              <a:latin typeface="Menlo"/>
            </a:endParaRPr>
          </a:p>
          <a:p>
            <a:r>
              <a:rPr lang="en-US" sz="1800" b="0" i="0" dirty="0">
                <a:solidFill>
                  <a:srgbClr val="008013"/>
                </a:solidFill>
                <a:effectLst/>
                <a:latin typeface="Menlo"/>
              </a:rPr>
              <a:t>% designs a </a:t>
            </a:r>
            <a:r>
              <a:rPr lang="en-US" sz="1800" b="0" i="0" dirty="0" err="1">
                <a:solidFill>
                  <a:srgbClr val="008013"/>
                </a:solidFill>
                <a:effectLst/>
                <a:latin typeface="Menlo"/>
              </a:rPr>
              <a:t>digitalFilter</a:t>
            </a:r>
            <a:r>
              <a:rPr lang="en-US" sz="1800" b="0" i="0" dirty="0">
                <a:solidFill>
                  <a:srgbClr val="008013"/>
                </a:solidFill>
                <a:effectLst/>
                <a:latin typeface="Menlo"/>
              </a:rPr>
              <a:t> object</a:t>
            </a:r>
            <a:endParaRPr lang="en-US" sz="1800" b="0" i="0" dirty="0">
              <a:effectLst/>
              <a:latin typeface="Menlo"/>
            </a:endParaRPr>
          </a:p>
          <a:p>
            <a:r>
              <a:rPr lang="en-US" sz="1800" b="0" i="0" dirty="0">
                <a:effectLst/>
                <a:latin typeface="Menlo"/>
              </a:rPr>
              <a:t>d = </a:t>
            </a:r>
            <a:r>
              <a:rPr lang="en-US" sz="1800" b="0" i="0" dirty="0" err="1">
                <a:effectLst/>
                <a:latin typeface="Menlo"/>
              </a:rPr>
              <a:t>designfilt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lowpassfir</a:t>
            </a:r>
            <a:r>
              <a:rPr lang="en-US" sz="1800" b="0" i="0" dirty="0">
                <a:solidFill>
                  <a:srgbClr val="A709F5"/>
                </a:solidFill>
                <a:effectLst/>
                <a:latin typeface="Menlo"/>
              </a:rPr>
              <a: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PassbandFrequency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Fpass</a:t>
            </a:r>
            <a:r>
              <a:rPr lang="en-US" sz="1800" b="0" i="0" dirty="0">
                <a:effectLst/>
                <a:latin typeface="Menlo"/>
              </a:rPr>
              <a:t>,</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'StopbandFrequency'</a:t>
            </a:r>
            <a:r>
              <a:rPr lang="en-US" sz="1800" b="0" i="0" dirty="0">
                <a:effectLst/>
                <a:latin typeface="Menlo"/>
              </a:rPr>
              <a:t>,Fstop,</a:t>
            </a:r>
            <a:r>
              <a:rPr lang="en-US" sz="1800" b="0" i="0" dirty="0">
                <a:solidFill>
                  <a:srgbClr val="A709F5"/>
                </a:solidFill>
                <a:effectLst/>
                <a:latin typeface="Menlo"/>
              </a:rPr>
              <a:t>'PassbandRipple'</a:t>
            </a:r>
            <a:r>
              <a:rPr lang="en-US" sz="1800" b="0" i="0" dirty="0">
                <a:effectLst/>
                <a:latin typeface="Menlo"/>
              </a:rPr>
              <a:t>,Ap,</a:t>
            </a:r>
            <a:r>
              <a:rPr lang="en-US" sz="1800" b="0" i="0" dirty="0">
                <a:solidFill>
                  <a:srgbClr val="A709F5"/>
                </a:solidFill>
                <a:effectLst/>
                <a:latin typeface="Menlo"/>
              </a:rPr>
              <a:t>'StopbandAttenuation'</a:t>
            </a:r>
            <a:r>
              <a:rPr lang="en-US" sz="1800" b="0" i="0" dirty="0">
                <a:effectLst/>
                <a:latin typeface="Menlo"/>
              </a:rPr>
              <a:t>,Ast);</a:t>
            </a:r>
            <a:br>
              <a:rPr lang="en-US" sz="1800" b="0" i="0" dirty="0">
                <a:effectLst/>
                <a:latin typeface="Menlo"/>
              </a:rPr>
            </a:br>
            <a:endParaRPr lang="en-US" sz="1800" b="0" i="0" dirty="0">
              <a:effectLst/>
              <a:latin typeface="Menlo"/>
            </a:endParaRPr>
          </a:p>
          <a:p>
            <a:r>
              <a:rPr lang="en-US" sz="1800" b="0" i="0" dirty="0">
                <a:solidFill>
                  <a:srgbClr val="008013"/>
                </a:solidFill>
                <a:effectLst/>
                <a:latin typeface="Menlo"/>
              </a:rPr>
              <a:t>% Filter Analysis Tool</a:t>
            </a:r>
            <a:endParaRPr lang="en-US" sz="1800" b="0" i="0" dirty="0">
              <a:effectLst/>
              <a:latin typeface="Menlo"/>
            </a:endParaRPr>
          </a:p>
          <a:p>
            <a:r>
              <a:rPr lang="en-US" sz="1800" b="0" i="0" dirty="0" err="1">
                <a:effectLst/>
                <a:latin typeface="Menlo"/>
              </a:rPr>
              <a:t>hfvt</a:t>
            </a:r>
            <a:r>
              <a:rPr lang="en-US" sz="1800" b="0" i="0" dirty="0">
                <a:effectLst/>
                <a:latin typeface="Menlo"/>
              </a:rPr>
              <a:t> = </a:t>
            </a:r>
            <a:r>
              <a:rPr lang="en-US" sz="1800" b="0" i="0" dirty="0" err="1">
                <a:effectLst/>
                <a:latin typeface="Menlo"/>
              </a:rPr>
              <a:t>fvtool</a:t>
            </a:r>
            <a:r>
              <a:rPr lang="en-US" sz="1800" b="0" i="0" dirty="0">
                <a:effectLst/>
                <a:latin typeface="Menlo"/>
              </a:rPr>
              <a:t>(d);</a:t>
            </a:r>
          </a:p>
          <a:p>
            <a:endParaRPr lang="en-US" dirty="0">
              <a:latin typeface="Menlo"/>
            </a:endParaRPr>
          </a:p>
          <a:p>
            <a:r>
              <a:rPr lang="en-US" sz="1800" b="0" i="0" dirty="0">
                <a:solidFill>
                  <a:srgbClr val="008013"/>
                </a:solidFill>
                <a:effectLst/>
                <a:latin typeface="Menlo"/>
              </a:rPr>
              <a:t>%% The resulting filter order can be queried </a:t>
            </a:r>
          </a:p>
          <a:p>
            <a:r>
              <a:rPr lang="en-US" dirty="0">
                <a:solidFill>
                  <a:srgbClr val="008013"/>
                </a:solidFill>
                <a:latin typeface="Menlo"/>
              </a:rPr>
              <a:t>%     </a:t>
            </a:r>
            <a:r>
              <a:rPr lang="en-US" sz="1800" b="0" i="0" dirty="0">
                <a:solidFill>
                  <a:srgbClr val="008013"/>
                </a:solidFill>
                <a:effectLst/>
                <a:latin typeface="Menlo"/>
              </a:rPr>
              <a:t>using the </a:t>
            </a:r>
            <a:r>
              <a:rPr lang="en-US" sz="1800" b="0" i="0" dirty="0" err="1">
                <a:solidFill>
                  <a:srgbClr val="008013"/>
                </a:solidFill>
                <a:effectLst/>
                <a:latin typeface="Menlo"/>
              </a:rPr>
              <a:t>filtord</a:t>
            </a:r>
            <a:r>
              <a:rPr lang="en-US" sz="1800" b="0" i="0" dirty="0">
                <a:solidFill>
                  <a:srgbClr val="008013"/>
                </a:solidFill>
                <a:effectLst/>
                <a:latin typeface="Menlo"/>
              </a:rPr>
              <a:t> function</a:t>
            </a:r>
            <a:endParaRPr lang="en-US" sz="1800" b="0" i="0" dirty="0">
              <a:effectLst/>
              <a:latin typeface="Menlo"/>
            </a:endParaRPr>
          </a:p>
          <a:p>
            <a:endParaRPr lang="en-US" sz="1800" b="0" i="0" dirty="0">
              <a:effectLst/>
              <a:latin typeface="Menlo"/>
            </a:endParaRPr>
          </a:p>
          <a:p>
            <a:r>
              <a:rPr lang="en-US" sz="1800" b="0" i="0" dirty="0">
                <a:effectLst/>
                <a:latin typeface="Menlo"/>
              </a:rPr>
              <a:t>N = </a:t>
            </a:r>
            <a:r>
              <a:rPr lang="en-US" sz="1800" b="0" i="0" dirty="0" err="1">
                <a:effectLst/>
                <a:latin typeface="Menlo"/>
              </a:rPr>
              <a:t>filtord</a:t>
            </a:r>
            <a:r>
              <a:rPr lang="en-US" sz="1800" b="0" i="0" dirty="0">
                <a:effectLst/>
                <a:latin typeface="Menlo"/>
              </a:rPr>
              <a:t>(d) </a:t>
            </a:r>
          </a:p>
          <a:p>
            <a:endParaRPr lang="en-US" sz="1800" b="0" i="0" dirty="0">
              <a:effectLst/>
              <a:latin typeface="Menlo"/>
            </a:endParaRPr>
          </a:p>
          <a:p>
            <a:r>
              <a:rPr lang="en-US" dirty="0">
                <a:latin typeface="Menlo"/>
              </a:rPr>
              <a:t>In this case the filter order is 39.</a:t>
            </a:r>
            <a:endParaRPr lang="en-US" sz="1800" b="0" i="0" dirty="0">
              <a:effectLst/>
              <a:latin typeface="Menlo"/>
            </a:endParaRPr>
          </a:p>
        </p:txBody>
      </p:sp>
      <p:pic>
        <p:nvPicPr>
          <p:cNvPr id="8" name="Picture 7">
            <a:extLst>
              <a:ext uri="{FF2B5EF4-FFF2-40B4-BE49-F238E27FC236}">
                <a16:creationId xmlns:a16="http://schemas.microsoft.com/office/drawing/2014/main" id="{709533F0-95DF-B96E-7836-D195DBE4BF55}"/>
              </a:ext>
            </a:extLst>
          </p:cNvPr>
          <p:cNvPicPr>
            <a:picLocks noChangeAspect="1"/>
          </p:cNvPicPr>
          <p:nvPr/>
        </p:nvPicPr>
        <p:blipFill>
          <a:blip r:embed="rId2"/>
          <a:stretch>
            <a:fillRect/>
          </a:stretch>
        </p:blipFill>
        <p:spPr>
          <a:xfrm>
            <a:off x="4870579" y="2791034"/>
            <a:ext cx="6917553" cy="3583193"/>
          </a:xfrm>
          <a:prstGeom prst="rect">
            <a:avLst/>
          </a:prstGeom>
        </p:spPr>
      </p:pic>
    </p:spTree>
    <p:extLst>
      <p:ext uri="{BB962C8B-B14F-4D97-AF65-F5344CB8AC3E}">
        <p14:creationId xmlns:p14="http://schemas.microsoft.com/office/powerpoint/2010/main" val="2607995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5</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fontScale="90000"/>
          </a:bodyPr>
          <a:lstStyle/>
          <a:p>
            <a:pPr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3100" b="1" kern="100" dirty="0">
                <a:effectLst/>
                <a:latin typeface="Calibri" panose="020F0502020204030204" pitchFamily="34" charset="0"/>
                <a:ea typeface="Calibri" panose="020F0502020204030204" pitchFamily="34" charset="0"/>
                <a:cs typeface="Times New Roman" panose="02020603050405020304" pitchFamily="18" charset="0"/>
              </a:rPr>
            </a:br>
            <a:r>
              <a:rPr lang="en-US" sz="3400" kern="100" dirty="0">
                <a:latin typeface="+mn-lt"/>
                <a:ea typeface="Calibri" panose="020F0502020204030204" pitchFamily="34" charset="0"/>
                <a:cs typeface="Times New Roman" panose="02020603050405020304" pitchFamily="18" charset="0"/>
              </a:rPr>
              <a:t>A</a:t>
            </a:r>
            <a:r>
              <a:rPr lang="en-US" sz="3400" b="0" i="0" dirty="0">
                <a:effectLst/>
                <a:latin typeface="+mn-lt"/>
              </a:rPr>
              <a:t> minimum-order lowpass FIR filter</a:t>
            </a:r>
            <a:br>
              <a:rPr lang="en-US" sz="3200" b="0" i="0" dirty="0">
                <a:effectLst/>
                <a:latin typeface="Menlo"/>
              </a:rPr>
            </a:b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11" name="TextBox 10">
            <a:extLst>
              <a:ext uri="{FF2B5EF4-FFF2-40B4-BE49-F238E27FC236}">
                <a16:creationId xmlns:a16="http://schemas.microsoft.com/office/drawing/2014/main" id="{D29A477F-85A2-B4B9-E2FF-605822A52EF6}"/>
              </a:ext>
            </a:extLst>
          </p:cNvPr>
          <p:cNvSpPr txBox="1"/>
          <p:nvPr/>
        </p:nvSpPr>
        <p:spPr>
          <a:xfrm>
            <a:off x="1006928" y="886133"/>
            <a:ext cx="4676191" cy="1754326"/>
          </a:xfrm>
          <a:prstGeom prst="rect">
            <a:avLst/>
          </a:prstGeom>
          <a:noFill/>
        </p:spPr>
        <p:txBody>
          <a:bodyPr wrap="square" rtlCol="0">
            <a:spAutoFit/>
          </a:bodyPr>
          <a:lstStyle/>
          <a:p>
            <a:r>
              <a:rPr lang="en-US" sz="1800" b="0" i="0" dirty="0">
                <a:effectLst/>
                <a:latin typeface="Menlo"/>
              </a:rPr>
              <a:t>Use the </a:t>
            </a:r>
            <a:r>
              <a:rPr lang="en-US" sz="1800" b="1" i="0" dirty="0">
                <a:effectLst/>
                <a:latin typeface="Menlo"/>
              </a:rPr>
              <a:t>info</a:t>
            </a:r>
            <a:r>
              <a:rPr lang="en-US" sz="1800" b="0" i="0" dirty="0">
                <a:effectLst/>
                <a:latin typeface="Menlo"/>
              </a:rPr>
              <a:t> function to get information </a:t>
            </a:r>
          </a:p>
          <a:p>
            <a:r>
              <a:rPr lang="en-US" sz="1800" b="0" i="0" dirty="0">
                <a:effectLst/>
                <a:latin typeface="Menlo"/>
              </a:rPr>
              <a:t>about the parameters used to design the filter.</a:t>
            </a:r>
          </a:p>
          <a:p>
            <a:endParaRPr lang="en-US" dirty="0">
              <a:latin typeface="Menlo"/>
            </a:endParaRPr>
          </a:p>
          <a:p>
            <a:r>
              <a:rPr lang="en-US" sz="1800" b="1" i="0" dirty="0">
                <a:effectLst/>
                <a:latin typeface="Menlo"/>
              </a:rPr>
              <a:t>info(d)</a:t>
            </a:r>
          </a:p>
          <a:p>
            <a:endParaRPr lang="en-US" dirty="0">
              <a:latin typeface="Menlo"/>
            </a:endParaRPr>
          </a:p>
          <a:p>
            <a:r>
              <a:rPr lang="en-US" sz="1800" b="0" i="0" dirty="0">
                <a:effectLst/>
                <a:latin typeface="Menlo"/>
              </a:rPr>
              <a:t>Workspace output</a:t>
            </a:r>
          </a:p>
        </p:txBody>
      </p:sp>
      <p:sp>
        <p:nvSpPr>
          <p:cNvPr id="13" name="TextBox 12">
            <a:extLst>
              <a:ext uri="{FF2B5EF4-FFF2-40B4-BE49-F238E27FC236}">
                <a16:creationId xmlns:a16="http://schemas.microsoft.com/office/drawing/2014/main" id="{E67873DC-28D0-0884-92B6-EF8D210612D1}"/>
              </a:ext>
            </a:extLst>
          </p:cNvPr>
          <p:cNvSpPr txBox="1"/>
          <p:nvPr/>
        </p:nvSpPr>
        <p:spPr>
          <a:xfrm>
            <a:off x="6755364" y="723918"/>
            <a:ext cx="4475584" cy="5909310"/>
          </a:xfrm>
          <a:prstGeom prst="rect">
            <a:avLst/>
          </a:prstGeom>
          <a:noFill/>
        </p:spPr>
        <p:txBody>
          <a:bodyPr wrap="square" rtlCol="0">
            <a:spAutoFit/>
          </a:bodyPr>
          <a:lstStyle/>
          <a:p>
            <a:r>
              <a:rPr lang="en-US" dirty="0">
                <a:latin typeface="Menlo"/>
              </a:rPr>
              <a:t> 'FIR Digital Filter (real)       '</a:t>
            </a:r>
          </a:p>
          <a:p>
            <a:r>
              <a:rPr lang="en-US" dirty="0">
                <a:latin typeface="Menlo"/>
              </a:rPr>
              <a:t>    '-------------------------       '</a:t>
            </a:r>
          </a:p>
          <a:p>
            <a:r>
              <a:rPr lang="en-US" dirty="0">
                <a:latin typeface="Menlo"/>
              </a:rPr>
              <a:t>    'Filter Length  : 40             '</a:t>
            </a:r>
          </a:p>
          <a:p>
            <a:r>
              <a:rPr lang="en-US" dirty="0">
                <a:latin typeface="Menlo"/>
              </a:rPr>
              <a:t>    'Stable         : Yes            '</a:t>
            </a:r>
          </a:p>
          <a:p>
            <a:r>
              <a:rPr lang="en-US" dirty="0">
                <a:latin typeface="Menlo"/>
              </a:rPr>
              <a:t>    'Linear Phase   : Yes (Type 2)   '</a:t>
            </a:r>
          </a:p>
          <a:p>
            <a:r>
              <a:rPr lang="en-US" dirty="0">
                <a:latin typeface="Menlo"/>
              </a:rPr>
              <a:t>    '                                '</a:t>
            </a:r>
          </a:p>
          <a:p>
            <a:r>
              <a:rPr lang="en-US" dirty="0">
                <a:latin typeface="Menlo"/>
              </a:rPr>
              <a:t>    'Design Method Information       '</a:t>
            </a:r>
          </a:p>
          <a:p>
            <a:r>
              <a:rPr lang="en-US" dirty="0">
                <a:latin typeface="Menlo"/>
              </a:rPr>
              <a:t>    'Design Algorithm : </a:t>
            </a:r>
            <a:r>
              <a:rPr lang="en-US" dirty="0" err="1">
                <a:latin typeface="Menlo"/>
              </a:rPr>
              <a:t>Equiripple</a:t>
            </a:r>
            <a:r>
              <a:rPr lang="en-US" dirty="0">
                <a:latin typeface="Menlo"/>
              </a:rPr>
              <a:t>   '</a:t>
            </a:r>
          </a:p>
          <a:p>
            <a:r>
              <a:rPr lang="en-US" dirty="0">
                <a:latin typeface="Menlo"/>
              </a:rPr>
              <a:t>    '                                '</a:t>
            </a:r>
          </a:p>
          <a:p>
            <a:r>
              <a:rPr lang="en-US" dirty="0">
                <a:latin typeface="Menlo"/>
              </a:rPr>
              <a:t>    'Design Options                  '</a:t>
            </a:r>
          </a:p>
          <a:p>
            <a:r>
              <a:rPr lang="en-US" dirty="0">
                <a:latin typeface="Menlo"/>
              </a:rPr>
              <a:t>    'Density Factor : 16             '</a:t>
            </a:r>
          </a:p>
          <a:p>
            <a:r>
              <a:rPr lang="en-US" dirty="0">
                <a:latin typeface="Menlo"/>
              </a:rPr>
              <a:t>    '                                '</a:t>
            </a:r>
          </a:p>
          <a:p>
            <a:r>
              <a:rPr lang="en-US" dirty="0">
                <a:latin typeface="Menlo"/>
              </a:rPr>
              <a:t>    'Design Specifications           '</a:t>
            </a:r>
          </a:p>
          <a:p>
            <a:r>
              <a:rPr lang="en-US" dirty="0">
                <a:latin typeface="Menlo"/>
              </a:rPr>
              <a:t>    'Sample Rate     : 2 (normalized)'</a:t>
            </a:r>
          </a:p>
          <a:p>
            <a:r>
              <a:rPr lang="en-US" dirty="0">
                <a:latin typeface="Menlo"/>
              </a:rPr>
              <a:t>    'Response        : Lowpass       '</a:t>
            </a:r>
          </a:p>
          <a:p>
            <a:r>
              <a:rPr lang="en-US" dirty="0">
                <a:latin typeface="Menlo"/>
              </a:rPr>
              <a:t>    'Stopband Atten. : 30 dB         '</a:t>
            </a:r>
          </a:p>
          <a:p>
            <a:r>
              <a:rPr lang="en-US" dirty="0">
                <a:latin typeface="Menlo"/>
              </a:rPr>
              <a:t>    'Passband Edge   : 0.37          '</a:t>
            </a:r>
          </a:p>
          <a:p>
            <a:r>
              <a:rPr lang="en-US" dirty="0">
                <a:latin typeface="Menlo"/>
              </a:rPr>
              <a:t>    'Stopband Edge   : 0.43          '</a:t>
            </a:r>
          </a:p>
          <a:p>
            <a:r>
              <a:rPr lang="en-US" dirty="0">
                <a:latin typeface="Menlo"/>
              </a:rPr>
              <a:t>    'Passband Ripple : 1 dB          '</a:t>
            </a:r>
          </a:p>
          <a:p>
            <a:endParaRPr lang="en-US" sz="1800" b="0" i="0" dirty="0">
              <a:effectLst/>
              <a:latin typeface="Menlo"/>
            </a:endParaRPr>
          </a:p>
          <a:p>
            <a:endParaRPr lang="en-US" dirty="0"/>
          </a:p>
        </p:txBody>
      </p:sp>
      <p:sp>
        <p:nvSpPr>
          <p:cNvPr id="14" name="Arrow: Right 13">
            <a:extLst>
              <a:ext uri="{FF2B5EF4-FFF2-40B4-BE49-F238E27FC236}">
                <a16:creationId xmlns:a16="http://schemas.microsoft.com/office/drawing/2014/main" id="{77FA402E-F693-1A23-9BC6-6667EC1B26C5}"/>
              </a:ext>
            </a:extLst>
          </p:cNvPr>
          <p:cNvSpPr/>
          <p:nvPr/>
        </p:nvSpPr>
        <p:spPr>
          <a:xfrm>
            <a:off x="3522694" y="2411129"/>
            <a:ext cx="2160425" cy="5839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0812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6</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3100" kern="100" dirty="0">
                <a:effectLst/>
                <a:latin typeface="+mn-lt"/>
                <a:ea typeface="Calibri" panose="020F0502020204030204" pitchFamily="34" charset="0"/>
                <a:cs typeface="Times New Roman" panose="02020603050405020304" pitchFamily="18" charset="0"/>
              </a:rPr>
              <a:t> </a:t>
            </a:r>
            <a:r>
              <a:rPr lang="en-US" sz="3100" b="1" kern="100" dirty="0">
                <a:effectLst/>
                <a:latin typeface="+mn-lt"/>
                <a:ea typeface="Calibri" panose="020F0502020204030204" pitchFamily="34" charset="0"/>
                <a:cs typeface="Times New Roman" panose="02020603050405020304" pitchFamily="18" charset="0"/>
              </a:rPr>
              <a:t> </a:t>
            </a:r>
            <a:r>
              <a:rPr lang="en-US" sz="3100" b="1" dirty="0">
                <a:latin typeface="+mn-lt"/>
              </a:rPr>
              <a:t>Kaiser window method for a Minimum Order Design</a:t>
            </a:r>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4" name="TextBox 3">
            <a:extLst>
              <a:ext uri="{FF2B5EF4-FFF2-40B4-BE49-F238E27FC236}">
                <a16:creationId xmlns:a16="http://schemas.microsoft.com/office/drawing/2014/main" id="{14E4F391-4DDC-131E-E129-57848A92D44F}"/>
              </a:ext>
            </a:extLst>
          </p:cNvPr>
          <p:cNvSpPr txBox="1"/>
          <p:nvPr/>
        </p:nvSpPr>
        <p:spPr>
          <a:xfrm>
            <a:off x="251926" y="689929"/>
            <a:ext cx="6867331" cy="3970318"/>
          </a:xfrm>
          <a:prstGeom prst="rect">
            <a:avLst/>
          </a:prstGeom>
          <a:noFill/>
        </p:spPr>
        <p:txBody>
          <a:bodyPr wrap="square" rtlCol="0">
            <a:spAutoFit/>
          </a:bodyPr>
          <a:lstStyle/>
          <a:p>
            <a:r>
              <a:rPr lang="en-US" dirty="0"/>
              <a:t>Using all the original values for the filter from the previous example:</a:t>
            </a:r>
          </a:p>
          <a:p>
            <a:endParaRPr lang="en-US" dirty="0"/>
          </a:p>
          <a:p>
            <a:r>
              <a:rPr lang="en-US" sz="1800" b="0" i="0" dirty="0" err="1">
                <a:effectLst/>
                <a:latin typeface="Menlo"/>
              </a:rPr>
              <a:t>Fpass</a:t>
            </a:r>
            <a:r>
              <a:rPr lang="en-US" sz="1800" b="0" i="0" dirty="0">
                <a:effectLst/>
                <a:latin typeface="Menlo"/>
              </a:rPr>
              <a:t> = 0.37; </a:t>
            </a:r>
            <a:r>
              <a:rPr lang="en-US" sz="1800" b="0" i="0" dirty="0">
                <a:solidFill>
                  <a:srgbClr val="008013"/>
                </a:solidFill>
                <a:effectLst/>
                <a:latin typeface="Menlo"/>
              </a:rPr>
              <a:t>% passband frequency of 0.37*pi rad/sample</a:t>
            </a:r>
            <a:endParaRPr lang="en-US" sz="1800" b="0" i="0" dirty="0">
              <a:effectLst/>
              <a:latin typeface="Menlo"/>
            </a:endParaRPr>
          </a:p>
          <a:p>
            <a:r>
              <a:rPr lang="en-US" sz="1800" b="0" i="0" dirty="0" err="1">
                <a:effectLst/>
                <a:latin typeface="Menlo"/>
              </a:rPr>
              <a:t>Fstop</a:t>
            </a:r>
            <a:r>
              <a:rPr lang="en-US" sz="1800" b="0" i="0" dirty="0">
                <a:effectLst/>
                <a:latin typeface="Menlo"/>
              </a:rPr>
              <a:t> = 0.43; </a:t>
            </a:r>
            <a:r>
              <a:rPr lang="en-US" sz="1800" b="0" i="0" dirty="0">
                <a:solidFill>
                  <a:srgbClr val="008013"/>
                </a:solidFill>
                <a:effectLst/>
                <a:latin typeface="Menlo"/>
              </a:rPr>
              <a:t>% stopband frequency of 0.43*pi rad/sample</a:t>
            </a:r>
            <a:endParaRPr lang="en-US" sz="1800" b="0" i="0" dirty="0">
              <a:effectLst/>
              <a:latin typeface="Menlo"/>
            </a:endParaRPr>
          </a:p>
          <a:p>
            <a:r>
              <a:rPr lang="en-US" sz="1800" b="0" i="0" dirty="0">
                <a:effectLst/>
                <a:latin typeface="Menlo"/>
              </a:rPr>
              <a:t>Ap = 1; </a:t>
            </a:r>
            <a:r>
              <a:rPr lang="en-US" sz="1800" b="0" i="0" dirty="0">
                <a:solidFill>
                  <a:srgbClr val="008013"/>
                </a:solidFill>
                <a:effectLst/>
                <a:latin typeface="Menlo"/>
              </a:rPr>
              <a:t>% passband ripple of 1 dB</a:t>
            </a:r>
            <a:endParaRPr lang="en-US" sz="1800" b="0" i="0" dirty="0">
              <a:effectLst/>
              <a:latin typeface="Menlo"/>
            </a:endParaRPr>
          </a:p>
          <a:p>
            <a:r>
              <a:rPr lang="en-US" sz="1800" b="0" i="0" dirty="0" err="1">
                <a:effectLst/>
                <a:latin typeface="Menlo"/>
              </a:rPr>
              <a:t>Ast</a:t>
            </a:r>
            <a:r>
              <a:rPr lang="en-US" sz="1800" b="0" i="0" dirty="0">
                <a:effectLst/>
                <a:latin typeface="Menlo"/>
              </a:rPr>
              <a:t> = 30; </a:t>
            </a:r>
            <a:r>
              <a:rPr lang="en-US" sz="1800" b="0" i="0" dirty="0">
                <a:solidFill>
                  <a:srgbClr val="008013"/>
                </a:solidFill>
                <a:effectLst/>
                <a:latin typeface="Menlo"/>
              </a:rPr>
              <a:t>% stopband attenuation of 30 dB</a:t>
            </a:r>
          </a:p>
          <a:p>
            <a:endParaRPr lang="en-US" dirty="0">
              <a:solidFill>
                <a:srgbClr val="008013"/>
              </a:solidFill>
              <a:latin typeface="Menlo"/>
            </a:endParaRPr>
          </a:p>
          <a:p>
            <a:r>
              <a:rPr lang="en-US" sz="1800" b="0" i="0" dirty="0">
                <a:solidFill>
                  <a:srgbClr val="008013"/>
                </a:solidFill>
                <a:effectLst/>
                <a:latin typeface="Menlo"/>
              </a:rPr>
              <a:t>% designs a </a:t>
            </a:r>
            <a:r>
              <a:rPr lang="en-US" sz="1800" b="0" i="0" dirty="0" err="1">
                <a:solidFill>
                  <a:srgbClr val="008013"/>
                </a:solidFill>
                <a:effectLst/>
                <a:latin typeface="Menlo"/>
              </a:rPr>
              <a:t>digitalFilter</a:t>
            </a:r>
            <a:r>
              <a:rPr lang="en-US" sz="1800" b="0" i="0" dirty="0">
                <a:solidFill>
                  <a:srgbClr val="008013"/>
                </a:solidFill>
                <a:effectLst/>
                <a:latin typeface="Menlo"/>
              </a:rPr>
              <a:t> object</a:t>
            </a:r>
            <a:endParaRPr lang="en-US" dirty="0"/>
          </a:p>
          <a:p>
            <a:r>
              <a:rPr lang="en-US" sz="1800" b="0" i="0" dirty="0">
                <a:effectLst/>
                <a:latin typeface="Menlo"/>
              </a:rPr>
              <a:t>dk = </a:t>
            </a:r>
            <a:r>
              <a:rPr lang="en-US" sz="1800" b="0" i="0" dirty="0" err="1">
                <a:effectLst/>
                <a:latin typeface="Menlo"/>
              </a:rPr>
              <a:t>designfilt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lowpassfir</a:t>
            </a:r>
            <a:r>
              <a:rPr lang="en-US" sz="1800" b="0" i="0" dirty="0">
                <a:solidFill>
                  <a:srgbClr val="A709F5"/>
                </a:solidFill>
                <a:effectLst/>
                <a:latin typeface="Menlo"/>
              </a:rPr>
              <a: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PassbandFrequency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Fpass</a:t>
            </a:r>
            <a:r>
              <a:rPr lang="en-US" sz="1800" b="0" i="0" dirty="0">
                <a:effectLst/>
                <a:latin typeface="Menlo"/>
              </a:rPr>
              <a:t>,</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a:t>
            </a:r>
            <a:r>
              <a:rPr lang="en-US" sz="1800" b="0" i="0" dirty="0" err="1">
                <a:solidFill>
                  <a:srgbClr val="A709F5"/>
                </a:solidFill>
                <a:effectLst/>
                <a:latin typeface="Menlo"/>
              </a:rPr>
              <a:t>StopbandFrequency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Fstop</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PassbandRipple</a:t>
            </a:r>
            <a:r>
              <a:rPr lang="en-US" sz="1800" b="0" i="0" dirty="0">
                <a:solidFill>
                  <a:srgbClr val="A709F5"/>
                </a:solidFill>
                <a:effectLst/>
                <a:latin typeface="Menlo"/>
              </a:rPr>
              <a:t>'</a:t>
            </a:r>
            <a:r>
              <a:rPr lang="en-US" sz="1800" b="0" i="0" dirty="0">
                <a:effectLst/>
                <a:latin typeface="Menlo"/>
              </a:rPr>
              <a:t>,Ap,</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a:t>
            </a:r>
            <a:r>
              <a:rPr lang="en-US" sz="1800" b="0" i="0" dirty="0" err="1">
                <a:solidFill>
                  <a:srgbClr val="A709F5"/>
                </a:solidFill>
                <a:effectLst/>
                <a:latin typeface="Menlo"/>
              </a:rPr>
              <a:t>StopbandAttenuation</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Ast</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DesignMethod</a:t>
            </a:r>
            <a:r>
              <a:rPr lang="en-US" sz="1800" b="0" i="0" dirty="0">
                <a:solidFill>
                  <a:srgbClr val="A709F5"/>
                </a:solidFill>
                <a:effectLst/>
                <a:latin typeface="Menlo"/>
              </a:rPr>
              <a:t>'</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kaiserwin</a:t>
            </a:r>
            <a:r>
              <a:rPr lang="en-US" sz="1800" b="0" i="0" dirty="0">
                <a:solidFill>
                  <a:srgbClr val="A709F5"/>
                </a:solidFill>
                <a:effectLst/>
                <a:latin typeface="Menlo"/>
              </a:rPr>
              <a:t>'</a:t>
            </a:r>
            <a:r>
              <a:rPr lang="en-US" sz="1800" b="0" i="0" dirty="0">
                <a:effectLst/>
                <a:latin typeface="Menlo"/>
              </a:rPr>
              <a:t>);</a:t>
            </a:r>
          </a:p>
          <a:p>
            <a:br>
              <a:rPr lang="en-US" sz="1800" b="0" i="0" dirty="0">
                <a:effectLst/>
                <a:latin typeface="Menlo"/>
              </a:rPr>
            </a:br>
            <a:endParaRPr lang="en-US" dirty="0"/>
          </a:p>
          <a:p>
            <a:endParaRPr lang="en-US" dirty="0"/>
          </a:p>
        </p:txBody>
      </p:sp>
      <p:pic>
        <p:nvPicPr>
          <p:cNvPr id="8" name="Picture 7">
            <a:extLst>
              <a:ext uri="{FF2B5EF4-FFF2-40B4-BE49-F238E27FC236}">
                <a16:creationId xmlns:a16="http://schemas.microsoft.com/office/drawing/2014/main" id="{BA0FDC98-AE5A-2D0D-BC5E-612F589BA176}"/>
              </a:ext>
            </a:extLst>
          </p:cNvPr>
          <p:cNvPicPr>
            <a:picLocks noChangeAspect="1"/>
          </p:cNvPicPr>
          <p:nvPr/>
        </p:nvPicPr>
        <p:blipFill>
          <a:blip r:embed="rId2"/>
          <a:stretch>
            <a:fillRect/>
          </a:stretch>
        </p:blipFill>
        <p:spPr>
          <a:xfrm>
            <a:off x="5688678" y="2076751"/>
            <a:ext cx="6159338" cy="4091320"/>
          </a:xfrm>
          <a:prstGeom prst="rect">
            <a:avLst/>
          </a:prstGeom>
        </p:spPr>
      </p:pic>
    </p:spTree>
    <p:extLst>
      <p:ext uri="{BB962C8B-B14F-4D97-AF65-F5344CB8AC3E}">
        <p14:creationId xmlns:p14="http://schemas.microsoft.com/office/powerpoint/2010/main" val="3439851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7</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Specifying Frequency Parameters in Hertz</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4" name="TextBox 3">
            <a:extLst>
              <a:ext uri="{FF2B5EF4-FFF2-40B4-BE49-F238E27FC236}">
                <a16:creationId xmlns:a16="http://schemas.microsoft.com/office/drawing/2014/main" id="{7E03D579-3679-F73A-3A6B-E6A761EF993A}"/>
              </a:ext>
            </a:extLst>
          </p:cNvPr>
          <p:cNvSpPr txBox="1"/>
          <p:nvPr/>
        </p:nvSpPr>
        <p:spPr>
          <a:xfrm>
            <a:off x="257818" y="718604"/>
            <a:ext cx="5010539" cy="5078313"/>
          </a:xfrm>
          <a:prstGeom prst="rect">
            <a:avLst/>
          </a:prstGeom>
          <a:noFill/>
        </p:spPr>
        <p:txBody>
          <a:bodyPr wrap="square" rtlCol="0">
            <a:spAutoFit/>
          </a:bodyPr>
          <a:lstStyle/>
          <a:p>
            <a:r>
              <a:rPr lang="en-US" sz="1800" b="0" i="0" dirty="0">
                <a:solidFill>
                  <a:srgbClr val="008013"/>
                </a:solidFill>
                <a:effectLst/>
                <a:latin typeface="Menlo"/>
              </a:rPr>
              <a:t>% Redesign the minimum-order </a:t>
            </a:r>
            <a:r>
              <a:rPr lang="en-US" sz="1800" b="0" i="0" dirty="0" err="1">
                <a:solidFill>
                  <a:srgbClr val="008013"/>
                </a:solidFill>
                <a:effectLst/>
                <a:latin typeface="Menlo"/>
              </a:rPr>
              <a:t>equiripple</a:t>
            </a:r>
            <a:r>
              <a:rPr lang="en-US" sz="1800" b="0" i="0" dirty="0">
                <a:solidFill>
                  <a:srgbClr val="008013"/>
                </a:solidFill>
                <a:effectLst/>
                <a:latin typeface="Menlo"/>
              </a:rPr>
              <a:t> filter for a sample rate of 2 kHz.</a:t>
            </a:r>
          </a:p>
          <a:p>
            <a:endParaRPr lang="en-US" sz="1800" b="0" i="0" dirty="0">
              <a:effectLst/>
              <a:latin typeface="Menlo"/>
            </a:endParaRPr>
          </a:p>
          <a:p>
            <a:r>
              <a:rPr lang="en-US" sz="1800" b="0" i="0" dirty="0" err="1">
                <a:effectLst/>
                <a:latin typeface="Menlo"/>
              </a:rPr>
              <a:t>Fpass</a:t>
            </a:r>
            <a:r>
              <a:rPr lang="en-US" sz="1800" b="0" i="0" dirty="0">
                <a:effectLst/>
                <a:latin typeface="Menlo"/>
              </a:rPr>
              <a:t> = 370; </a:t>
            </a:r>
            <a:r>
              <a:rPr lang="en-US" sz="1800" b="0" i="0" dirty="0">
                <a:solidFill>
                  <a:srgbClr val="008013"/>
                </a:solidFill>
                <a:effectLst/>
                <a:latin typeface="Menlo"/>
              </a:rPr>
              <a:t>% passband frequency</a:t>
            </a:r>
            <a:endParaRPr lang="en-US" sz="1800" b="0" i="0" dirty="0">
              <a:effectLst/>
              <a:latin typeface="Menlo"/>
            </a:endParaRPr>
          </a:p>
          <a:p>
            <a:r>
              <a:rPr lang="en-US" sz="1800" b="0" i="0" dirty="0" err="1">
                <a:effectLst/>
                <a:latin typeface="Menlo"/>
              </a:rPr>
              <a:t>Fstop</a:t>
            </a:r>
            <a:r>
              <a:rPr lang="en-US" sz="1800" b="0" i="0" dirty="0">
                <a:effectLst/>
                <a:latin typeface="Menlo"/>
              </a:rPr>
              <a:t> = 430; </a:t>
            </a:r>
            <a:r>
              <a:rPr lang="en-US" sz="1800" b="0" i="0" dirty="0">
                <a:solidFill>
                  <a:srgbClr val="008013"/>
                </a:solidFill>
                <a:effectLst/>
                <a:latin typeface="Menlo"/>
              </a:rPr>
              <a:t>% stopband frequency</a:t>
            </a:r>
            <a:endParaRPr lang="en-US" sz="1800" b="0" i="0" dirty="0">
              <a:effectLst/>
              <a:latin typeface="Menlo"/>
            </a:endParaRPr>
          </a:p>
          <a:p>
            <a:r>
              <a:rPr lang="en-US" sz="1800" b="0" i="0" dirty="0">
                <a:effectLst/>
                <a:latin typeface="Menlo"/>
              </a:rPr>
              <a:t>Ap = 1; </a:t>
            </a:r>
            <a:r>
              <a:rPr lang="en-US" sz="1800" b="0" i="0" dirty="0">
                <a:solidFill>
                  <a:srgbClr val="008013"/>
                </a:solidFill>
                <a:effectLst/>
                <a:latin typeface="Menlo"/>
              </a:rPr>
              <a:t>% passband ripple of 1 dB</a:t>
            </a:r>
            <a:endParaRPr lang="en-US" sz="1800" b="0" i="0" dirty="0">
              <a:effectLst/>
              <a:latin typeface="Menlo"/>
            </a:endParaRPr>
          </a:p>
          <a:p>
            <a:r>
              <a:rPr lang="en-US" sz="1800" b="0" i="0" dirty="0" err="1">
                <a:effectLst/>
                <a:latin typeface="Menlo"/>
              </a:rPr>
              <a:t>Ast</a:t>
            </a:r>
            <a:r>
              <a:rPr lang="en-US" sz="1800" b="0" i="0" dirty="0">
                <a:effectLst/>
                <a:latin typeface="Menlo"/>
              </a:rPr>
              <a:t> = 30; </a:t>
            </a:r>
            <a:r>
              <a:rPr lang="en-US" sz="1800" b="0" i="0" dirty="0">
                <a:solidFill>
                  <a:srgbClr val="008013"/>
                </a:solidFill>
                <a:effectLst/>
                <a:latin typeface="Menlo"/>
              </a:rPr>
              <a:t>% stopband attenuation of 30 dB</a:t>
            </a:r>
            <a:endParaRPr lang="en-US" sz="1800" b="0" i="0" dirty="0">
              <a:effectLst/>
              <a:latin typeface="Menlo"/>
            </a:endParaRPr>
          </a:p>
          <a:p>
            <a:r>
              <a:rPr lang="en-US" sz="1800" b="0" i="0" dirty="0">
                <a:effectLst/>
                <a:latin typeface="Menlo"/>
              </a:rPr>
              <a:t>Fs = 2000; </a:t>
            </a:r>
            <a:r>
              <a:rPr lang="en-US" sz="1800" b="0" i="0" dirty="0">
                <a:solidFill>
                  <a:srgbClr val="008013"/>
                </a:solidFill>
                <a:effectLst/>
                <a:latin typeface="Menlo"/>
              </a:rPr>
              <a:t>% Sampling Frequency </a:t>
            </a:r>
            <a:br>
              <a:rPr lang="en-US" sz="1800" b="0" i="0" dirty="0">
                <a:effectLst/>
                <a:latin typeface="Menlo"/>
              </a:rPr>
            </a:br>
            <a:endParaRPr lang="en-US" sz="1800" b="0" i="0" dirty="0">
              <a:effectLst/>
              <a:latin typeface="Menlo"/>
            </a:endParaRPr>
          </a:p>
          <a:p>
            <a:r>
              <a:rPr lang="en-US" sz="1800" b="0" i="0" dirty="0">
                <a:effectLst/>
                <a:latin typeface="Menlo"/>
              </a:rPr>
              <a:t>d = </a:t>
            </a:r>
            <a:r>
              <a:rPr lang="en-US" sz="1800" b="0" i="0" dirty="0" err="1">
                <a:effectLst/>
                <a:latin typeface="Menlo"/>
              </a:rPr>
              <a:t>designfilt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lowpassfir</a:t>
            </a:r>
            <a:r>
              <a:rPr lang="en-US" sz="1800" b="0" i="0" dirty="0">
                <a:solidFill>
                  <a:srgbClr val="A709F5"/>
                </a:solidFill>
                <a:effectLst/>
                <a:latin typeface="Menlo"/>
              </a:rPr>
              <a: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PassbandFrequency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Fpass</a:t>
            </a:r>
            <a:r>
              <a:rPr lang="en-US" sz="1800" b="0" i="0" dirty="0">
                <a:effectLst/>
                <a:latin typeface="Menlo"/>
              </a:rPr>
              <a:t>,</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a:t>
            </a:r>
            <a:r>
              <a:rPr lang="en-US" sz="1800" b="0" i="0" dirty="0" err="1">
                <a:solidFill>
                  <a:srgbClr val="A709F5"/>
                </a:solidFill>
                <a:effectLst/>
                <a:latin typeface="Menlo"/>
              </a:rPr>
              <a:t>StopbandFrequency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Fstop</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PassbandRipple</a:t>
            </a:r>
            <a:r>
              <a:rPr lang="en-US" sz="1800" b="0" i="0" dirty="0">
                <a:solidFill>
                  <a:srgbClr val="A709F5"/>
                </a:solidFill>
                <a:effectLst/>
                <a:latin typeface="Menlo"/>
              </a:rPr>
              <a:t>'</a:t>
            </a:r>
            <a:r>
              <a:rPr lang="en-US" sz="1800" b="0" i="0" dirty="0">
                <a:effectLst/>
                <a:latin typeface="Menlo"/>
              </a:rPr>
              <a:t>,Ap,</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a:t>
            </a:r>
            <a:r>
              <a:rPr lang="en-US" sz="1800" b="0" i="0" dirty="0" err="1">
                <a:solidFill>
                  <a:srgbClr val="A709F5"/>
                </a:solidFill>
                <a:effectLst/>
                <a:latin typeface="Menlo"/>
              </a:rPr>
              <a:t>StopbandAttenuation</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Ast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SampleRate</a:t>
            </a:r>
            <a:r>
              <a:rPr lang="en-US" sz="1800" b="0" i="0" dirty="0">
                <a:solidFill>
                  <a:srgbClr val="A709F5"/>
                </a:solidFill>
                <a:effectLst/>
                <a:latin typeface="Menlo"/>
              </a:rPr>
              <a:t>'</a:t>
            </a:r>
            <a:r>
              <a:rPr lang="en-US" sz="1800" b="0" i="0" dirty="0">
                <a:effectLst/>
                <a:latin typeface="Menlo"/>
              </a:rPr>
              <a:t>,Fs);</a:t>
            </a:r>
          </a:p>
          <a:p>
            <a:r>
              <a:rPr lang="en-US" sz="1800" b="0" i="0" dirty="0" err="1">
                <a:effectLst/>
                <a:latin typeface="Menlo"/>
              </a:rPr>
              <a:t>hfvt</a:t>
            </a:r>
            <a:r>
              <a:rPr lang="en-US" sz="1800" b="0" i="0" dirty="0">
                <a:effectLst/>
                <a:latin typeface="Menlo"/>
              </a:rPr>
              <a:t> = </a:t>
            </a:r>
            <a:r>
              <a:rPr lang="en-US" sz="1800" b="0" i="0" dirty="0" err="1">
                <a:effectLst/>
                <a:latin typeface="Menlo"/>
              </a:rPr>
              <a:t>fvtool</a:t>
            </a:r>
            <a:r>
              <a:rPr lang="en-US" sz="1800" b="0" i="0" dirty="0">
                <a:effectLst/>
                <a:latin typeface="Menlo"/>
              </a:rPr>
              <a:t>(d);</a:t>
            </a:r>
          </a:p>
          <a:p>
            <a:endParaRPr lang="en-US" dirty="0"/>
          </a:p>
          <a:p>
            <a:r>
              <a:rPr lang="en-US" dirty="0"/>
              <a:t>If you know the sample rate at which the filter will </a:t>
            </a:r>
          </a:p>
          <a:p>
            <a:r>
              <a:rPr lang="en-US" dirty="0"/>
              <a:t>operate, you can specify the sample rate and the</a:t>
            </a:r>
          </a:p>
          <a:p>
            <a:r>
              <a:rPr lang="en-US" dirty="0"/>
              <a:t>frequencies in hertz. </a:t>
            </a:r>
          </a:p>
        </p:txBody>
      </p:sp>
      <p:pic>
        <p:nvPicPr>
          <p:cNvPr id="9" name="Picture 8">
            <a:extLst>
              <a:ext uri="{FF2B5EF4-FFF2-40B4-BE49-F238E27FC236}">
                <a16:creationId xmlns:a16="http://schemas.microsoft.com/office/drawing/2014/main" id="{4C2799A9-A9BC-FDAB-3DC5-C53B4A29F74F}"/>
              </a:ext>
            </a:extLst>
          </p:cNvPr>
          <p:cNvPicPr>
            <a:picLocks noChangeAspect="1"/>
          </p:cNvPicPr>
          <p:nvPr/>
        </p:nvPicPr>
        <p:blipFill>
          <a:blip r:embed="rId2"/>
          <a:stretch>
            <a:fillRect/>
          </a:stretch>
        </p:blipFill>
        <p:spPr>
          <a:xfrm>
            <a:off x="5268357" y="2072359"/>
            <a:ext cx="6837483" cy="3560379"/>
          </a:xfrm>
          <a:prstGeom prst="rect">
            <a:avLst/>
          </a:prstGeom>
        </p:spPr>
      </p:pic>
    </p:spTree>
    <p:extLst>
      <p:ext uri="{BB962C8B-B14F-4D97-AF65-F5344CB8AC3E}">
        <p14:creationId xmlns:p14="http://schemas.microsoft.com/office/powerpoint/2010/main" val="361378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8</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latin typeface="Calibri" panose="020F0502020204030204" pitchFamily="34" charset="0"/>
                <a:ea typeface="Calibri" panose="020F0502020204030204" pitchFamily="34" charset="0"/>
                <a:cs typeface="Times New Roman" panose="02020603050405020304" pitchFamily="18" charset="0"/>
              </a:rPr>
              <a:t>Fixed Order – Fixed Transition Width</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sp>
        <p:nvSpPr>
          <p:cNvPr id="4" name="TextBox 3">
            <a:extLst>
              <a:ext uri="{FF2B5EF4-FFF2-40B4-BE49-F238E27FC236}">
                <a16:creationId xmlns:a16="http://schemas.microsoft.com/office/drawing/2014/main" id="{F9614BDA-9238-8996-D7BD-9F1103A00639}"/>
              </a:ext>
            </a:extLst>
          </p:cNvPr>
          <p:cNvSpPr txBox="1"/>
          <p:nvPr/>
        </p:nvSpPr>
        <p:spPr>
          <a:xfrm>
            <a:off x="289249" y="628813"/>
            <a:ext cx="5411755" cy="5355312"/>
          </a:xfrm>
          <a:prstGeom prst="rect">
            <a:avLst/>
          </a:prstGeom>
          <a:noFill/>
        </p:spPr>
        <p:txBody>
          <a:bodyPr wrap="square" rtlCol="0">
            <a:spAutoFit/>
          </a:bodyPr>
          <a:lstStyle/>
          <a:p>
            <a:r>
              <a:rPr lang="en-US" sz="1800" b="0" i="0" dirty="0">
                <a:effectLst/>
                <a:latin typeface="Menlo"/>
              </a:rPr>
              <a:t>N = 30; </a:t>
            </a:r>
            <a:r>
              <a:rPr lang="en-US" sz="1800" b="0" i="0" dirty="0">
                <a:solidFill>
                  <a:srgbClr val="008013"/>
                </a:solidFill>
                <a:effectLst/>
                <a:latin typeface="Menlo"/>
              </a:rPr>
              <a:t>% order number</a:t>
            </a:r>
            <a:endParaRPr lang="en-US" sz="1800" b="0" i="0" dirty="0">
              <a:effectLst/>
              <a:latin typeface="Menlo"/>
            </a:endParaRPr>
          </a:p>
          <a:p>
            <a:r>
              <a:rPr lang="en-US" sz="1800" b="0" i="0" dirty="0" err="1">
                <a:effectLst/>
                <a:latin typeface="Menlo"/>
              </a:rPr>
              <a:t>Fpass</a:t>
            </a:r>
            <a:r>
              <a:rPr lang="en-US" sz="1800" b="0" i="0" dirty="0">
                <a:effectLst/>
                <a:latin typeface="Menlo"/>
              </a:rPr>
              <a:t> = 370; </a:t>
            </a:r>
            <a:r>
              <a:rPr lang="en-US" sz="1800" b="0" i="0" dirty="0">
                <a:solidFill>
                  <a:srgbClr val="008013"/>
                </a:solidFill>
                <a:effectLst/>
                <a:latin typeface="Menlo"/>
              </a:rPr>
              <a:t>% passband frequency</a:t>
            </a:r>
            <a:endParaRPr lang="en-US" sz="1800" b="0" i="0" dirty="0">
              <a:effectLst/>
              <a:latin typeface="Menlo"/>
            </a:endParaRPr>
          </a:p>
          <a:p>
            <a:r>
              <a:rPr lang="en-US" sz="1800" b="0" i="0" dirty="0" err="1">
                <a:effectLst/>
                <a:latin typeface="Menlo"/>
              </a:rPr>
              <a:t>Fstop</a:t>
            </a:r>
            <a:r>
              <a:rPr lang="en-US" sz="1800" b="0" i="0" dirty="0">
                <a:effectLst/>
                <a:latin typeface="Menlo"/>
              </a:rPr>
              <a:t> = 430; </a:t>
            </a:r>
            <a:r>
              <a:rPr lang="en-US" sz="1800" b="0" i="0" dirty="0">
                <a:solidFill>
                  <a:srgbClr val="008013"/>
                </a:solidFill>
                <a:effectLst/>
                <a:latin typeface="Menlo"/>
              </a:rPr>
              <a:t>% stopband frequency</a:t>
            </a:r>
            <a:endParaRPr lang="en-US" sz="1800" b="0" i="0" dirty="0">
              <a:effectLst/>
              <a:latin typeface="Menlo"/>
            </a:endParaRPr>
          </a:p>
          <a:p>
            <a:r>
              <a:rPr lang="en-US" sz="1800" b="0" i="0" dirty="0">
                <a:effectLst/>
                <a:latin typeface="Menlo"/>
              </a:rPr>
              <a:t>Fs = 2000; </a:t>
            </a:r>
            <a:r>
              <a:rPr lang="en-US" sz="1800" b="0" i="0" dirty="0">
                <a:solidFill>
                  <a:srgbClr val="008013"/>
                </a:solidFill>
                <a:effectLst/>
                <a:latin typeface="Menlo"/>
              </a:rPr>
              <a:t>% Sampling Frequency</a:t>
            </a:r>
            <a:endParaRPr lang="en-US" sz="1800" b="0" i="0" dirty="0">
              <a:effectLst/>
              <a:latin typeface="Menlo"/>
            </a:endParaRPr>
          </a:p>
          <a:p>
            <a:endParaRPr lang="en-US" sz="1800" b="0" i="0" dirty="0">
              <a:effectLst/>
              <a:latin typeface="Menlo"/>
            </a:endParaRPr>
          </a:p>
          <a:p>
            <a:r>
              <a:rPr lang="en-US" sz="1800" b="0" i="0" dirty="0">
                <a:solidFill>
                  <a:srgbClr val="008013"/>
                </a:solidFill>
                <a:effectLst/>
                <a:latin typeface="Menlo"/>
              </a:rPr>
              <a:t>% Design method defaults to '</a:t>
            </a:r>
            <a:r>
              <a:rPr lang="en-US" sz="1800" b="0" i="0" dirty="0" err="1">
                <a:solidFill>
                  <a:srgbClr val="008013"/>
                </a:solidFill>
                <a:effectLst/>
                <a:latin typeface="Menlo"/>
              </a:rPr>
              <a:t>equiripple</a:t>
            </a:r>
            <a:r>
              <a:rPr lang="en-US" sz="1800" b="0" i="0" dirty="0">
                <a:solidFill>
                  <a:srgbClr val="008013"/>
                </a:solidFill>
                <a:effectLst/>
                <a:latin typeface="Menlo"/>
              </a:rPr>
              <a:t>' when omitted</a:t>
            </a:r>
            <a:endParaRPr lang="en-US" sz="1800" b="0" i="0" dirty="0">
              <a:effectLst/>
              <a:latin typeface="Menlo"/>
            </a:endParaRPr>
          </a:p>
          <a:p>
            <a:r>
              <a:rPr lang="en-US" sz="1800" b="0" i="0" dirty="0" err="1">
                <a:effectLst/>
                <a:latin typeface="Menlo"/>
              </a:rPr>
              <a:t>deq</a:t>
            </a:r>
            <a:r>
              <a:rPr lang="en-US" sz="1800" b="0" i="0" dirty="0">
                <a:effectLst/>
                <a:latin typeface="Menlo"/>
              </a:rPr>
              <a:t> = </a:t>
            </a:r>
            <a:r>
              <a:rPr lang="en-US" sz="1800" b="0" i="0" dirty="0" err="1">
                <a:effectLst/>
                <a:latin typeface="Menlo"/>
              </a:rPr>
              <a:t>designfilt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lowpassfir</a:t>
            </a:r>
            <a:r>
              <a:rPr lang="en-US" sz="1800" b="0" i="0" dirty="0">
                <a:solidFill>
                  <a:srgbClr val="A709F5"/>
                </a:solidFill>
                <a:effectLst/>
                <a:latin typeface="Menlo"/>
              </a:rPr>
              <a: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FilterOrder</a:t>
            </a:r>
            <a:r>
              <a:rPr lang="en-US" sz="1800" b="0" i="0" dirty="0">
                <a:solidFill>
                  <a:srgbClr val="A709F5"/>
                </a:solidFill>
                <a:effectLst/>
                <a:latin typeface="Menlo"/>
              </a:rPr>
              <a:t>'</a:t>
            </a:r>
            <a:r>
              <a:rPr lang="en-US" sz="1800" b="0" i="0" dirty="0">
                <a:effectLst/>
                <a:latin typeface="Menlo"/>
              </a:rPr>
              <a:t>,N,</a:t>
            </a:r>
            <a:r>
              <a:rPr lang="en-US" sz="1800" b="0" i="0" dirty="0">
                <a:solidFill>
                  <a:srgbClr val="A709F5"/>
                </a:solidFill>
                <a:effectLst/>
                <a:latin typeface="Menlo"/>
              </a:rPr>
              <a:t>'</a:t>
            </a:r>
            <a:r>
              <a:rPr lang="en-US" sz="1800" b="0" i="0" dirty="0" err="1">
                <a:solidFill>
                  <a:srgbClr val="A709F5"/>
                </a:solidFill>
                <a:effectLst/>
                <a:latin typeface="Menlo"/>
              </a:rPr>
              <a:t>PassbandFrequency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Fpass</a:t>
            </a:r>
            <a:r>
              <a:rPr lang="en-US" sz="1800" b="0" i="0" dirty="0">
                <a:effectLst/>
                <a:latin typeface="Menlo"/>
              </a:rPr>
              <a:t>,</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a:t>
            </a:r>
            <a:r>
              <a:rPr lang="en-US" sz="1800" b="0" i="0" dirty="0" err="1">
                <a:solidFill>
                  <a:srgbClr val="A709F5"/>
                </a:solidFill>
                <a:effectLst/>
                <a:latin typeface="Menlo"/>
              </a:rPr>
              <a:t>StopbandFrequency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Fstop</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SampleRate</a:t>
            </a:r>
            <a:r>
              <a:rPr lang="en-US" sz="1800" b="0" i="0" dirty="0">
                <a:solidFill>
                  <a:srgbClr val="A709F5"/>
                </a:solidFill>
                <a:effectLst/>
                <a:latin typeface="Menlo"/>
              </a:rPr>
              <a:t>'</a:t>
            </a:r>
            <a:r>
              <a:rPr lang="en-US" sz="1800" b="0" i="0" dirty="0">
                <a:effectLst/>
                <a:latin typeface="Menlo"/>
              </a:rPr>
              <a:t>,Fs);</a:t>
            </a:r>
          </a:p>
          <a:p>
            <a:endParaRPr lang="en-US" sz="1800" b="0" i="0" dirty="0">
              <a:effectLst/>
              <a:latin typeface="Menlo"/>
            </a:endParaRPr>
          </a:p>
          <a:p>
            <a:r>
              <a:rPr lang="en-US" sz="1800" b="0" i="0" dirty="0" err="1">
                <a:effectLst/>
                <a:latin typeface="Menlo"/>
              </a:rPr>
              <a:t>dls</a:t>
            </a:r>
            <a:r>
              <a:rPr lang="en-US" sz="1800" b="0" i="0" dirty="0">
                <a:effectLst/>
                <a:latin typeface="Menlo"/>
              </a:rPr>
              <a:t> = </a:t>
            </a:r>
            <a:r>
              <a:rPr lang="en-US" sz="1800" b="0" i="0" dirty="0" err="1">
                <a:effectLst/>
                <a:latin typeface="Menlo"/>
              </a:rPr>
              <a:t>designfilt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lowpassfir</a:t>
            </a:r>
            <a:r>
              <a:rPr lang="en-US" sz="1800" b="0" i="0" dirty="0">
                <a:solidFill>
                  <a:srgbClr val="A709F5"/>
                </a:solidFill>
                <a:effectLst/>
                <a:latin typeface="Menlo"/>
              </a:rPr>
              <a: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FilterOrder</a:t>
            </a:r>
            <a:r>
              <a:rPr lang="en-US" sz="1800" b="0" i="0" dirty="0">
                <a:solidFill>
                  <a:srgbClr val="A709F5"/>
                </a:solidFill>
                <a:effectLst/>
                <a:latin typeface="Menlo"/>
              </a:rPr>
              <a:t>'</a:t>
            </a:r>
            <a:r>
              <a:rPr lang="en-US" sz="1800" b="0" i="0" dirty="0">
                <a:effectLst/>
                <a:latin typeface="Menlo"/>
              </a:rPr>
              <a:t>,N,</a:t>
            </a:r>
            <a:r>
              <a:rPr lang="en-US" sz="1800" b="0" i="0" dirty="0">
                <a:solidFill>
                  <a:srgbClr val="A709F5"/>
                </a:solidFill>
                <a:effectLst/>
                <a:latin typeface="Menlo"/>
              </a:rPr>
              <a:t>'</a:t>
            </a:r>
            <a:r>
              <a:rPr lang="en-US" sz="1800" b="0" i="0" dirty="0" err="1">
                <a:solidFill>
                  <a:srgbClr val="A709F5"/>
                </a:solidFill>
                <a:effectLst/>
                <a:latin typeface="Menlo"/>
              </a:rPr>
              <a:t>PassbandFrequency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Fpass</a:t>
            </a:r>
            <a:r>
              <a:rPr lang="en-US" sz="1800" b="0" i="0" dirty="0">
                <a:effectLst/>
                <a:latin typeface="Menlo"/>
              </a:rPr>
              <a:t>,</a:t>
            </a:r>
            <a:r>
              <a:rPr lang="en-US" sz="1800" b="0" i="0" dirty="0">
                <a:solidFill>
                  <a:srgbClr val="0E00FF"/>
                </a:solidFill>
                <a:effectLst/>
                <a:latin typeface="Menlo"/>
              </a:rPr>
              <a:t>...</a:t>
            </a:r>
            <a:endParaRPr lang="en-US" sz="1800" b="0" i="0" dirty="0">
              <a:effectLst/>
              <a:latin typeface="Menlo"/>
            </a:endParaRPr>
          </a:p>
          <a:p>
            <a:r>
              <a:rPr lang="en-US" sz="1800" b="0" i="0" dirty="0">
                <a:solidFill>
                  <a:srgbClr val="A709F5"/>
                </a:solidFill>
                <a:effectLst/>
                <a:latin typeface="Menlo"/>
              </a:rPr>
              <a:t>'</a:t>
            </a:r>
            <a:r>
              <a:rPr lang="en-US" sz="1800" b="0" i="0" dirty="0" err="1">
                <a:solidFill>
                  <a:srgbClr val="A709F5"/>
                </a:solidFill>
                <a:effectLst/>
                <a:latin typeface="Menlo"/>
              </a:rPr>
              <a:t>StopbandFrequency</a:t>
            </a:r>
            <a:r>
              <a:rPr lang="en-US" sz="1800" b="0" i="0" dirty="0">
                <a:solidFill>
                  <a:srgbClr val="A709F5"/>
                </a:solidFill>
                <a:effectLst/>
                <a:latin typeface="Menlo"/>
              </a:rPr>
              <a:t>'</a:t>
            </a:r>
            <a:r>
              <a:rPr lang="en-US" sz="1800" b="0" i="0" dirty="0">
                <a:effectLst/>
                <a:latin typeface="Menlo"/>
              </a:rPr>
              <a:t>,</a:t>
            </a:r>
            <a:r>
              <a:rPr lang="en-US" sz="1800" b="0" i="0" dirty="0" err="1">
                <a:effectLst/>
                <a:latin typeface="Menlo"/>
              </a:rPr>
              <a:t>Fstop</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SampleRate</a:t>
            </a:r>
            <a:r>
              <a:rPr lang="en-US" sz="1800" b="0" i="0" dirty="0">
                <a:solidFill>
                  <a:srgbClr val="A709F5"/>
                </a:solidFill>
                <a:effectLst/>
                <a:latin typeface="Menlo"/>
              </a:rPr>
              <a:t>'</a:t>
            </a:r>
            <a:r>
              <a:rPr lang="en-US" sz="1800" b="0" i="0" dirty="0">
                <a:effectLst/>
                <a:latin typeface="Menlo"/>
              </a:rPr>
              <a:t>,Fs,</a:t>
            </a:r>
            <a:r>
              <a:rPr lang="en-US" sz="1800" b="0" i="0" dirty="0">
                <a:solidFill>
                  <a:srgbClr val="A709F5"/>
                </a:solidFill>
                <a:effectLst/>
                <a:latin typeface="Menlo"/>
              </a:rPr>
              <a:t>'</a:t>
            </a:r>
            <a:r>
              <a:rPr lang="en-US" sz="1800" b="0" i="0" dirty="0" err="1">
                <a:solidFill>
                  <a:srgbClr val="A709F5"/>
                </a:solidFill>
                <a:effectLst/>
                <a:latin typeface="Menlo"/>
              </a:rPr>
              <a:t>DesignMethod</a:t>
            </a:r>
            <a:r>
              <a:rPr lang="en-US" sz="1800" b="0" i="0" dirty="0">
                <a:solidFill>
                  <a:srgbClr val="A709F5"/>
                </a:solidFill>
                <a:effectLst/>
                <a:latin typeface="Menlo"/>
              </a:rPr>
              <a:t>'</a:t>
            </a:r>
            <a:r>
              <a:rPr lang="en-US" sz="1800" b="0" i="0" dirty="0">
                <a:effectLst/>
                <a:latin typeface="Menlo"/>
              </a:rPr>
              <a:t>,</a:t>
            </a:r>
            <a:r>
              <a:rPr lang="en-US" sz="1800" b="0" i="0" dirty="0">
                <a:solidFill>
                  <a:srgbClr val="A709F5"/>
                </a:solidFill>
                <a:effectLst/>
                <a:latin typeface="Menlo"/>
              </a:rPr>
              <a:t>'ls'</a:t>
            </a:r>
            <a:r>
              <a:rPr lang="en-US" sz="1800" b="0" i="0" dirty="0">
                <a:effectLst/>
                <a:latin typeface="Menlo"/>
              </a:rPr>
              <a:t>);</a:t>
            </a:r>
            <a:br>
              <a:rPr lang="en-US" sz="1800" b="0" i="0" dirty="0">
                <a:effectLst/>
                <a:latin typeface="Menlo"/>
              </a:rPr>
            </a:br>
            <a:endParaRPr lang="en-US" sz="1800" b="0" i="0" dirty="0">
              <a:effectLst/>
              <a:latin typeface="Menlo"/>
            </a:endParaRPr>
          </a:p>
          <a:p>
            <a:r>
              <a:rPr lang="en-US" sz="1800" b="0" i="0" dirty="0" err="1">
                <a:effectLst/>
                <a:latin typeface="Menlo"/>
              </a:rPr>
              <a:t>hfvt</a:t>
            </a:r>
            <a:r>
              <a:rPr lang="en-US" sz="1800" b="0" i="0" dirty="0">
                <a:effectLst/>
                <a:latin typeface="Menlo"/>
              </a:rPr>
              <a:t> = </a:t>
            </a:r>
            <a:r>
              <a:rPr lang="en-US" sz="1800" b="0" i="0" dirty="0" err="1">
                <a:effectLst/>
                <a:latin typeface="Menlo"/>
              </a:rPr>
              <a:t>fvtool</a:t>
            </a:r>
            <a:r>
              <a:rPr lang="en-US" sz="1800" b="0" i="0" dirty="0">
                <a:effectLst/>
                <a:latin typeface="Menlo"/>
              </a:rPr>
              <a:t>(</a:t>
            </a:r>
            <a:r>
              <a:rPr lang="en-US" sz="1800" b="0" i="0" dirty="0" err="1">
                <a:effectLst/>
                <a:latin typeface="Menlo"/>
              </a:rPr>
              <a:t>deq,dls</a:t>
            </a:r>
            <a:r>
              <a:rPr lang="en-US" sz="1800" b="0" i="0" dirty="0">
                <a:effectLst/>
                <a:latin typeface="Menlo"/>
              </a:rPr>
              <a:t>);</a:t>
            </a:r>
          </a:p>
          <a:p>
            <a:r>
              <a:rPr lang="en-US" sz="1800" b="0" i="0" dirty="0">
                <a:effectLst/>
                <a:latin typeface="Menlo"/>
              </a:rPr>
              <a:t>legend(</a:t>
            </a:r>
            <a:r>
              <a:rPr lang="en-US" sz="1800" b="0" i="0" dirty="0" err="1">
                <a:effectLst/>
                <a:latin typeface="Menlo"/>
              </a:rPr>
              <a:t>hfvt</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Equiripple</a:t>
            </a:r>
            <a:r>
              <a:rPr lang="en-US" sz="1800" b="0" i="0" dirty="0">
                <a:solidFill>
                  <a:srgbClr val="A709F5"/>
                </a:solidFill>
                <a:effectLst/>
                <a:latin typeface="Menlo"/>
              </a:rPr>
              <a:t> design'</a:t>
            </a:r>
            <a:r>
              <a:rPr lang="en-US" sz="1800" b="0" i="0" dirty="0">
                <a:effectLst/>
                <a:latin typeface="Menlo"/>
              </a:rPr>
              <a:t>, </a:t>
            </a:r>
            <a:r>
              <a:rPr lang="en-US" sz="1800" b="0" i="0" dirty="0">
                <a:solidFill>
                  <a:srgbClr val="A709F5"/>
                </a:solidFill>
                <a:effectLst/>
                <a:latin typeface="Menlo"/>
              </a:rPr>
              <a:t>'Least-squares design'</a:t>
            </a:r>
            <a:r>
              <a:rPr lang="en-US" sz="1800" b="0" i="0" dirty="0">
                <a:effectLst/>
                <a:latin typeface="Menlo"/>
              </a:rPr>
              <a:t>)</a:t>
            </a:r>
          </a:p>
        </p:txBody>
      </p:sp>
      <p:pic>
        <p:nvPicPr>
          <p:cNvPr id="8" name="Picture 7">
            <a:extLst>
              <a:ext uri="{FF2B5EF4-FFF2-40B4-BE49-F238E27FC236}">
                <a16:creationId xmlns:a16="http://schemas.microsoft.com/office/drawing/2014/main" id="{BB9B8A96-AE24-E6BD-16CA-5F407729FE27}"/>
              </a:ext>
            </a:extLst>
          </p:cNvPr>
          <p:cNvPicPr>
            <a:picLocks noChangeAspect="1"/>
          </p:cNvPicPr>
          <p:nvPr/>
        </p:nvPicPr>
        <p:blipFill>
          <a:blip r:embed="rId2"/>
          <a:stretch>
            <a:fillRect/>
          </a:stretch>
        </p:blipFill>
        <p:spPr>
          <a:xfrm>
            <a:off x="5701004" y="2336347"/>
            <a:ext cx="6352665" cy="3383318"/>
          </a:xfrm>
          <a:prstGeom prst="rect">
            <a:avLst/>
          </a:prstGeom>
        </p:spPr>
      </p:pic>
    </p:spTree>
    <p:extLst>
      <p:ext uri="{BB962C8B-B14F-4D97-AF65-F5344CB8AC3E}">
        <p14:creationId xmlns:p14="http://schemas.microsoft.com/office/powerpoint/2010/main" val="1527909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C8B0DC-1245-A304-A779-A7EFE56142FB}"/>
              </a:ext>
            </a:extLst>
          </p:cNvPr>
          <p:cNvSpPr>
            <a:spLocks noGrp="1"/>
          </p:cNvSpPr>
          <p:nvPr>
            <p:ph type="sldNum" sz="quarter" idx="12"/>
          </p:nvPr>
        </p:nvSpPr>
        <p:spPr/>
        <p:txBody>
          <a:bodyPr/>
          <a:lstStyle/>
          <a:p>
            <a:fld id="{84B73164-A64C-4F5C-A4BD-4649CD881205}" type="slidenum">
              <a:rPr lang="en-US" smtClean="0"/>
              <a:t>9</a:t>
            </a:fld>
            <a:endParaRPr lang="en-US"/>
          </a:p>
        </p:txBody>
      </p:sp>
      <p:sp>
        <p:nvSpPr>
          <p:cNvPr id="3" name="Title 1">
            <a:extLst>
              <a:ext uri="{FF2B5EF4-FFF2-40B4-BE49-F238E27FC236}">
                <a16:creationId xmlns:a16="http://schemas.microsoft.com/office/drawing/2014/main" id="{408E955E-4FA3-4CBF-D1F2-742EE1ED3F06}"/>
              </a:ext>
            </a:extLst>
          </p:cNvPr>
          <p:cNvSpPr>
            <a:spLocks noGrp="1"/>
          </p:cNvSpPr>
          <p:nvPr>
            <p:ph type="title"/>
          </p:nvPr>
        </p:nvSpPr>
        <p:spPr>
          <a:xfrm>
            <a:off x="838200" y="42878"/>
            <a:ext cx="10515600" cy="606395"/>
          </a:xfrm>
        </p:spPr>
        <p:txBody>
          <a:bodyPr>
            <a:normAutofit/>
          </a:bodyPr>
          <a:lstStyle/>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100" b="1" kern="100" dirty="0">
                <a:latin typeface="Calibri" panose="020F0502020204030204" pitchFamily="34" charset="0"/>
                <a:ea typeface="Calibri" panose="020F0502020204030204" pitchFamily="34" charset="0"/>
                <a:cs typeface="Times New Roman" panose="02020603050405020304" pitchFamily="18" charset="0"/>
              </a:rPr>
              <a:t>Filter Designer</a:t>
            </a:r>
            <a:endParaRPr lang="en-US" dirty="0"/>
          </a:p>
        </p:txBody>
      </p:sp>
      <p:sp>
        <p:nvSpPr>
          <p:cNvPr id="2" name="Footer Placeholder 3">
            <a:extLst>
              <a:ext uri="{FF2B5EF4-FFF2-40B4-BE49-F238E27FC236}">
                <a16:creationId xmlns:a16="http://schemas.microsoft.com/office/drawing/2014/main" id="{7F1F4DBF-7435-1B59-A8EA-A4BE90730A08}"/>
              </a:ext>
            </a:extLst>
          </p:cNvPr>
          <p:cNvSpPr>
            <a:spLocks noGrp="1"/>
          </p:cNvSpPr>
          <p:nvPr>
            <p:ph type="ftr" sz="quarter" idx="11"/>
          </p:nvPr>
        </p:nvSpPr>
        <p:spPr>
          <a:xfrm>
            <a:off x="3581401" y="6356350"/>
            <a:ext cx="4924424" cy="365125"/>
          </a:xfrm>
        </p:spPr>
        <p:txBody>
          <a:bodyPr/>
          <a:lstStyle/>
          <a:p>
            <a:r>
              <a:rPr lang="en-US" sz="1600" dirty="0"/>
              <a:t>EEE5653 &amp; EEE5654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IIR and FIR Filters</a:t>
            </a:r>
            <a:endParaRPr lang="en-US" sz="1600" dirty="0"/>
          </a:p>
        </p:txBody>
      </p:sp>
      <p:pic>
        <p:nvPicPr>
          <p:cNvPr id="6" name="Picture 5">
            <a:extLst>
              <a:ext uri="{FF2B5EF4-FFF2-40B4-BE49-F238E27FC236}">
                <a16:creationId xmlns:a16="http://schemas.microsoft.com/office/drawing/2014/main" id="{1B36D6B0-0C1C-DD82-76F9-2DC029ADF906}"/>
              </a:ext>
            </a:extLst>
          </p:cNvPr>
          <p:cNvPicPr>
            <a:picLocks noChangeAspect="1"/>
          </p:cNvPicPr>
          <p:nvPr/>
        </p:nvPicPr>
        <p:blipFill>
          <a:blip r:embed="rId2"/>
          <a:stretch>
            <a:fillRect/>
          </a:stretch>
        </p:blipFill>
        <p:spPr>
          <a:xfrm>
            <a:off x="2464755" y="586493"/>
            <a:ext cx="7262489" cy="5685013"/>
          </a:xfrm>
          <a:prstGeom prst="rect">
            <a:avLst/>
          </a:prstGeom>
        </p:spPr>
      </p:pic>
    </p:spTree>
    <p:extLst>
      <p:ext uri="{BB962C8B-B14F-4D97-AF65-F5344CB8AC3E}">
        <p14:creationId xmlns:p14="http://schemas.microsoft.com/office/powerpoint/2010/main" val="2006133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2976</TotalTime>
  <Words>1883</Words>
  <Application>Microsoft Office PowerPoint</Application>
  <PresentationFormat>Widescreen</PresentationFormat>
  <Paragraphs>315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Menlo</vt:lpstr>
      <vt:lpstr>Office Theme</vt:lpstr>
      <vt:lpstr>LTU – ECE Department EEE 5653 – 1740 &amp; EEE 5654 - 1257  Digital Signal Processing IIR and FIR Filter Design Matlab/Simulink</vt:lpstr>
      <vt:lpstr>IIR and FIR Filters</vt:lpstr>
      <vt:lpstr>IIR and FIR Filter Characteristics Comparison</vt:lpstr>
      <vt:lpstr>   A minimum-order lowpass FIR filter </vt:lpstr>
      <vt:lpstr>   A minimum-order lowpass FIR filter </vt:lpstr>
      <vt:lpstr>  Kaiser window method for a Minimum Order Design</vt:lpstr>
      <vt:lpstr>  Specifying Frequency Parameters in Hertz</vt:lpstr>
      <vt:lpstr>  Fixed Order – Fixed Transition Width</vt:lpstr>
      <vt:lpstr>  Filter Designer</vt:lpstr>
      <vt:lpstr>  Equiripple and Weighted Stopband</vt:lpstr>
      <vt:lpstr>  Fixed Order, Cutoff Frequency using a Window Design Method</vt:lpstr>
      <vt:lpstr>IIR Filter Design &amp; Chebyshev Type I Filters</vt:lpstr>
      <vt:lpstr>PowerPoint Presentation</vt:lpstr>
      <vt:lpstr>  Compare the Response and the Order of the 4 IIR Filters</vt:lpstr>
      <vt:lpstr>  Ripple Differences</vt:lpstr>
      <vt:lpstr>  Matching Exactly the Passband or Stopband Specifications</vt:lpstr>
      <vt:lpstr>  Group Delay Comparison</vt:lpstr>
      <vt:lpstr>  IIR and FIR Conclusions</vt:lpstr>
      <vt:lpstr>  Simulink</vt:lpstr>
      <vt:lpstr>  Simulink</vt:lpstr>
      <vt:lpstr>  Simulink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Murphy</dc:creator>
  <cp:lastModifiedBy>Heri Rakouth</cp:lastModifiedBy>
  <cp:revision>28</cp:revision>
  <dcterms:created xsi:type="dcterms:W3CDTF">2023-11-15T21:16:22Z</dcterms:created>
  <dcterms:modified xsi:type="dcterms:W3CDTF">2023-11-30T21:56:31Z</dcterms:modified>
</cp:coreProperties>
</file>