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8" r:id="rId3"/>
    <p:sldId id="259" r:id="rId4"/>
    <p:sldId id="268" r:id="rId5"/>
    <p:sldId id="278" r:id="rId6"/>
    <p:sldId id="277" r:id="rId7"/>
    <p:sldId id="262" r:id="rId8"/>
    <p:sldId id="263" r:id="rId9"/>
    <p:sldId id="261" r:id="rId10"/>
    <p:sldId id="260" r:id="rId11"/>
    <p:sldId id="264" r:id="rId12"/>
    <p:sldId id="267" r:id="rId13"/>
    <p:sldId id="266" r:id="rId14"/>
    <p:sldId id="265" r:id="rId15"/>
    <p:sldId id="269" r:id="rId16"/>
    <p:sldId id="270" r:id="rId17"/>
    <p:sldId id="271" r:id="rId18"/>
    <p:sldId id="272"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111B0-DAFD-CE60-B49E-88D5FCF61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a:extLst>
              <a:ext uri="{FF2B5EF4-FFF2-40B4-BE49-F238E27FC236}">
                <a16:creationId xmlns:a16="http://schemas.microsoft.com/office/drawing/2014/main" id="{50FBBA57-B650-DCA5-0AA4-F51740795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FC8561-E68D-4911-9E7C-50394DFC0232}" type="datetimeFigureOut">
              <a:rPr lang="en-US" smtClean="0"/>
              <a:t>11/7/2023</a:t>
            </a:fld>
            <a:endParaRPr lang="en-US"/>
          </a:p>
        </p:txBody>
      </p:sp>
      <p:sp>
        <p:nvSpPr>
          <p:cNvPr id="4" name="Footer Placeholder 3">
            <a:extLst>
              <a:ext uri="{FF2B5EF4-FFF2-40B4-BE49-F238E27FC236}">
                <a16:creationId xmlns:a16="http://schemas.microsoft.com/office/drawing/2014/main" id="{9E8D72DD-0D7C-7DCE-CDDF-7D88515D07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5" name="Slide Number Placeholder 4">
            <a:extLst>
              <a:ext uri="{FF2B5EF4-FFF2-40B4-BE49-F238E27FC236}">
                <a16:creationId xmlns:a16="http://schemas.microsoft.com/office/drawing/2014/main" id="{4F0B4B31-8B80-A57B-93F6-FD8803161C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44F66B-B2BB-473F-A720-102E639B683C}" type="slidenum">
              <a:rPr lang="en-US" smtClean="0"/>
              <a:t>‹#›</a:t>
            </a:fld>
            <a:endParaRPr lang="en-US"/>
          </a:p>
        </p:txBody>
      </p:sp>
    </p:spTree>
    <p:extLst>
      <p:ext uri="{BB962C8B-B14F-4D97-AF65-F5344CB8AC3E}">
        <p14:creationId xmlns:p14="http://schemas.microsoft.com/office/powerpoint/2010/main" val="342261304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CFB6A-7D8E-4760-A4E8-E901AEA4BEEB}"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34CA-670C-4456-8579-57C17DCE799C}" type="slidenum">
              <a:rPr lang="en-US" smtClean="0"/>
              <a:t>‹#›</a:t>
            </a:fld>
            <a:endParaRPr lang="en-US"/>
          </a:p>
        </p:txBody>
      </p:sp>
    </p:spTree>
    <p:extLst>
      <p:ext uri="{BB962C8B-B14F-4D97-AF65-F5344CB8AC3E}">
        <p14:creationId xmlns:p14="http://schemas.microsoft.com/office/powerpoint/2010/main" val="41002298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DE94-E214-80A1-B8FF-9E046DEE6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C4FA6-9F57-6DEC-9B4A-4E7A2EFC4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FFA636-E3A9-13AD-0B48-317FC71B8318}"/>
              </a:ext>
            </a:extLst>
          </p:cNvPr>
          <p:cNvSpPr>
            <a:spLocks noGrp="1"/>
          </p:cNvSpPr>
          <p:nvPr>
            <p:ph type="dt" sz="half" idx="10"/>
          </p:nvPr>
        </p:nvSpPr>
        <p:spPr/>
        <p:txBody>
          <a:bodyPr/>
          <a:lstStyle/>
          <a:p>
            <a:fld id="{2D243625-72F1-485D-9F32-75C966B4ABAE}" type="datetime1">
              <a:rPr lang="en-US" smtClean="0"/>
              <a:t>11/7/2023</a:t>
            </a:fld>
            <a:endParaRPr lang="en-US"/>
          </a:p>
        </p:txBody>
      </p:sp>
      <p:sp>
        <p:nvSpPr>
          <p:cNvPr id="5" name="Footer Placeholder 4">
            <a:extLst>
              <a:ext uri="{FF2B5EF4-FFF2-40B4-BE49-F238E27FC236}">
                <a16:creationId xmlns:a16="http://schemas.microsoft.com/office/drawing/2014/main" id="{9FA8C48C-5D09-477C-249D-17A90EB3C7D0}"/>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D6574897-6B1C-36EF-4C45-4A0E52C3BA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7860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AAA-441C-52B1-A45D-12A2A32C2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CCF1B-8C0F-D8B7-101D-26C620B96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3310F-7C84-EC14-B4C5-6DC39BE379AB}"/>
              </a:ext>
            </a:extLst>
          </p:cNvPr>
          <p:cNvSpPr>
            <a:spLocks noGrp="1"/>
          </p:cNvSpPr>
          <p:nvPr>
            <p:ph type="dt" sz="half" idx="10"/>
          </p:nvPr>
        </p:nvSpPr>
        <p:spPr/>
        <p:txBody>
          <a:bodyPr/>
          <a:lstStyle/>
          <a:p>
            <a:fld id="{639128CC-B879-4305-A12A-658A45C19A7E}" type="datetime1">
              <a:rPr lang="en-US" smtClean="0"/>
              <a:t>11/7/2023</a:t>
            </a:fld>
            <a:endParaRPr lang="en-US"/>
          </a:p>
        </p:txBody>
      </p:sp>
      <p:sp>
        <p:nvSpPr>
          <p:cNvPr id="5" name="Footer Placeholder 4">
            <a:extLst>
              <a:ext uri="{FF2B5EF4-FFF2-40B4-BE49-F238E27FC236}">
                <a16:creationId xmlns:a16="http://schemas.microsoft.com/office/drawing/2014/main" id="{5AD2330B-1952-B48E-5961-FA31F9F206D0}"/>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17F875DE-42BA-885D-A391-3C1CA09871D3}"/>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00312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64662-52C1-35EF-CE7B-73F6A06E5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9A94A-F952-F983-0EDA-D56FA78B9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E6FD-5EE9-D4D6-EDFD-1193BCD913EF}"/>
              </a:ext>
            </a:extLst>
          </p:cNvPr>
          <p:cNvSpPr>
            <a:spLocks noGrp="1"/>
          </p:cNvSpPr>
          <p:nvPr>
            <p:ph type="dt" sz="half" idx="10"/>
          </p:nvPr>
        </p:nvSpPr>
        <p:spPr/>
        <p:txBody>
          <a:bodyPr/>
          <a:lstStyle/>
          <a:p>
            <a:fld id="{5658F217-2473-41D6-AE3C-83D6898F964E}" type="datetime1">
              <a:rPr lang="en-US" smtClean="0"/>
              <a:t>11/7/2023</a:t>
            </a:fld>
            <a:endParaRPr lang="en-US"/>
          </a:p>
        </p:txBody>
      </p:sp>
      <p:sp>
        <p:nvSpPr>
          <p:cNvPr id="5" name="Footer Placeholder 4">
            <a:extLst>
              <a:ext uri="{FF2B5EF4-FFF2-40B4-BE49-F238E27FC236}">
                <a16:creationId xmlns:a16="http://schemas.microsoft.com/office/drawing/2014/main" id="{4D9FE1BC-AC4F-A0C4-671E-08178D5E5177}"/>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C7A13E5F-1C7C-26FA-FA8F-2D14CC61AD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86050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6047-7F99-64C1-1EAA-182042C2F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A7CFA-F3D3-EC2D-9887-6E295EC7A5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6809C-F1A5-37FE-EA42-9F7FBE17B963}"/>
              </a:ext>
            </a:extLst>
          </p:cNvPr>
          <p:cNvSpPr>
            <a:spLocks noGrp="1"/>
          </p:cNvSpPr>
          <p:nvPr>
            <p:ph type="dt" sz="half" idx="10"/>
          </p:nvPr>
        </p:nvSpPr>
        <p:spPr/>
        <p:txBody>
          <a:bodyPr/>
          <a:lstStyle/>
          <a:p>
            <a:fld id="{8B3E1922-82E9-4385-A767-519ABC41CC8E}" type="datetime1">
              <a:rPr lang="en-US" smtClean="0"/>
              <a:t>11/7/2023</a:t>
            </a:fld>
            <a:endParaRPr lang="en-US"/>
          </a:p>
        </p:txBody>
      </p:sp>
      <p:sp>
        <p:nvSpPr>
          <p:cNvPr id="5" name="Footer Placeholder 4">
            <a:extLst>
              <a:ext uri="{FF2B5EF4-FFF2-40B4-BE49-F238E27FC236}">
                <a16:creationId xmlns:a16="http://schemas.microsoft.com/office/drawing/2014/main" id="{87E4BE8E-95D4-9EFD-1684-2B80D75AEECE}"/>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B172FD5D-8BA9-572C-2AA7-D3461E44CA7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50387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E66C-496F-BF3A-30B3-107737200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BF1B7-B98A-B165-C9E1-97784F8BF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3EE33-F4FD-DF01-1D08-3252F04C7301}"/>
              </a:ext>
            </a:extLst>
          </p:cNvPr>
          <p:cNvSpPr>
            <a:spLocks noGrp="1"/>
          </p:cNvSpPr>
          <p:nvPr>
            <p:ph type="dt" sz="half" idx="10"/>
          </p:nvPr>
        </p:nvSpPr>
        <p:spPr/>
        <p:txBody>
          <a:bodyPr/>
          <a:lstStyle/>
          <a:p>
            <a:fld id="{D2055CA9-AE58-458C-BCD6-81B413CB348D}" type="datetime1">
              <a:rPr lang="en-US" smtClean="0"/>
              <a:t>11/7/2023</a:t>
            </a:fld>
            <a:endParaRPr lang="en-US"/>
          </a:p>
        </p:txBody>
      </p:sp>
      <p:sp>
        <p:nvSpPr>
          <p:cNvPr id="5" name="Footer Placeholder 4">
            <a:extLst>
              <a:ext uri="{FF2B5EF4-FFF2-40B4-BE49-F238E27FC236}">
                <a16:creationId xmlns:a16="http://schemas.microsoft.com/office/drawing/2014/main" id="{086F5B51-00BA-449D-3D7C-90274C6F5D1E}"/>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21D444FE-F026-EAEB-08B8-CAB439F891F6}"/>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13872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7AB9-6F60-3E12-B916-37A3E33D3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5F707-58A1-E4AF-4655-93D25CF68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D36D0A-6A02-C796-CFCB-BA64D2A53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0FBDE-EDB0-5B0C-525B-D6580BFB3E94}"/>
              </a:ext>
            </a:extLst>
          </p:cNvPr>
          <p:cNvSpPr>
            <a:spLocks noGrp="1"/>
          </p:cNvSpPr>
          <p:nvPr>
            <p:ph type="dt" sz="half" idx="10"/>
          </p:nvPr>
        </p:nvSpPr>
        <p:spPr/>
        <p:txBody>
          <a:bodyPr/>
          <a:lstStyle/>
          <a:p>
            <a:fld id="{DD14C381-07A6-44B2-B19A-5C5AA2F16627}" type="datetime1">
              <a:rPr lang="en-US" smtClean="0"/>
              <a:t>11/7/2023</a:t>
            </a:fld>
            <a:endParaRPr lang="en-US"/>
          </a:p>
        </p:txBody>
      </p:sp>
      <p:sp>
        <p:nvSpPr>
          <p:cNvPr id="6" name="Footer Placeholder 5">
            <a:extLst>
              <a:ext uri="{FF2B5EF4-FFF2-40B4-BE49-F238E27FC236}">
                <a16:creationId xmlns:a16="http://schemas.microsoft.com/office/drawing/2014/main" id="{B33C1E3E-6E31-1105-6A41-6B101D52B4F5}"/>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48B12C0B-854C-146F-E331-4547E00E98D7}"/>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4356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D7-D8B9-665B-B85A-C851F5F1FD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1DEDC-EC41-FA2B-B8BC-1D804038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332E7-8D30-1671-1287-77659B030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547941-8762-3A01-F6EB-8866BADF9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414F17-8CD3-2034-4413-850E906EA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00D2A-A409-03DA-3CF2-C0FF97DADF4E}"/>
              </a:ext>
            </a:extLst>
          </p:cNvPr>
          <p:cNvSpPr>
            <a:spLocks noGrp="1"/>
          </p:cNvSpPr>
          <p:nvPr>
            <p:ph type="dt" sz="half" idx="10"/>
          </p:nvPr>
        </p:nvSpPr>
        <p:spPr/>
        <p:txBody>
          <a:bodyPr/>
          <a:lstStyle/>
          <a:p>
            <a:fld id="{6D40D6F5-4708-40E9-A716-6BF1491D7A32}" type="datetime1">
              <a:rPr lang="en-US" smtClean="0"/>
              <a:t>11/7/2023</a:t>
            </a:fld>
            <a:endParaRPr lang="en-US"/>
          </a:p>
        </p:txBody>
      </p:sp>
      <p:sp>
        <p:nvSpPr>
          <p:cNvPr id="8" name="Footer Placeholder 7">
            <a:extLst>
              <a:ext uri="{FF2B5EF4-FFF2-40B4-BE49-F238E27FC236}">
                <a16:creationId xmlns:a16="http://schemas.microsoft.com/office/drawing/2014/main" id="{9D1F0489-95B3-F668-2FFA-CA13610FD121}"/>
              </a:ext>
            </a:extLst>
          </p:cNvPr>
          <p:cNvSpPr>
            <a:spLocks noGrp="1"/>
          </p:cNvSpPr>
          <p:nvPr>
            <p:ph type="ftr" sz="quarter" idx="11"/>
          </p:nvPr>
        </p:nvSpPr>
        <p:spPr/>
        <p:txBody>
          <a:bodyPr/>
          <a:lstStyle/>
          <a:p>
            <a:r>
              <a:rPr lang="en-US"/>
              <a:t>EEE5653 &amp; EEE5654 Project Requirements – Draft 1</a:t>
            </a:r>
          </a:p>
        </p:txBody>
      </p:sp>
      <p:sp>
        <p:nvSpPr>
          <p:cNvPr id="9" name="Slide Number Placeholder 8">
            <a:extLst>
              <a:ext uri="{FF2B5EF4-FFF2-40B4-BE49-F238E27FC236}">
                <a16:creationId xmlns:a16="http://schemas.microsoft.com/office/drawing/2014/main" id="{C74B6587-60FE-9847-3B9D-D623510D90FC}"/>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41505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2402-1551-09EB-206E-98F4216EC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F8A89-3271-9500-3869-F5C5C24556A2}"/>
              </a:ext>
            </a:extLst>
          </p:cNvPr>
          <p:cNvSpPr>
            <a:spLocks noGrp="1"/>
          </p:cNvSpPr>
          <p:nvPr>
            <p:ph type="dt" sz="half" idx="10"/>
          </p:nvPr>
        </p:nvSpPr>
        <p:spPr/>
        <p:txBody>
          <a:bodyPr/>
          <a:lstStyle/>
          <a:p>
            <a:fld id="{C4EF600F-CD8F-4D0C-B977-B3A9F80CE836}" type="datetime1">
              <a:rPr lang="en-US" smtClean="0"/>
              <a:t>11/7/2023</a:t>
            </a:fld>
            <a:endParaRPr lang="en-US"/>
          </a:p>
        </p:txBody>
      </p:sp>
      <p:sp>
        <p:nvSpPr>
          <p:cNvPr id="4" name="Footer Placeholder 3">
            <a:extLst>
              <a:ext uri="{FF2B5EF4-FFF2-40B4-BE49-F238E27FC236}">
                <a16:creationId xmlns:a16="http://schemas.microsoft.com/office/drawing/2014/main" id="{8B88A199-F913-51D0-9DDE-38D93FB5A472}"/>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3126D745-1D1A-3CED-E5CE-D677CFBED662}"/>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67110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9A6D5-4F62-EF54-A596-A15071F23844}"/>
              </a:ext>
            </a:extLst>
          </p:cNvPr>
          <p:cNvSpPr>
            <a:spLocks noGrp="1"/>
          </p:cNvSpPr>
          <p:nvPr>
            <p:ph type="dt" sz="half" idx="10"/>
          </p:nvPr>
        </p:nvSpPr>
        <p:spPr/>
        <p:txBody>
          <a:bodyPr/>
          <a:lstStyle/>
          <a:p>
            <a:fld id="{802BD80F-7404-4080-8A9D-914F56D58A30}" type="datetime1">
              <a:rPr lang="en-US" smtClean="0"/>
              <a:t>11/7/2023</a:t>
            </a:fld>
            <a:endParaRPr lang="en-US"/>
          </a:p>
        </p:txBody>
      </p:sp>
      <p:sp>
        <p:nvSpPr>
          <p:cNvPr id="3" name="Footer Placeholder 2">
            <a:extLst>
              <a:ext uri="{FF2B5EF4-FFF2-40B4-BE49-F238E27FC236}">
                <a16:creationId xmlns:a16="http://schemas.microsoft.com/office/drawing/2014/main" id="{352A7FE1-ABB1-02CE-AC0E-04690E9937E2}"/>
              </a:ext>
            </a:extLst>
          </p:cNvPr>
          <p:cNvSpPr>
            <a:spLocks noGrp="1"/>
          </p:cNvSpPr>
          <p:nvPr>
            <p:ph type="ftr" sz="quarter" idx="11"/>
          </p:nvPr>
        </p:nvSpPr>
        <p:spPr/>
        <p:txBody>
          <a:bodyPr/>
          <a:lstStyle/>
          <a:p>
            <a:r>
              <a:rPr lang="en-US"/>
              <a:t>EEE5653 &amp; EEE5654 Project Requirements – Draft 1</a:t>
            </a:r>
          </a:p>
        </p:txBody>
      </p:sp>
      <p:sp>
        <p:nvSpPr>
          <p:cNvPr id="4" name="Slide Number Placeholder 3">
            <a:extLst>
              <a:ext uri="{FF2B5EF4-FFF2-40B4-BE49-F238E27FC236}">
                <a16:creationId xmlns:a16="http://schemas.microsoft.com/office/drawing/2014/main" id="{428133E3-4C9A-619B-BAD5-B8AD1D6171AB}"/>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00682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825B-A7A5-D3B1-7BE1-87E1515DB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0D904-A69C-ABC7-BBD4-5C01548C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42B7B-4F4D-6F8A-AA24-BC75A6D77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37ED-9F8C-EB57-5535-5E711E2C8ABB}"/>
              </a:ext>
            </a:extLst>
          </p:cNvPr>
          <p:cNvSpPr>
            <a:spLocks noGrp="1"/>
          </p:cNvSpPr>
          <p:nvPr>
            <p:ph type="dt" sz="half" idx="10"/>
          </p:nvPr>
        </p:nvSpPr>
        <p:spPr/>
        <p:txBody>
          <a:bodyPr/>
          <a:lstStyle/>
          <a:p>
            <a:fld id="{67F1011D-0EB9-40D6-A0F3-898B9FE09EBC}" type="datetime1">
              <a:rPr lang="en-US" smtClean="0"/>
              <a:t>11/7/2023</a:t>
            </a:fld>
            <a:endParaRPr lang="en-US"/>
          </a:p>
        </p:txBody>
      </p:sp>
      <p:sp>
        <p:nvSpPr>
          <p:cNvPr id="6" name="Footer Placeholder 5">
            <a:extLst>
              <a:ext uri="{FF2B5EF4-FFF2-40B4-BE49-F238E27FC236}">
                <a16:creationId xmlns:a16="http://schemas.microsoft.com/office/drawing/2014/main" id="{457B5A16-6761-4674-C1E6-A82A5425F9D8}"/>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1A477F23-71E7-B68B-3EF7-0660FE82D755}"/>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30976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7CE-B36B-A4CB-64D9-4F8AB014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831CB-24ED-1224-D837-125A38AB8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C2826-9834-ADDD-E77D-C5736E9D9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F236-F0E7-8CF2-2DA7-8C9F9FD4C067}"/>
              </a:ext>
            </a:extLst>
          </p:cNvPr>
          <p:cNvSpPr>
            <a:spLocks noGrp="1"/>
          </p:cNvSpPr>
          <p:nvPr>
            <p:ph type="dt" sz="half" idx="10"/>
          </p:nvPr>
        </p:nvSpPr>
        <p:spPr/>
        <p:txBody>
          <a:bodyPr/>
          <a:lstStyle/>
          <a:p>
            <a:fld id="{3120D0CF-8788-4F26-86B1-BF98740E1656}" type="datetime1">
              <a:rPr lang="en-US" smtClean="0"/>
              <a:t>11/7/2023</a:t>
            </a:fld>
            <a:endParaRPr lang="en-US"/>
          </a:p>
        </p:txBody>
      </p:sp>
      <p:sp>
        <p:nvSpPr>
          <p:cNvPr id="6" name="Footer Placeholder 5">
            <a:extLst>
              <a:ext uri="{FF2B5EF4-FFF2-40B4-BE49-F238E27FC236}">
                <a16:creationId xmlns:a16="http://schemas.microsoft.com/office/drawing/2014/main" id="{56C1C616-2B7F-2885-9D80-3F6F7A13125A}"/>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F3F7E17D-713C-2537-A673-1DF373AE7F68}"/>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40002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8F9A9-462F-4425-FE6C-27CDD9FCD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774C21-3DA8-9648-8EFA-7B7A05A0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1E30B-9918-998A-13A6-B1F4B5BC3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42E85-8D5A-4078-A823-D54EF7A22089}" type="datetime1">
              <a:rPr lang="en-US" smtClean="0"/>
              <a:t>11/7/2023</a:t>
            </a:fld>
            <a:endParaRPr lang="en-US"/>
          </a:p>
        </p:txBody>
      </p:sp>
      <p:sp>
        <p:nvSpPr>
          <p:cNvPr id="5" name="Footer Placeholder 4">
            <a:extLst>
              <a:ext uri="{FF2B5EF4-FFF2-40B4-BE49-F238E27FC236}">
                <a16:creationId xmlns:a16="http://schemas.microsoft.com/office/drawing/2014/main" id="{A95342E6-FB0B-5D87-3E1A-539D5BB92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EEE5653 &amp; EEE5654 Project Requirements – Draft 1</a:t>
            </a:r>
          </a:p>
        </p:txBody>
      </p:sp>
      <p:sp>
        <p:nvSpPr>
          <p:cNvPr id="6" name="Slide Number Placeholder 5">
            <a:extLst>
              <a:ext uri="{FF2B5EF4-FFF2-40B4-BE49-F238E27FC236}">
                <a16:creationId xmlns:a16="http://schemas.microsoft.com/office/drawing/2014/main" id="{6293E579-086F-3531-7B70-50E80B7C4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73164-A64C-4F5C-A4BD-4649CD881205}" type="slidenum">
              <a:rPr lang="en-US" smtClean="0"/>
              <a:t>‹#›</a:t>
            </a:fld>
            <a:endParaRPr lang="en-US"/>
          </a:p>
        </p:txBody>
      </p:sp>
    </p:spTree>
    <p:extLst>
      <p:ext uri="{BB962C8B-B14F-4D97-AF65-F5344CB8AC3E}">
        <p14:creationId xmlns:p14="http://schemas.microsoft.com/office/powerpoint/2010/main" val="61840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 – Draft 1</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1</a:t>
            </a:fld>
            <a:endParaRPr lang="en-US"/>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Lawrence Technological University</a:t>
            </a:r>
          </a:p>
        </p:txBody>
      </p:sp>
      <p:sp>
        <p:nvSpPr>
          <p:cNvPr id="7" name="TextBox 6">
            <a:extLst>
              <a:ext uri="{FF2B5EF4-FFF2-40B4-BE49-F238E27FC236}">
                <a16:creationId xmlns:a16="http://schemas.microsoft.com/office/drawing/2014/main" id="{3133BD21-6AD5-5022-6435-843329FF4A76}"/>
              </a:ext>
            </a:extLst>
          </p:cNvPr>
          <p:cNvSpPr txBox="1"/>
          <p:nvPr/>
        </p:nvSpPr>
        <p:spPr>
          <a:xfrm>
            <a:off x="914399" y="1485099"/>
            <a:ext cx="10277475" cy="4812600"/>
          </a:xfrm>
          <a:prstGeom prst="rect">
            <a:avLst/>
          </a:prstGeom>
          <a:noFill/>
        </p:spPr>
        <p:txBody>
          <a:bodyPr wrap="square" rtlCol="0">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You will be using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Matlab</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and Simulink for this project. You will be working in teams of 2. Each team will have two filters to design for their investigations. The 4 main filters are:</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High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Low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Band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Notch</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Two filters will be assigned for each group. Each group will have a combination of filters represented by:</a:t>
            </a:r>
          </a:p>
          <a:p>
            <a:pPr marL="1257300" lvl="2" indent="-342900">
              <a:lnSpc>
                <a:spcPct val="107000"/>
              </a:lnSpc>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 pass/Band pass</a:t>
            </a:r>
          </a:p>
          <a:p>
            <a:pPr marL="1257300" lvl="2" indent="-342900">
              <a:lnSpc>
                <a:spcPct val="107000"/>
              </a:lnSpc>
              <a:spcAft>
                <a:spcPts val="800"/>
              </a:spcAft>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pass/notch</a:t>
            </a:r>
          </a:p>
          <a:p>
            <a:endParaRPr lang="en-US" dirty="0"/>
          </a:p>
        </p:txBody>
      </p:sp>
    </p:spTree>
    <p:extLst>
      <p:ext uri="{BB962C8B-B14F-4D97-AF65-F5344CB8AC3E}">
        <p14:creationId xmlns:p14="http://schemas.microsoft.com/office/powerpoint/2010/main" val="395594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EDBA88-2C26-2876-8454-1B88DC455AD9}"/>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15969813-1EC9-FC6C-875B-392958D7C21F}"/>
              </a:ext>
            </a:extLst>
          </p:cNvPr>
          <p:cNvSpPr>
            <a:spLocks noGrp="1"/>
          </p:cNvSpPr>
          <p:nvPr>
            <p:ph type="sldNum" sz="quarter" idx="12"/>
          </p:nvPr>
        </p:nvSpPr>
        <p:spPr/>
        <p:txBody>
          <a:bodyPr/>
          <a:lstStyle/>
          <a:p>
            <a:fld id="{84B73164-A64C-4F5C-A4BD-4649CD881205}" type="slidenum">
              <a:rPr lang="en-US" smtClean="0"/>
              <a:t>10</a:t>
            </a:fld>
            <a:endParaRPr lang="en-US"/>
          </a:p>
        </p:txBody>
      </p:sp>
      <p:sp>
        <p:nvSpPr>
          <p:cNvPr id="6" name="Title 1">
            <a:extLst>
              <a:ext uri="{FF2B5EF4-FFF2-40B4-BE49-F238E27FC236}">
                <a16:creationId xmlns:a16="http://schemas.microsoft.com/office/drawing/2014/main" id="{90036760-BCD0-FDE6-3E68-82FBD1D1931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9AD3E048-5823-AAC4-E5D2-DEB26ADBB060}"/>
              </a:ext>
            </a:extLst>
          </p:cNvPr>
          <p:cNvSpPr txBox="1"/>
          <p:nvPr/>
        </p:nvSpPr>
        <p:spPr>
          <a:xfrm>
            <a:off x="590549" y="1407160"/>
            <a:ext cx="10239375" cy="1908215"/>
          </a:xfrm>
          <a:prstGeom prst="rect">
            <a:avLst/>
          </a:prstGeom>
          <a:noFill/>
        </p:spPr>
        <p:txBody>
          <a:bodyPr wrap="square" rtlCol="0">
            <a:spAutoFit/>
          </a:bodyPr>
          <a:lstStyle/>
          <a:p>
            <a:r>
              <a:rPr lang="en-US" sz="2000" dirty="0"/>
              <a:t>Once you generate a signal from the </a:t>
            </a:r>
            <a:r>
              <a:rPr lang="en-US" sz="2000" i="1" dirty="0"/>
              <a:t>signal generator </a:t>
            </a:r>
            <a:r>
              <a:rPr lang="en-US" sz="2000" dirty="0"/>
              <a:t>you can connect this block to a </a:t>
            </a:r>
            <a:r>
              <a:rPr lang="en-US" sz="2000" i="1" dirty="0"/>
              <a:t>scope </a:t>
            </a:r>
            <a:r>
              <a:rPr lang="en-US" sz="2000" dirty="0"/>
              <a:t>block and look at the plot to see what frequencies to attenuate.</a:t>
            </a:r>
          </a:p>
          <a:p>
            <a:endParaRPr lang="en-US" sz="2000" dirty="0"/>
          </a:p>
          <a:p>
            <a:r>
              <a:rPr lang="en-US" sz="2000" dirty="0"/>
              <a:t>From here you can find the sampling frequency and the cut-off frequencies for your filter design. By using the </a:t>
            </a:r>
            <a:r>
              <a:rPr lang="en-US" sz="2000" i="1" dirty="0"/>
              <a:t>filter designer, </a:t>
            </a:r>
            <a:r>
              <a:rPr lang="en-US" sz="2000" dirty="0"/>
              <a:t>several plots are available for you to see how your filter is performing.</a:t>
            </a:r>
          </a:p>
          <a:p>
            <a:endParaRPr lang="en-US" dirty="0"/>
          </a:p>
        </p:txBody>
      </p:sp>
      <p:pic>
        <p:nvPicPr>
          <p:cNvPr id="9" name="Picture 8">
            <a:extLst>
              <a:ext uri="{FF2B5EF4-FFF2-40B4-BE49-F238E27FC236}">
                <a16:creationId xmlns:a16="http://schemas.microsoft.com/office/drawing/2014/main" id="{BC8ACD58-DBEC-FF7B-C344-1C51D5235DF0}"/>
              </a:ext>
            </a:extLst>
          </p:cNvPr>
          <p:cNvPicPr>
            <a:picLocks noChangeAspect="1"/>
          </p:cNvPicPr>
          <p:nvPr/>
        </p:nvPicPr>
        <p:blipFill>
          <a:blip r:embed="rId2"/>
          <a:stretch>
            <a:fillRect/>
          </a:stretch>
        </p:blipFill>
        <p:spPr>
          <a:xfrm>
            <a:off x="2447925" y="3939540"/>
            <a:ext cx="5943600" cy="2084070"/>
          </a:xfrm>
          <a:prstGeom prst="rect">
            <a:avLst/>
          </a:prstGeom>
        </p:spPr>
      </p:pic>
      <p:sp>
        <p:nvSpPr>
          <p:cNvPr id="11" name="TextBox 10">
            <a:extLst>
              <a:ext uri="{FF2B5EF4-FFF2-40B4-BE49-F238E27FC236}">
                <a16:creationId xmlns:a16="http://schemas.microsoft.com/office/drawing/2014/main" id="{95CF2096-DF83-03A0-EEB2-6CA2C6AFB3D7}"/>
              </a:ext>
            </a:extLst>
          </p:cNvPr>
          <p:cNvSpPr txBox="1"/>
          <p:nvPr/>
        </p:nvSpPr>
        <p:spPr>
          <a:xfrm>
            <a:off x="4038600" y="3369954"/>
            <a:ext cx="2524125" cy="400110"/>
          </a:xfrm>
          <a:prstGeom prst="rect">
            <a:avLst/>
          </a:prstGeom>
          <a:noFill/>
        </p:spPr>
        <p:txBody>
          <a:bodyPr wrap="square" rtlCol="0">
            <a:spAutoFit/>
          </a:bodyPr>
          <a:lstStyle/>
          <a:p>
            <a:r>
              <a:rPr lang="en-US" sz="2000" dirty="0"/>
              <a:t>Magnitude response:</a:t>
            </a:r>
            <a:endParaRPr lang="en-US" dirty="0"/>
          </a:p>
        </p:txBody>
      </p:sp>
    </p:spTree>
    <p:extLst>
      <p:ext uri="{BB962C8B-B14F-4D97-AF65-F5344CB8AC3E}">
        <p14:creationId xmlns:p14="http://schemas.microsoft.com/office/powerpoint/2010/main" val="381231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B909FD-C491-2B24-2B31-E494C0373215}"/>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2E20A308-7115-3AED-41C1-D6AA9A9343B8}"/>
              </a:ext>
            </a:extLst>
          </p:cNvPr>
          <p:cNvSpPr>
            <a:spLocks noGrp="1"/>
          </p:cNvSpPr>
          <p:nvPr>
            <p:ph type="sldNum" sz="quarter" idx="12"/>
          </p:nvPr>
        </p:nvSpPr>
        <p:spPr/>
        <p:txBody>
          <a:bodyPr/>
          <a:lstStyle/>
          <a:p>
            <a:fld id="{84B73164-A64C-4F5C-A4BD-4649CD881205}" type="slidenum">
              <a:rPr lang="en-US" smtClean="0"/>
              <a:t>11</a:t>
            </a:fld>
            <a:endParaRPr lang="en-US"/>
          </a:p>
        </p:txBody>
      </p:sp>
      <p:sp>
        <p:nvSpPr>
          <p:cNvPr id="6" name="Title 1">
            <a:extLst>
              <a:ext uri="{FF2B5EF4-FFF2-40B4-BE49-F238E27FC236}">
                <a16:creationId xmlns:a16="http://schemas.microsoft.com/office/drawing/2014/main" id="{D75CFFE5-DE76-54FF-BFCB-5B32AB2D6D87}"/>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E1BEA2BF-62DE-FE16-E310-B74DB1481ED0}"/>
              </a:ext>
            </a:extLst>
          </p:cNvPr>
          <p:cNvSpPr txBox="1"/>
          <p:nvPr/>
        </p:nvSpPr>
        <p:spPr>
          <a:xfrm>
            <a:off x="4752975" y="952471"/>
            <a:ext cx="2524125" cy="400110"/>
          </a:xfrm>
          <a:prstGeom prst="rect">
            <a:avLst/>
          </a:prstGeom>
          <a:noFill/>
        </p:spPr>
        <p:txBody>
          <a:bodyPr wrap="square" rtlCol="0">
            <a:spAutoFit/>
          </a:bodyPr>
          <a:lstStyle/>
          <a:p>
            <a:r>
              <a:rPr lang="en-US" sz="2000" dirty="0"/>
              <a:t>Phase response:</a:t>
            </a:r>
            <a:endParaRPr lang="en-US" dirty="0"/>
          </a:p>
        </p:txBody>
      </p:sp>
      <p:pic>
        <p:nvPicPr>
          <p:cNvPr id="8" name="Picture 7">
            <a:extLst>
              <a:ext uri="{FF2B5EF4-FFF2-40B4-BE49-F238E27FC236}">
                <a16:creationId xmlns:a16="http://schemas.microsoft.com/office/drawing/2014/main" id="{BA25D5E5-0512-834F-AEEE-202E0A9F53F3}"/>
              </a:ext>
            </a:extLst>
          </p:cNvPr>
          <p:cNvPicPr>
            <a:picLocks noChangeAspect="1"/>
          </p:cNvPicPr>
          <p:nvPr/>
        </p:nvPicPr>
        <p:blipFill>
          <a:blip r:embed="rId2"/>
          <a:stretch>
            <a:fillRect/>
          </a:stretch>
        </p:blipFill>
        <p:spPr>
          <a:xfrm>
            <a:off x="3043237" y="1370228"/>
            <a:ext cx="5943600" cy="2125980"/>
          </a:xfrm>
          <a:prstGeom prst="rect">
            <a:avLst/>
          </a:prstGeom>
        </p:spPr>
      </p:pic>
      <p:sp>
        <p:nvSpPr>
          <p:cNvPr id="9" name="TextBox 8">
            <a:extLst>
              <a:ext uri="{FF2B5EF4-FFF2-40B4-BE49-F238E27FC236}">
                <a16:creationId xmlns:a16="http://schemas.microsoft.com/office/drawing/2014/main" id="{0A6D99FB-5A97-4A86-90A5-4AF60ECD6484}"/>
              </a:ext>
            </a:extLst>
          </p:cNvPr>
          <p:cNvSpPr txBox="1"/>
          <p:nvPr/>
        </p:nvSpPr>
        <p:spPr>
          <a:xfrm>
            <a:off x="4171951" y="3830259"/>
            <a:ext cx="4152900" cy="461665"/>
          </a:xfrm>
          <a:prstGeom prst="rect">
            <a:avLst/>
          </a:prstGeom>
          <a:noFill/>
        </p:spPr>
        <p:txBody>
          <a:bodyPr wrap="square" rtlCol="0">
            <a:spAutoFit/>
          </a:bodyPr>
          <a:lstStyle/>
          <a:p>
            <a:r>
              <a:rPr lang="en-US" sz="2000" kern="100" dirty="0">
                <a:effectLst/>
                <a:ea typeface="Calibri" panose="020F0502020204030204" pitchFamily="34" charset="0"/>
                <a:cs typeface="Times New Roman" panose="02020603050405020304" pitchFamily="18" charset="0"/>
              </a:rPr>
              <a:t>Round-Off Noise Power Spectrum</a:t>
            </a:r>
            <a:r>
              <a:rPr lang="en-US" sz="2400" dirty="0"/>
              <a:t>:</a:t>
            </a:r>
            <a:endParaRPr lang="en-US" sz="2000" dirty="0"/>
          </a:p>
        </p:txBody>
      </p:sp>
      <p:pic>
        <p:nvPicPr>
          <p:cNvPr id="12" name="Picture 11">
            <a:extLst>
              <a:ext uri="{FF2B5EF4-FFF2-40B4-BE49-F238E27FC236}">
                <a16:creationId xmlns:a16="http://schemas.microsoft.com/office/drawing/2014/main" id="{395FC982-E045-B2D9-816A-E48C3415568F}"/>
              </a:ext>
            </a:extLst>
          </p:cNvPr>
          <p:cNvPicPr>
            <a:picLocks noChangeAspect="1"/>
          </p:cNvPicPr>
          <p:nvPr/>
        </p:nvPicPr>
        <p:blipFill>
          <a:blip r:embed="rId3"/>
          <a:stretch>
            <a:fillRect/>
          </a:stretch>
        </p:blipFill>
        <p:spPr>
          <a:xfrm>
            <a:off x="3176587" y="4291924"/>
            <a:ext cx="5838825" cy="2095500"/>
          </a:xfrm>
          <a:prstGeom prst="rect">
            <a:avLst/>
          </a:prstGeom>
        </p:spPr>
      </p:pic>
    </p:spTree>
    <p:extLst>
      <p:ext uri="{BB962C8B-B14F-4D97-AF65-F5344CB8AC3E}">
        <p14:creationId xmlns:p14="http://schemas.microsoft.com/office/powerpoint/2010/main" val="2485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E0EC6D-FB10-DFF4-5136-B5AFC12B2667}"/>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F95FF208-8BC4-8F8B-8BCA-81684B4B0390}"/>
              </a:ext>
            </a:extLst>
          </p:cNvPr>
          <p:cNvSpPr>
            <a:spLocks noGrp="1"/>
          </p:cNvSpPr>
          <p:nvPr>
            <p:ph type="sldNum" sz="quarter" idx="12"/>
          </p:nvPr>
        </p:nvSpPr>
        <p:spPr/>
        <p:txBody>
          <a:bodyPr/>
          <a:lstStyle/>
          <a:p>
            <a:fld id="{84B73164-A64C-4F5C-A4BD-4649CD881205}" type="slidenum">
              <a:rPr lang="en-US" smtClean="0"/>
              <a:t>12</a:t>
            </a:fld>
            <a:endParaRPr lang="en-US"/>
          </a:p>
        </p:txBody>
      </p:sp>
      <p:sp>
        <p:nvSpPr>
          <p:cNvPr id="6" name="Title 1">
            <a:extLst>
              <a:ext uri="{FF2B5EF4-FFF2-40B4-BE49-F238E27FC236}">
                <a16:creationId xmlns:a16="http://schemas.microsoft.com/office/drawing/2014/main" id="{FF8550E4-C3FE-42B7-2A1F-2BE15FA6D4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15CA20-1D47-7D73-4BF4-670638FDE182}"/>
              </a:ext>
            </a:extLst>
          </p:cNvPr>
          <p:cNvSpPr txBox="1"/>
          <p:nvPr/>
        </p:nvSpPr>
        <p:spPr>
          <a:xfrm>
            <a:off x="4752975" y="952471"/>
            <a:ext cx="2524125" cy="400110"/>
          </a:xfrm>
          <a:prstGeom prst="rect">
            <a:avLst/>
          </a:prstGeom>
          <a:noFill/>
        </p:spPr>
        <p:txBody>
          <a:bodyPr wrap="square" rtlCol="0">
            <a:spAutoFit/>
          </a:bodyPr>
          <a:lstStyle/>
          <a:p>
            <a:r>
              <a:rPr lang="en-US" sz="2000" dirty="0"/>
              <a:t>Impulse response:</a:t>
            </a:r>
            <a:endParaRPr lang="en-US" dirty="0"/>
          </a:p>
        </p:txBody>
      </p:sp>
      <p:pic>
        <p:nvPicPr>
          <p:cNvPr id="8" name="Picture 7">
            <a:extLst>
              <a:ext uri="{FF2B5EF4-FFF2-40B4-BE49-F238E27FC236}">
                <a16:creationId xmlns:a16="http://schemas.microsoft.com/office/drawing/2014/main" id="{050EDCB5-662A-86D5-6AE8-52BF6287EE49}"/>
              </a:ext>
            </a:extLst>
          </p:cNvPr>
          <p:cNvPicPr>
            <a:picLocks noChangeAspect="1"/>
          </p:cNvPicPr>
          <p:nvPr/>
        </p:nvPicPr>
        <p:blipFill>
          <a:blip r:embed="rId2"/>
          <a:stretch>
            <a:fillRect/>
          </a:stretch>
        </p:blipFill>
        <p:spPr>
          <a:xfrm>
            <a:off x="3043237" y="1352581"/>
            <a:ext cx="5943600" cy="2131060"/>
          </a:xfrm>
          <a:prstGeom prst="rect">
            <a:avLst/>
          </a:prstGeom>
        </p:spPr>
      </p:pic>
      <p:sp>
        <p:nvSpPr>
          <p:cNvPr id="9" name="TextBox 8">
            <a:extLst>
              <a:ext uri="{FF2B5EF4-FFF2-40B4-BE49-F238E27FC236}">
                <a16:creationId xmlns:a16="http://schemas.microsoft.com/office/drawing/2014/main" id="{4E8ADA16-8892-9F91-5E93-1551691EB965}"/>
              </a:ext>
            </a:extLst>
          </p:cNvPr>
          <p:cNvSpPr txBox="1"/>
          <p:nvPr/>
        </p:nvSpPr>
        <p:spPr>
          <a:xfrm>
            <a:off x="4962525" y="3554383"/>
            <a:ext cx="2524125" cy="400110"/>
          </a:xfrm>
          <a:prstGeom prst="rect">
            <a:avLst/>
          </a:prstGeom>
          <a:noFill/>
        </p:spPr>
        <p:txBody>
          <a:bodyPr wrap="square" rtlCol="0">
            <a:spAutoFit/>
          </a:bodyPr>
          <a:lstStyle/>
          <a:p>
            <a:r>
              <a:rPr lang="en-US" sz="2000" dirty="0"/>
              <a:t>Step response:</a:t>
            </a:r>
            <a:endParaRPr lang="en-US" dirty="0"/>
          </a:p>
        </p:txBody>
      </p:sp>
      <p:pic>
        <p:nvPicPr>
          <p:cNvPr id="10" name="Picture 9">
            <a:extLst>
              <a:ext uri="{FF2B5EF4-FFF2-40B4-BE49-F238E27FC236}">
                <a16:creationId xmlns:a16="http://schemas.microsoft.com/office/drawing/2014/main" id="{8638F08F-C0E1-1D23-EB32-4141C38DDD07}"/>
              </a:ext>
            </a:extLst>
          </p:cNvPr>
          <p:cNvPicPr>
            <a:picLocks noChangeAspect="1"/>
          </p:cNvPicPr>
          <p:nvPr/>
        </p:nvPicPr>
        <p:blipFill>
          <a:blip r:embed="rId3"/>
          <a:stretch>
            <a:fillRect/>
          </a:stretch>
        </p:blipFill>
        <p:spPr>
          <a:xfrm>
            <a:off x="3124200" y="4025235"/>
            <a:ext cx="5943600" cy="2128520"/>
          </a:xfrm>
          <a:prstGeom prst="rect">
            <a:avLst/>
          </a:prstGeom>
        </p:spPr>
      </p:pic>
    </p:spTree>
    <p:extLst>
      <p:ext uri="{BB962C8B-B14F-4D97-AF65-F5344CB8AC3E}">
        <p14:creationId xmlns:p14="http://schemas.microsoft.com/office/powerpoint/2010/main" val="170593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756B62-A722-4D76-4205-F6B63B3191BB}"/>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B534E918-B1FF-CF8C-E978-F3279BD1E710}"/>
              </a:ext>
            </a:extLst>
          </p:cNvPr>
          <p:cNvSpPr>
            <a:spLocks noGrp="1"/>
          </p:cNvSpPr>
          <p:nvPr>
            <p:ph type="sldNum" sz="quarter" idx="12"/>
          </p:nvPr>
        </p:nvSpPr>
        <p:spPr/>
        <p:txBody>
          <a:bodyPr/>
          <a:lstStyle/>
          <a:p>
            <a:fld id="{84B73164-A64C-4F5C-A4BD-4649CD881205}" type="slidenum">
              <a:rPr lang="en-US" smtClean="0"/>
              <a:t>13</a:t>
            </a:fld>
            <a:endParaRPr lang="en-US"/>
          </a:p>
        </p:txBody>
      </p:sp>
      <p:sp>
        <p:nvSpPr>
          <p:cNvPr id="6" name="Title 1">
            <a:extLst>
              <a:ext uri="{FF2B5EF4-FFF2-40B4-BE49-F238E27FC236}">
                <a16:creationId xmlns:a16="http://schemas.microsoft.com/office/drawing/2014/main" id="{D9CEE1CE-E4AE-7D65-DA92-18DC898A7C89}"/>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CF8088CC-21A8-0F44-8322-79FA03660318}"/>
              </a:ext>
            </a:extLst>
          </p:cNvPr>
          <p:cNvSpPr txBox="1"/>
          <p:nvPr/>
        </p:nvSpPr>
        <p:spPr>
          <a:xfrm>
            <a:off x="4752975" y="952471"/>
            <a:ext cx="2524125" cy="400110"/>
          </a:xfrm>
          <a:prstGeom prst="rect">
            <a:avLst/>
          </a:prstGeom>
          <a:noFill/>
        </p:spPr>
        <p:txBody>
          <a:bodyPr wrap="square" rtlCol="0">
            <a:spAutoFit/>
          </a:bodyPr>
          <a:lstStyle/>
          <a:p>
            <a:r>
              <a:rPr lang="en-US" sz="2000" dirty="0"/>
              <a:t>Pole-Zero Response:</a:t>
            </a:r>
            <a:endParaRPr lang="en-US" dirty="0"/>
          </a:p>
        </p:txBody>
      </p:sp>
      <p:sp>
        <p:nvSpPr>
          <p:cNvPr id="8" name="TextBox 7">
            <a:extLst>
              <a:ext uri="{FF2B5EF4-FFF2-40B4-BE49-F238E27FC236}">
                <a16:creationId xmlns:a16="http://schemas.microsoft.com/office/drawing/2014/main" id="{C8F482C9-54D5-3C6C-7291-B29EF46924F3}"/>
              </a:ext>
            </a:extLst>
          </p:cNvPr>
          <p:cNvSpPr txBox="1"/>
          <p:nvPr/>
        </p:nvSpPr>
        <p:spPr>
          <a:xfrm>
            <a:off x="4833937" y="3743236"/>
            <a:ext cx="2524125" cy="400110"/>
          </a:xfrm>
          <a:prstGeom prst="rect">
            <a:avLst/>
          </a:prstGeom>
          <a:noFill/>
        </p:spPr>
        <p:txBody>
          <a:bodyPr wrap="square" rtlCol="0">
            <a:spAutoFit/>
          </a:bodyPr>
          <a:lstStyle/>
          <a:p>
            <a:r>
              <a:rPr lang="en-US" sz="2000" dirty="0"/>
              <a:t>Filter Coefficients:</a:t>
            </a:r>
            <a:endParaRPr lang="en-US" dirty="0"/>
          </a:p>
        </p:txBody>
      </p:sp>
      <p:pic>
        <p:nvPicPr>
          <p:cNvPr id="9" name="Picture 8">
            <a:extLst>
              <a:ext uri="{FF2B5EF4-FFF2-40B4-BE49-F238E27FC236}">
                <a16:creationId xmlns:a16="http://schemas.microsoft.com/office/drawing/2014/main" id="{B85FDA2D-301D-650B-4F93-6AA6798E5C03}"/>
              </a:ext>
            </a:extLst>
          </p:cNvPr>
          <p:cNvPicPr>
            <a:picLocks noChangeAspect="1"/>
          </p:cNvPicPr>
          <p:nvPr/>
        </p:nvPicPr>
        <p:blipFill>
          <a:blip r:embed="rId2"/>
          <a:stretch>
            <a:fillRect/>
          </a:stretch>
        </p:blipFill>
        <p:spPr>
          <a:xfrm>
            <a:off x="3124200" y="1474441"/>
            <a:ext cx="5943600" cy="2146935"/>
          </a:xfrm>
          <a:prstGeom prst="rect">
            <a:avLst/>
          </a:prstGeom>
        </p:spPr>
      </p:pic>
      <p:pic>
        <p:nvPicPr>
          <p:cNvPr id="10" name="Picture 9">
            <a:extLst>
              <a:ext uri="{FF2B5EF4-FFF2-40B4-BE49-F238E27FC236}">
                <a16:creationId xmlns:a16="http://schemas.microsoft.com/office/drawing/2014/main" id="{8660B43D-4C99-EF01-07FD-BDF337C1EC75}"/>
              </a:ext>
            </a:extLst>
          </p:cNvPr>
          <p:cNvPicPr>
            <a:picLocks noChangeAspect="1"/>
          </p:cNvPicPr>
          <p:nvPr/>
        </p:nvPicPr>
        <p:blipFill>
          <a:blip r:embed="rId3"/>
          <a:stretch>
            <a:fillRect/>
          </a:stretch>
        </p:blipFill>
        <p:spPr>
          <a:xfrm>
            <a:off x="3043237" y="4298300"/>
            <a:ext cx="5943600" cy="1903095"/>
          </a:xfrm>
          <a:prstGeom prst="rect">
            <a:avLst/>
          </a:prstGeom>
        </p:spPr>
      </p:pic>
    </p:spTree>
    <p:extLst>
      <p:ext uri="{BB962C8B-B14F-4D97-AF65-F5344CB8AC3E}">
        <p14:creationId xmlns:p14="http://schemas.microsoft.com/office/powerpoint/2010/main" val="326291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14</a:t>
            </a:fld>
            <a:endParaRPr lang="en-US"/>
          </a:p>
        </p:txBody>
      </p:sp>
      <p:sp>
        <p:nvSpPr>
          <p:cNvPr id="6" name="Title 1">
            <a:extLst>
              <a:ext uri="{FF2B5EF4-FFF2-40B4-BE49-F238E27FC236}">
                <a16:creationId xmlns:a16="http://schemas.microsoft.com/office/drawing/2014/main" id="{DE2F5295-3785-B83F-D93F-73FCE6D4F658}"/>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Scope</a:t>
            </a:r>
            <a:endParaRPr lang="en-US" dirty="0"/>
          </a:p>
        </p:txBody>
      </p:sp>
      <p:sp>
        <p:nvSpPr>
          <p:cNvPr id="7" name="TextBox 6">
            <a:extLst>
              <a:ext uri="{FF2B5EF4-FFF2-40B4-BE49-F238E27FC236}">
                <a16:creationId xmlns:a16="http://schemas.microsoft.com/office/drawing/2014/main" id="{5566D32D-5789-9C78-90CB-72F8CF925DFE}"/>
              </a:ext>
            </a:extLst>
          </p:cNvPr>
          <p:cNvSpPr txBox="1"/>
          <p:nvPr/>
        </p:nvSpPr>
        <p:spPr>
          <a:xfrm>
            <a:off x="228599" y="649273"/>
            <a:ext cx="11591925" cy="1938992"/>
          </a:xfrm>
          <a:prstGeom prst="rect">
            <a:avLst/>
          </a:prstGeom>
          <a:noFill/>
        </p:spPr>
        <p:txBody>
          <a:bodyPr wrap="square" rtlCol="0">
            <a:spAutoFit/>
          </a:bodyPr>
          <a:lstStyle/>
          <a:p>
            <a:r>
              <a:rPr lang="en-US" sz="2000" dirty="0"/>
              <a:t>The Simulink scope block and the DSP System Toolbox time scope block have identical functionality but they have different default settings. The Time Scope is optimized for discrete time processing. The scope is optimized for general time-domain simulation. </a:t>
            </a:r>
          </a:p>
          <a:p>
            <a:endParaRPr lang="en-US" sz="2000" dirty="0"/>
          </a:p>
          <a:p>
            <a:r>
              <a:rPr lang="en-US" sz="2000" dirty="0"/>
              <a:t>You can measure signal values using vertical and horizontal cursors. See MathWorks documentation for more details.</a:t>
            </a:r>
            <a:endParaRPr lang="en-US" dirty="0"/>
          </a:p>
        </p:txBody>
      </p:sp>
      <p:pic>
        <p:nvPicPr>
          <p:cNvPr id="9" name="Picture 8">
            <a:extLst>
              <a:ext uri="{FF2B5EF4-FFF2-40B4-BE49-F238E27FC236}">
                <a16:creationId xmlns:a16="http://schemas.microsoft.com/office/drawing/2014/main" id="{A7FF3930-D4B4-D77B-55AD-410395B5E7D9}"/>
              </a:ext>
            </a:extLst>
          </p:cNvPr>
          <p:cNvPicPr>
            <a:picLocks noChangeAspect="1"/>
          </p:cNvPicPr>
          <p:nvPr/>
        </p:nvPicPr>
        <p:blipFill>
          <a:blip r:embed="rId2"/>
          <a:stretch>
            <a:fillRect/>
          </a:stretch>
        </p:blipFill>
        <p:spPr>
          <a:xfrm>
            <a:off x="1762125" y="2280489"/>
            <a:ext cx="8024813" cy="4105530"/>
          </a:xfrm>
          <a:prstGeom prst="rect">
            <a:avLst/>
          </a:prstGeom>
        </p:spPr>
      </p:pic>
    </p:spTree>
    <p:extLst>
      <p:ext uri="{BB962C8B-B14F-4D97-AF65-F5344CB8AC3E}">
        <p14:creationId xmlns:p14="http://schemas.microsoft.com/office/powerpoint/2010/main" val="306187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15</a:t>
            </a:fld>
            <a:endParaRPr lang="en-US"/>
          </a:p>
        </p:txBody>
      </p:sp>
      <p:sp>
        <p:nvSpPr>
          <p:cNvPr id="7" name="Title 1">
            <a:extLst>
              <a:ext uri="{FF2B5EF4-FFF2-40B4-BE49-F238E27FC236}">
                <a16:creationId xmlns:a16="http://schemas.microsoft.com/office/drawing/2014/main" id="{95FAC6FC-044B-B295-4751-7080DD38ABDF}"/>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P</a:t>
            </a:r>
            <a:r>
              <a:rPr lang="en-US" sz="3100" b="1" kern="100" dirty="0">
                <a:latin typeface="Calibri" panose="020F0502020204030204" pitchFamily="34" charset="0"/>
                <a:ea typeface="Calibri" panose="020F0502020204030204" pitchFamily="34" charset="0"/>
                <a:cs typeface="Times New Roman" panose="02020603050405020304" pitchFamily="18" charset="0"/>
              </a:rPr>
              <a:t>ulse Generator and Step Function</a:t>
            </a:r>
            <a:endParaRPr lang="en-US" dirty="0"/>
          </a:p>
        </p:txBody>
      </p:sp>
      <p:sp>
        <p:nvSpPr>
          <p:cNvPr id="12" name="TextBox 11">
            <a:extLst>
              <a:ext uri="{FF2B5EF4-FFF2-40B4-BE49-F238E27FC236}">
                <a16:creationId xmlns:a16="http://schemas.microsoft.com/office/drawing/2014/main" id="{4CD935CC-DFBA-7D48-F709-8D17EC7CEA1D}"/>
              </a:ext>
            </a:extLst>
          </p:cNvPr>
          <p:cNvSpPr txBox="1"/>
          <p:nvPr/>
        </p:nvSpPr>
        <p:spPr>
          <a:xfrm>
            <a:off x="5629275" y="1226200"/>
            <a:ext cx="2524125" cy="400110"/>
          </a:xfrm>
          <a:prstGeom prst="rect">
            <a:avLst/>
          </a:prstGeom>
          <a:noFill/>
        </p:spPr>
        <p:txBody>
          <a:bodyPr wrap="square" rtlCol="0">
            <a:spAutoFit/>
          </a:bodyPr>
          <a:lstStyle/>
          <a:p>
            <a:r>
              <a:rPr lang="en-US" sz="2000" b="1" dirty="0"/>
              <a:t>Pulse Generator</a:t>
            </a:r>
            <a:endParaRPr lang="en-US" b="1" dirty="0"/>
          </a:p>
        </p:txBody>
      </p:sp>
      <p:sp>
        <p:nvSpPr>
          <p:cNvPr id="13" name="TextBox 12">
            <a:extLst>
              <a:ext uri="{FF2B5EF4-FFF2-40B4-BE49-F238E27FC236}">
                <a16:creationId xmlns:a16="http://schemas.microsoft.com/office/drawing/2014/main" id="{5A4CA764-B6B4-F6A7-343E-07B11F8F7798}"/>
              </a:ext>
            </a:extLst>
          </p:cNvPr>
          <p:cNvSpPr txBox="1"/>
          <p:nvPr/>
        </p:nvSpPr>
        <p:spPr>
          <a:xfrm>
            <a:off x="795338" y="1217862"/>
            <a:ext cx="2647949" cy="400110"/>
          </a:xfrm>
          <a:prstGeom prst="rect">
            <a:avLst/>
          </a:prstGeom>
          <a:noFill/>
        </p:spPr>
        <p:txBody>
          <a:bodyPr wrap="square" rtlCol="0">
            <a:spAutoFit/>
          </a:bodyPr>
          <a:lstStyle/>
          <a:p>
            <a:r>
              <a:rPr lang="en-US" sz="2000" b="1" dirty="0"/>
              <a:t>Step Function</a:t>
            </a:r>
            <a:endParaRPr lang="en-US" b="1" dirty="0"/>
          </a:p>
        </p:txBody>
      </p:sp>
      <p:sp>
        <p:nvSpPr>
          <p:cNvPr id="14" name="TextBox 13">
            <a:extLst>
              <a:ext uri="{FF2B5EF4-FFF2-40B4-BE49-F238E27FC236}">
                <a16:creationId xmlns:a16="http://schemas.microsoft.com/office/drawing/2014/main" id="{0627C26B-2343-7099-B87A-45257DD9D87D}"/>
              </a:ext>
            </a:extLst>
          </p:cNvPr>
          <p:cNvSpPr txBox="1"/>
          <p:nvPr/>
        </p:nvSpPr>
        <p:spPr>
          <a:xfrm>
            <a:off x="552450" y="594853"/>
            <a:ext cx="5781675" cy="400110"/>
          </a:xfrm>
          <a:prstGeom prst="rect">
            <a:avLst/>
          </a:prstGeom>
          <a:noFill/>
        </p:spPr>
        <p:txBody>
          <a:bodyPr wrap="square" rtlCol="0">
            <a:spAutoFit/>
          </a:bodyPr>
          <a:lstStyle/>
          <a:p>
            <a:r>
              <a:rPr lang="en-US" sz="2000" b="1" dirty="0">
                <a:solidFill>
                  <a:schemeClr val="accent1"/>
                </a:solidFill>
              </a:rPr>
              <a:t>Some possibilities to investigate to create a Dirac.</a:t>
            </a:r>
            <a:endParaRPr lang="en-US" b="1" dirty="0">
              <a:solidFill>
                <a:schemeClr val="accent1"/>
              </a:solidFill>
            </a:endParaRPr>
          </a:p>
        </p:txBody>
      </p:sp>
      <p:pic>
        <p:nvPicPr>
          <p:cNvPr id="16" name="Picture 15">
            <a:extLst>
              <a:ext uri="{FF2B5EF4-FFF2-40B4-BE49-F238E27FC236}">
                <a16:creationId xmlns:a16="http://schemas.microsoft.com/office/drawing/2014/main" id="{09860EB8-8092-D2A1-DFDF-9BB79578CE75}"/>
              </a:ext>
            </a:extLst>
          </p:cNvPr>
          <p:cNvPicPr>
            <a:picLocks noChangeAspect="1"/>
          </p:cNvPicPr>
          <p:nvPr/>
        </p:nvPicPr>
        <p:blipFill>
          <a:blip r:embed="rId2"/>
          <a:stretch>
            <a:fillRect/>
          </a:stretch>
        </p:blipFill>
        <p:spPr>
          <a:xfrm>
            <a:off x="299450" y="1617972"/>
            <a:ext cx="876300" cy="1135908"/>
          </a:xfrm>
          <a:prstGeom prst="rect">
            <a:avLst/>
          </a:prstGeom>
        </p:spPr>
      </p:pic>
      <p:pic>
        <p:nvPicPr>
          <p:cNvPr id="18" name="Picture 17">
            <a:extLst>
              <a:ext uri="{FF2B5EF4-FFF2-40B4-BE49-F238E27FC236}">
                <a16:creationId xmlns:a16="http://schemas.microsoft.com/office/drawing/2014/main" id="{3C4EAA8A-0358-B55F-6298-153B30A4BAB7}"/>
              </a:ext>
            </a:extLst>
          </p:cNvPr>
          <p:cNvPicPr>
            <a:picLocks noChangeAspect="1"/>
          </p:cNvPicPr>
          <p:nvPr/>
        </p:nvPicPr>
        <p:blipFill>
          <a:blip r:embed="rId3"/>
          <a:stretch>
            <a:fillRect/>
          </a:stretch>
        </p:blipFill>
        <p:spPr>
          <a:xfrm>
            <a:off x="1175751" y="2432137"/>
            <a:ext cx="3967880" cy="3511463"/>
          </a:xfrm>
          <a:prstGeom prst="rect">
            <a:avLst/>
          </a:prstGeom>
        </p:spPr>
      </p:pic>
      <p:pic>
        <p:nvPicPr>
          <p:cNvPr id="20" name="Picture 19">
            <a:extLst>
              <a:ext uri="{FF2B5EF4-FFF2-40B4-BE49-F238E27FC236}">
                <a16:creationId xmlns:a16="http://schemas.microsoft.com/office/drawing/2014/main" id="{B095338D-B6C8-4ACA-FFC4-C86FEBC948EF}"/>
              </a:ext>
            </a:extLst>
          </p:cNvPr>
          <p:cNvPicPr>
            <a:picLocks noChangeAspect="1"/>
          </p:cNvPicPr>
          <p:nvPr/>
        </p:nvPicPr>
        <p:blipFill>
          <a:blip r:embed="rId4"/>
          <a:stretch>
            <a:fillRect/>
          </a:stretch>
        </p:blipFill>
        <p:spPr>
          <a:xfrm>
            <a:off x="7749176" y="1314449"/>
            <a:ext cx="3528178" cy="4925613"/>
          </a:xfrm>
          <a:prstGeom prst="rect">
            <a:avLst/>
          </a:prstGeom>
        </p:spPr>
      </p:pic>
      <p:pic>
        <p:nvPicPr>
          <p:cNvPr id="22" name="Picture 21">
            <a:extLst>
              <a:ext uri="{FF2B5EF4-FFF2-40B4-BE49-F238E27FC236}">
                <a16:creationId xmlns:a16="http://schemas.microsoft.com/office/drawing/2014/main" id="{24175534-0166-384F-FD8D-3D06F0561D62}"/>
              </a:ext>
            </a:extLst>
          </p:cNvPr>
          <p:cNvPicPr>
            <a:picLocks noChangeAspect="1"/>
          </p:cNvPicPr>
          <p:nvPr/>
        </p:nvPicPr>
        <p:blipFill>
          <a:blip r:embed="rId5"/>
          <a:stretch>
            <a:fillRect/>
          </a:stretch>
        </p:blipFill>
        <p:spPr>
          <a:xfrm>
            <a:off x="5995987" y="1904006"/>
            <a:ext cx="1666875" cy="1181100"/>
          </a:xfrm>
          <a:prstGeom prst="rect">
            <a:avLst/>
          </a:prstGeom>
        </p:spPr>
      </p:pic>
    </p:spTree>
    <p:extLst>
      <p:ext uri="{BB962C8B-B14F-4D97-AF65-F5344CB8AC3E}">
        <p14:creationId xmlns:p14="http://schemas.microsoft.com/office/powerpoint/2010/main" val="33395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16</a:t>
            </a:fld>
            <a:endParaRPr lang="en-US"/>
          </a:p>
        </p:txBody>
      </p:sp>
      <p:sp>
        <p:nvSpPr>
          <p:cNvPr id="2" name="Title 1">
            <a:extLst>
              <a:ext uri="{FF2B5EF4-FFF2-40B4-BE49-F238E27FC236}">
                <a16:creationId xmlns:a16="http://schemas.microsoft.com/office/drawing/2014/main" id="{FA1C8DE2-86D1-EA97-AE14-0408387D2491}"/>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pic>
        <p:nvPicPr>
          <p:cNvPr id="9" name="Picture 8">
            <a:extLst>
              <a:ext uri="{FF2B5EF4-FFF2-40B4-BE49-F238E27FC236}">
                <a16:creationId xmlns:a16="http://schemas.microsoft.com/office/drawing/2014/main" id="{C3C39302-D6E4-D7F9-2369-F7BA1DB4D4F6}"/>
              </a:ext>
            </a:extLst>
          </p:cNvPr>
          <p:cNvPicPr>
            <a:picLocks noChangeAspect="1"/>
          </p:cNvPicPr>
          <p:nvPr/>
        </p:nvPicPr>
        <p:blipFill>
          <a:blip r:embed="rId2"/>
          <a:stretch>
            <a:fillRect/>
          </a:stretch>
        </p:blipFill>
        <p:spPr>
          <a:xfrm>
            <a:off x="1114425" y="1271587"/>
            <a:ext cx="1200150" cy="1322388"/>
          </a:xfrm>
          <a:prstGeom prst="rect">
            <a:avLst/>
          </a:prstGeom>
        </p:spPr>
      </p:pic>
      <p:pic>
        <p:nvPicPr>
          <p:cNvPr id="11" name="Picture 10">
            <a:extLst>
              <a:ext uri="{FF2B5EF4-FFF2-40B4-BE49-F238E27FC236}">
                <a16:creationId xmlns:a16="http://schemas.microsoft.com/office/drawing/2014/main" id="{1BA089B5-23F8-47EF-A7B1-929AF946D80F}"/>
              </a:ext>
            </a:extLst>
          </p:cNvPr>
          <p:cNvPicPr>
            <a:picLocks noChangeAspect="1"/>
          </p:cNvPicPr>
          <p:nvPr/>
        </p:nvPicPr>
        <p:blipFill>
          <a:blip r:embed="rId3"/>
          <a:stretch>
            <a:fillRect/>
          </a:stretch>
        </p:blipFill>
        <p:spPr>
          <a:xfrm>
            <a:off x="3095625" y="1408112"/>
            <a:ext cx="7658100" cy="4772025"/>
          </a:xfrm>
          <a:prstGeom prst="rect">
            <a:avLst/>
          </a:prstGeom>
        </p:spPr>
      </p:pic>
    </p:spTree>
    <p:extLst>
      <p:ext uri="{BB962C8B-B14F-4D97-AF65-F5344CB8AC3E}">
        <p14:creationId xmlns:p14="http://schemas.microsoft.com/office/powerpoint/2010/main" val="50475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17</a:t>
            </a:fld>
            <a:endParaRPr lang="en-US"/>
          </a:p>
        </p:txBody>
      </p:sp>
      <p:pic>
        <p:nvPicPr>
          <p:cNvPr id="2" name="Picture 1">
            <a:extLst>
              <a:ext uri="{FF2B5EF4-FFF2-40B4-BE49-F238E27FC236}">
                <a16:creationId xmlns:a16="http://schemas.microsoft.com/office/drawing/2014/main" id="{82BB1B7D-B8D8-7C74-08EB-3254CECBCC33}"/>
              </a:ext>
            </a:extLst>
          </p:cNvPr>
          <p:cNvPicPr>
            <a:picLocks noChangeAspect="1"/>
          </p:cNvPicPr>
          <p:nvPr/>
        </p:nvPicPr>
        <p:blipFill>
          <a:blip r:embed="rId2"/>
          <a:stretch>
            <a:fillRect/>
          </a:stretch>
        </p:blipFill>
        <p:spPr>
          <a:xfrm>
            <a:off x="2324099" y="1223978"/>
            <a:ext cx="7715251" cy="5064370"/>
          </a:xfrm>
          <a:prstGeom prst="rect">
            <a:avLst/>
          </a:prstGeom>
        </p:spPr>
      </p:pic>
      <p:sp>
        <p:nvSpPr>
          <p:cNvPr id="3" name="TextBox 2">
            <a:extLst>
              <a:ext uri="{FF2B5EF4-FFF2-40B4-BE49-F238E27FC236}">
                <a16:creationId xmlns:a16="http://schemas.microsoft.com/office/drawing/2014/main" id="{92112480-8067-A8C4-6255-87492AEBC128}"/>
              </a:ext>
            </a:extLst>
          </p:cNvPr>
          <p:cNvSpPr txBox="1"/>
          <p:nvPr/>
        </p:nvSpPr>
        <p:spPr>
          <a:xfrm>
            <a:off x="1323975" y="823868"/>
            <a:ext cx="9544050" cy="400110"/>
          </a:xfrm>
          <a:prstGeom prst="rect">
            <a:avLst/>
          </a:prstGeom>
          <a:noFill/>
        </p:spPr>
        <p:txBody>
          <a:bodyPr wrap="square" rtlCol="0">
            <a:spAutoFit/>
          </a:bodyPr>
          <a:lstStyle/>
          <a:p>
            <a:r>
              <a:rPr lang="en-US" sz="2000" dirty="0"/>
              <a:t>Settings view in the spectrum analyzer</a:t>
            </a:r>
            <a:endParaRPr lang="en-US" dirty="0"/>
          </a:p>
        </p:txBody>
      </p:sp>
      <p:sp>
        <p:nvSpPr>
          <p:cNvPr id="6" name="Title 1">
            <a:extLst>
              <a:ext uri="{FF2B5EF4-FFF2-40B4-BE49-F238E27FC236}">
                <a16:creationId xmlns:a16="http://schemas.microsoft.com/office/drawing/2014/main" id="{8B265483-62D9-310A-F775-B35F31175413}"/>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Tree>
    <p:extLst>
      <p:ext uri="{BB962C8B-B14F-4D97-AF65-F5344CB8AC3E}">
        <p14:creationId xmlns:p14="http://schemas.microsoft.com/office/powerpoint/2010/main" val="242226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18</a:t>
            </a:fld>
            <a:endParaRPr lang="en-US"/>
          </a:p>
        </p:txBody>
      </p:sp>
      <p:pic>
        <p:nvPicPr>
          <p:cNvPr id="2" name="Picture 1">
            <a:extLst>
              <a:ext uri="{FF2B5EF4-FFF2-40B4-BE49-F238E27FC236}">
                <a16:creationId xmlns:a16="http://schemas.microsoft.com/office/drawing/2014/main" id="{F99C320B-E066-BDA9-FA7F-8899CA3DF8CE}"/>
              </a:ext>
            </a:extLst>
          </p:cNvPr>
          <p:cNvPicPr>
            <a:picLocks noChangeAspect="1"/>
          </p:cNvPicPr>
          <p:nvPr/>
        </p:nvPicPr>
        <p:blipFill>
          <a:blip r:embed="rId2"/>
          <a:stretch>
            <a:fillRect/>
          </a:stretch>
        </p:blipFill>
        <p:spPr>
          <a:xfrm>
            <a:off x="1624012" y="1022350"/>
            <a:ext cx="8810625" cy="5057775"/>
          </a:xfrm>
          <a:prstGeom prst="rect">
            <a:avLst/>
          </a:prstGeom>
        </p:spPr>
      </p:pic>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Tree>
    <p:extLst>
      <p:ext uri="{BB962C8B-B14F-4D97-AF65-F5344CB8AC3E}">
        <p14:creationId xmlns:p14="http://schemas.microsoft.com/office/powerpoint/2010/main" val="1784026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19</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Simulink DSP Project Wrap-up </a:t>
            </a:r>
            <a:endParaRPr lang="en-US" dirty="0"/>
          </a:p>
        </p:txBody>
      </p:sp>
      <p:pic>
        <p:nvPicPr>
          <p:cNvPr id="8" name="Picture 7">
            <a:extLst>
              <a:ext uri="{FF2B5EF4-FFF2-40B4-BE49-F238E27FC236}">
                <a16:creationId xmlns:a16="http://schemas.microsoft.com/office/drawing/2014/main" id="{FFCB8670-8241-CA21-0C17-8BF38A43BD4A}"/>
              </a:ext>
            </a:extLst>
          </p:cNvPr>
          <p:cNvPicPr>
            <a:picLocks noChangeAspect="1"/>
          </p:cNvPicPr>
          <p:nvPr/>
        </p:nvPicPr>
        <p:blipFill>
          <a:blip r:embed="rId2"/>
          <a:stretch>
            <a:fillRect/>
          </a:stretch>
        </p:blipFill>
        <p:spPr>
          <a:xfrm>
            <a:off x="1931911" y="1166812"/>
            <a:ext cx="7767348" cy="4652964"/>
          </a:xfrm>
          <a:prstGeom prst="rect">
            <a:avLst/>
          </a:prstGeom>
        </p:spPr>
      </p:pic>
    </p:spTree>
    <p:extLst>
      <p:ext uri="{BB962C8B-B14F-4D97-AF65-F5344CB8AC3E}">
        <p14:creationId xmlns:p14="http://schemas.microsoft.com/office/powerpoint/2010/main" val="297148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EF3F53-32C0-4E82-91C5-47E2A387C30F}"/>
              </a:ext>
            </a:extLst>
          </p:cNvPr>
          <p:cNvSpPr>
            <a:spLocks noGrp="1"/>
          </p:cNvSpPr>
          <p:nvPr>
            <p:ph type="ftr" sz="quarter" idx="11"/>
          </p:nvPr>
        </p:nvSpPr>
        <p:spPr>
          <a:xfrm>
            <a:off x="3419475" y="6356350"/>
            <a:ext cx="5076825" cy="365125"/>
          </a:xfrm>
        </p:spPr>
        <p:txBody>
          <a:bodyPr/>
          <a:lstStyle/>
          <a:p>
            <a:r>
              <a:rPr lang="en-US" sz="1600" dirty="0"/>
              <a:t>EEE5653 &amp; EEE5654 Project Requirements – Draft 1</a:t>
            </a:r>
          </a:p>
        </p:txBody>
      </p:sp>
      <p:sp>
        <p:nvSpPr>
          <p:cNvPr id="5" name="Slide Number Placeholder 4">
            <a:extLst>
              <a:ext uri="{FF2B5EF4-FFF2-40B4-BE49-F238E27FC236}">
                <a16:creationId xmlns:a16="http://schemas.microsoft.com/office/drawing/2014/main" id="{F2FA1C7A-2905-A2E9-CFDA-97A6EB13CC50}"/>
              </a:ext>
            </a:extLst>
          </p:cNvPr>
          <p:cNvSpPr>
            <a:spLocks noGrp="1"/>
          </p:cNvSpPr>
          <p:nvPr>
            <p:ph type="sldNum" sz="quarter" idx="12"/>
          </p:nvPr>
        </p:nvSpPr>
        <p:spPr/>
        <p:txBody>
          <a:bodyPr/>
          <a:lstStyle/>
          <a:p>
            <a:fld id="{84B73164-A64C-4F5C-A4BD-4649CD881205}" type="slidenum">
              <a:rPr lang="en-US" smtClean="0"/>
              <a:t>2</a:t>
            </a:fld>
            <a:endParaRPr lang="en-US"/>
          </a:p>
        </p:txBody>
      </p:sp>
      <p:sp>
        <p:nvSpPr>
          <p:cNvPr id="8" name="TextBox 7">
            <a:extLst>
              <a:ext uri="{FF2B5EF4-FFF2-40B4-BE49-F238E27FC236}">
                <a16:creationId xmlns:a16="http://schemas.microsoft.com/office/drawing/2014/main" id="{351BE879-0A8A-56F8-A03A-961337F81E9F}"/>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Filter Group Assignments</a:t>
            </a:r>
          </a:p>
        </p:txBody>
      </p:sp>
      <p:pic>
        <p:nvPicPr>
          <p:cNvPr id="10" name="Picture 9">
            <a:extLst>
              <a:ext uri="{FF2B5EF4-FFF2-40B4-BE49-F238E27FC236}">
                <a16:creationId xmlns:a16="http://schemas.microsoft.com/office/drawing/2014/main" id="{F17D7728-EA3B-7FB5-BE25-44F4D77CAB35}"/>
              </a:ext>
            </a:extLst>
          </p:cNvPr>
          <p:cNvPicPr>
            <a:picLocks noChangeAspect="1"/>
          </p:cNvPicPr>
          <p:nvPr/>
        </p:nvPicPr>
        <p:blipFill>
          <a:blip r:embed="rId2"/>
          <a:stretch>
            <a:fillRect/>
          </a:stretch>
        </p:blipFill>
        <p:spPr>
          <a:xfrm>
            <a:off x="876297" y="2338387"/>
            <a:ext cx="10120315" cy="2024063"/>
          </a:xfrm>
          <a:prstGeom prst="rect">
            <a:avLst/>
          </a:prstGeom>
        </p:spPr>
      </p:pic>
    </p:spTree>
    <p:extLst>
      <p:ext uri="{BB962C8B-B14F-4D97-AF65-F5344CB8AC3E}">
        <p14:creationId xmlns:p14="http://schemas.microsoft.com/office/powerpoint/2010/main" val="182707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FC92-798B-F6F7-B4F0-3B6BC75B985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Objective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Footer Placeholder 3">
            <a:extLst>
              <a:ext uri="{FF2B5EF4-FFF2-40B4-BE49-F238E27FC236}">
                <a16:creationId xmlns:a16="http://schemas.microsoft.com/office/drawing/2014/main" id="{7C01A354-E73E-1E88-AD4A-64A5C6D2B178}"/>
              </a:ext>
            </a:extLst>
          </p:cNvPr>
          <p:cNvSpPr>
            <a:spLocks noGrp="1"/>
          </p:cNvSpPr>
          <p:nvPr>
            <p:ph type="ftr" sz="quarter" idx="11"/>
          </p:nvPr>
        </p:nvSpPr>
        <p:spPr>
          <a:xfrm>
            <a:off x="3486150" y="6356350"/>
            <a:ext cx="5219700" cy="365125"/>
          </a:xfrm>
        </p:spPr>
        <p:txBody>
          <a:bodyPr/>
          <a:lstStyle/>
          <a:p>
            <a:r>
              <a:rPr lang="en-US" sz="1600" dirty="0"/>
              <a:t>EEE5653 &amp; EEE5654 Project Requirements – Draft 1</a:t>
            </a:r>
          </a:p>
        </p:txBody>
      </p:sp>
      <p:sp>
        <p:nvSpPr>
          <p:cNvPr id="5" name="Slide Number Placeholder 4">
            <a:extLst>
              <a:ext uri="{FF2B5EF4-FFF2-40B4-BE49-F238E27FC236}">
                <a16:creationId xmlns:a16="http://schemas.microsoft.com/office/drawing/2014/main" id="{8A1B8570-D185-5E3F-44FE-35EC322457FE}"/>
              </a:ext>
            </a:extLst>
          </p:cNvPr>
          <p:cNvSpPr>
            <a:spLocks noGrp="1"/>
          </p:cNvSpPr>
          <p:nvPr>
            <p:ph type="sldNum" sz="quarter" idx="12"/>
          </p:nvPr>
        </p:nvSpPr>
        <p:spPr/>
        <p:txBody>
          <a:bodyPr/>
          <a:lstStyle/>
          <a:p>
            <a:fld id="{84B73164-A64C-4F5C-A4BD-4649CD881205}" type="slidenum">
              <a:rPr lang="en-US" smtClean="0"/>
              <a:t>3</a:t>
            </a:fld>
            <a:endParaRPr lang="en-US"/>
          </a:p>
        </p:txBody>
      </p:sp>
      <p:sp>
        <p:nvSpPr>
          <p:cNvPr id="6" name="TextBox 5">
            <a:extLst>
              <a:ext uri="{FF2B5EF4-FFF2-40B4-BE49-F238E27FC236}">
                <a16:creationId xmlns:a16="http://schemas.microsoft.com/office/drawing/2014/main" id="{04BFD079-FEFD-4530-F625-C646FFDEE380}"/>
              </a:ext>
            </a:extLst>
          </p:cNvPr>
          <p:cNvSpPr txBox="1"/>
          <p:nvPr/>
        </p:nvSpPr>
        <p:spPr>
          <a:xfrm>
            <a:off x="838200" y="876300"/>
            <a:ext cx="10515600" cy="5693866"/>
          </a:xfrm>
          <a:prstGeom prst="rect">
            <a:avLst/>
          </a:prstGeom>
          <a:noFill/>
        </p:spPr>
        <p:txBody>
          <a:bodyPr wrap="square" rtlCol="0">
            <a:spAutoFit/>
          </a:bodyPr>
          <a:lstStyle/>
          <a:p>
            <a:pPr algn="ct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Overview</a:t>
            </a:r>
          </a:p>
          <a:p>
            <a:pPr algn="ctr"/>
            <a:endParaRPr lang="en-US" sz="10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Develop a Simulink model using the appropriate blocks to include a </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signal generator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filter design</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oscilloscope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a:p>
            <a:r>
              <a:rPr lang="en-US" sz="2400" dirty="0"/>
              <a:t>From the model you generate in Simulink, you will record amplitude and frequency data from the Simulink </a:t>
            </a:r>
            <a:r>
              <a:rPr lang="en-US" sz="2400" i="1" dirty="0"/>
              <a:t>scope</a:t>
            </a:r>
            <a:r>
              <a:rPr lang="en-US" sz="2400" dirty="0"/>
              <a:t> block as you vary the frequency in your model in the </a:t>
            </a:r>
            <a:r>
              <a:rPr lang="en-US" sz="2400" i="1" dirty="0"/>
              <a:t>signal generator </a:t>
            </a:r>
            <a:r>
              <a:rPr lang="en-US" sz="2400" dirty="0"/>
              <a:t>block.</a:t>
            </a:r>
          </a:p>
          <a:p>
            <a:endParaRPr lang="en-US" sz="2400" dirty="0"/>
          </a:p>
          <a:p>
            <a:r>
              <a:rPr lang="en-US" sz="2400" dirty="0"/>
              <a:t>You will vary the frequency in the </a:t>
            </a:r>
            <a:r>
              <a:rPr lang="en-US" sz="2400" i="1" dirty="0"/>
              <a:t>signal generator </a:t>
            </a:r>
            <a:r>
              <a:rPr lang="en-US" sz="2400" dirty="0"/>
              <a:t>block and record the amplitude changes from the </a:t>
            </a:r>
            <a:r>
              <a:rPr lang="en-US" sz="2400" i="1" dirty="0"/>
              <a:t>scope</a:t>
            </a:r>
            <a:r>
              <a:rPr lang="en-US" sz="2400" dirty="0"/>
              <a:t> block. Record the input and output amplitudes. For example, try changing the frequency every 10 </a:t>
            </a:r>
            <a:r>
              <a:rPr lang="en-US" sz="2400" dirty="0" err="1"/>
              <a:t>KHz</a:t>
            </a:r>
            <a:r>
              <a:rPr lang="en-US" sz="2400" dirty="0"/>
              <a:t> and record the amplitudes.</a:t>
            </a:r>
          </a:p>
          <a:p>
            <a:endParaRPr lang="en-US" sz="2400" dirty="0"/>
          </a:p>
          <a:p>
            <a:r>
              <a:rPr lang="en-US" sz="2400" dirty="0"/>
              <a:t>Construct a second model using a </a:t>
            </a:r>
            <a:r>
              <a:rPr lang="en-US" sz="2400" i="1" dirty="0"/>
              <a:t>pulse generator</a:t>
            </a:r>
            <a:r>
              <a:rPr lang="en-US" sz="2400" dirty="0"/>
              <a:t>, </a:t>
            </a:r>
            <a:r>
              <a:rPr lang="en-US" sz="2400" i="1" dirty="0"/>
              <a:t>filter design</a:t>
            </a:r>
            <a:r>
              <a:rPr lang="en-US" sz="2400" dirty="0"/>
              <a:t>, and </a:t>
            </a:r>
            <a:r>
              <a:rPr lang="en-US" sz="2400" i="1" dirty="0"/>
              <a:t>spectrum analyzer</a:t>
            </a:r>
            <a:r>
              <a:rPr lang="en-US" sz="2400" dirty="0"/>
              <a:t>.</a:t>
            </a:r>
          </a:p>
          <a:p>
            <a:endParaRPr lang="en-US" sz="2400" dirty="0"/>
          </a:p>
        </p:txBody>
      </p:sp>
    </p:spTree>
    <p:extLst>
      <p:ext uri="{BB962C8B-B14F-4D97-AF65-F5344CB8AC3E}">
        <p14:creationId xmlns:p14="http://schemas.microsoft.com/office/powerpoint/2010/main" val="111354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4</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Model 1</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0515600" cy="4401205"/>
          </a:xfrm>
          <a:prstGeom prst="rect">
            <a:avLst/>
          </a:prstGeom>
          <a:noFill/>
        </p:spPr>
        <p:txBody>
          <a:bodyPr wrap="square" rtlCol="0">
            <a:spAutoFit/>
          </a:bodyPr>
          <a:lstStyle/>
          <a:p>
            <a:pPr marL="342900" indent="-342900">
              <a:buAutoNum type="arabicPeriod"/>
            </a:pPr>
            <a:r>
              <a:rPr lang="en-US" sz="2000" dirty="0"/>
              <a:t>Design a filter for each of the two filters assigned per group.</a:t>
            </a:r>
          </a:p>
          <a:p>
            <a:pPr marL="800100" lvl="1" indent="-342900">
              <a:buAutoNum type="arabicPeriod"/>
            </a:pPr>
            <a:r>
              <a:rPr lang="en-US" sz="2000" dirty="0"/>
              <a:t>Low pass/High pass</a:t>
            </a:r>
          </a:p>
          <a:p>
            <a:pPr marL="800100" lvl="1" indent="-342900">
              <a:buAutoNum type="arabicPeriod"/>
            </a:pPr>
            <a:r>
              <a:rPr lang="en-US" sz="2000" dirty="0"/>
              <a:t>Bandpass/Notch</a:t>
            </a:r>
          </a:p>
          <a:p>
            <a:pPr marL="800100" lvl="1" indent="-342900">
              <a:buAutoNum type="arabicPeriod"/>
            </a:pPr>
            <a:endParaRPr lang="en-US" sz="2000" dirty="0"/>
          </a:p>
          <a:p>
            <a:pPr marL="342900" indent="-342900">
              <a:buAutoNum type="arabicPeriod"/>
            </a:pPr>
            <a:r>
              <a:rPr lang="en-US" sz="2000" dirty="0"/>
              <a:t>Characterize </a:t>
            </a:r>
          </a:p>
          <a:p>
            <a:pPr marL="800100" lvl="1" indent="-342900">
              <a:buAutoNum type="arabicPeriod"/>
            </a:pPr>
            <a:r>
              <a:rPr lang="en-US" sz="2000" dirty="0"/>
              <a:t>Oscilloscope</a:t>
            </a:r>
          </a:p>
          <a:p>
            <a:pPr marL="800100" lvl="1" indent="-342900">
              <a:buAutoNum type="arabicPeriod"/>
            </a:pPr>
            <a:endParaRPr lang="en-US" sz="2000" dirty="0"/>
          </a:p>
          <a:p>
            <a:pPr marL="342900" indent="-342900">
              <a:buAutoNum type="arabicPeriod"/>
            </a:pPr>
            <a:r>
              <a:rPr lang="en-US" sz="2000" dirty="0"/>
              <a:t>Data capture</a:t>
            </a:r>
          </a:p>
          <a:p>
            <a:pPr marL="800100" lvl="1" indent="-342900">
              <a:buAutoNum type="arabicPeriod"/>
            </a:pPr>
            <a:r>
              <a:rPr lang="en-US" sz="2000" dirty="0"/>
              <a:t>Vary the frequency from the Simulink sine wave block.</a:t>
            </a:r>
          </a:p>
          <a:p>
            <a:pPr marL="800100" lvl="1" indent="-342900">
              <a:buAutoNum type="arabicPeriod"/>
            </a:pPr>
            <a:r>
              <a:rPr lang="en-US" sz="2000" dirty="0"/>
              <a:t>Capture the amplitude of the sine wave in the oscilloscope from the varying frequency.</a:t>
            </a:r>
          </a:p>
          <a:p>
            <a:pPr marL="800100" lvl="1" indent="-342900">
              <a:buAutoNum type="arabicPeriod"/>
            </a:pPr>
            <a:r>
              <a:rPr lang="en-US" sz="2000" dirty="0"/>
              <a:t>Configure these scope parameters for logging the signal to the </a:t>
            </a:r>
            <a:r>
              <a:rPr lang="en-US" sz="2000" dirty="0" err="1"/>
              <a:t>Matlab</a:t>
            </a:r>
            <a:r>
              <a:rPr lang="en-US" sz="2000" dirty="0"/>
              <a:t> workspace/file.</a:t>
            </a:r>
          </a:p>
          <a:p>
            <a:pPr lvl="1"/>
            <a:endParaRPr lang="en-US" sz="2000" dirty="0"/>
          </a:p>
          <a:p>
            <a:pPr marL="342900" indent="-342900">
              <a:buAutoNum type="arabicPeriod"/>
            </a:pPr>
            <a:r>
              <a:rPr lang="en-US" sz="2000" dirty="0"/>
              <a:t>Calculations </a:t>
            </a:r>
          </a:p>
          <a:p>
            <a:pPr marL="800100" lvl="1" indent="-342900">
              <a:buAutoNum type="arabicPeriod"/>
            </a:pPr>
            <a:r>
              <a:rPr lang="en-US" sz="2000" dirty="0"/>
              <a:t>Calculate the frequency response by calculating (output amplitude/input amplitude) in </a:t>
            </a:r>
            <a:r>
              <a:rPr lang="en-US" sz="2000" dirty="0" err="1"/>
              <a:t>dB.</a:t>
            </a:r>
            <a:endParaRPr lang="en-US" sz="2000" dirty="0"/>
          </a:p>
        </p:txBody>
      </p:sp>
    </p:spTree>
    <p:extLst>
      <p:ext uri="{BB962C8B-B14F-4D97-AF65-F5344CB8AC3E}">
        <p14:creationId xmlns:p14="http://schemas.microsoft.com/office/powerpoint/2010/main" val="54396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5</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Model 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0515600" cy="4708981"/>
          </a:xfrm>
          <a:prstGeom prst="rect">
            <a:avLst/>
          </a:prstGeom>
          <a:noFill/>
        </p:spPr>
        <p:txBody>
          <a:bodyPr wrap="square" rtlCol="0">
            <a:spAutoFit/>
          </a:bodyPr>
          <a:lstStyle/>
          <a:p>
            <a:pPr marL="342900" indent="-342900">
              <a:buAutoNum type="arabicPeriod"/>
            </a:pPr>
            <a:r>
              <a:rPr lang="en-US" sz="2000" dirty="0"/>
              <a:t>Design a filter for each of the two filters assigned per group.</a:t>
            </a:r>
          </a:p>
          <a:p>
            <a:pPr marL="800100" lvl="1" indent="-342900">
              <a:buAutoNum type="arabicPeriod"/>
            </a:pPr>
            <a:r>
              <a:rPr lang="en-US" sz="2000" dirty="0"/>
              <a:t>Low pass/High pass</a:t>
            </a:r>
          </a:p>
          <a:p>
            <a:pPr marL="800100" lvl="1" indent="-342900">
              <a:buAutoNum type="arabicPeriod"/>
            </a:pPr>
            <a:r>
              <a:rPr lang="en-US" sz="2000" dirty="0"/>
              <a:t>Bandpass/Notch</a:t>
            </a:r>
          </a:p>
          <a:p>
            <a:pPr marL="800100" lvl="1" indent="-342900">
              <a:buAutoNum type="arabicPeriod"/>
            </a:pPr>
            <a:endParaRPr lang="en-US" sz="2000" dirty="0"/>
          </a:p>
          <a:p>
            <a:pPr marL="342900" indent="-342900">
              <a:buAutoNum type="arabicPeriod"/>
            </a:pPr>
            <a:r>
              <a:rPr lang="en-US" sz="2000" dirty="0"/>
              <a:t>Characterize </a:t>
            </a:r>
          </a:p>
          <a:p>
            <a:pPr marL="800100" lvl="1" indent="-342900">
              <a:buAutoNum type="arabicPeriod"/>
            </a:pPr>
            <a:r>
              <a:rPr lang="en-US" sz="2000" dirty="0"/>
              <a:t>Spectrum Analyzer</a:t>
            </a:r>
          </a:p>
          <a:p>
            <a:pPr marL="800100" lvl="1" indent="-342900">
              <a:buAutoNum type="arabicPeriod"/>
            </a:pPr>
            <a:endParaRPr lang="en-US" sz="2000" dirty="0"/>
          </a:p>
          <a:p>
            <a:pPr marL="342900" indent="-342900">
              <a:buAutoNum type="arabicPeriod"/>
            </a:pPr>
            <a:r>
              <a:rPr lang="en-US" sz="2000" dirty="0"/>
              <a:t>Pulse generator</a:t>
            </a:r>
          </a:p>
          <a:p>
            <a:pPr marL="800100" lvl="1" indent="-342900">
              <a:buAutoNum type="arabicPeriod"/>
            </a:pPr>
            <a:r>
              <a:rPr lang="en-US" sz="2000" dirty="0"/>
              <a:t>Create a Dirac pulse to input into the filter.</a:t>
            </a:r>
          </a:p>
          <a:p>
            <a:pPr marL="800100" lvl="1" indent="-342900">
              <a:buAutoNum type="arabicPeriod"/>
            </a:pPr>
            <a:r>
              <a:rPr lang="en-US" sz="2000" dirty="0"/>
              <a:t>Note: Look at the </a:t>
            </a:r>
            <a:r>
              <a:rPr lang="en-US" sz="2000" i="1" dirty="0"/>
              <a:t>Simulink pulse generator </a:t>
            </a:r>
            <a:r>
              <a:rPr lang="en-US" sz="2000" dirty="0"/>
              <a:t>and the </a:t>
            </a:r>
            <a:r>
              <a:rPr lang="en-US" sz="2000" i="1" dirty="0"/>
              <a:t>step response block </a:t>
            </a:r>
            <a:r>
              <a:rPr lang="en-US" sz="2000" dirty="0"/>
              <a:t>for ways to create a Dirac signal.</a:t>
            </a:r>
          </a:p>
          <a:p>
            <a:pPr lvl="1"/>
            <a:endParaRPr lang="en-US" sz="2000" dirty="0"/>
          </a:p>
          <a:p>
            <a:pPr marL="342900" indent="-342900">
              <a:buAutoNum type="arabicPeriod"/>
            </a:pPr>
            <a:r>
              <a:rPr lang="en-US" sz="2000" dirty="0"/>
              <a:t>Calculations </a:t>
            </a:r>
          </a:p>
          <a:p>
            <a:pPr marL="800100" lvl="1" indent="-342900">
              <a:buAutoNum type="arabicPeriod"/>
            </a:pPr>
            <a:r>
              <a:rPr lang="en-US" sz="2000" dirty="0"/>
              <a:t>Details for requirements for the data capture and calculations will be presented for next Tuesday’s class.</a:t>
            </a:r>
          </a:p>
        </p:txBody>
      </p:sp>
    </p:spTree>
    <p:extLst>
      <p:ext uri="{BB962C8B-B14F-4D97-AF65-F5344CB8AC3E}">
        <p14:creationId xmlns:p14="http://schemas.microsoft.com/office/powerpoint/2010/main" val="243638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9846D7-D3CD-A6ED-5F6D-210DAFE36B36}"/>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6</a:t>
            </a:fld>
            <a:endParaRPr lang="en-US"/>
          </a:p>
        </p:txBody>
      </p:sp>
      <p:sp>
        <p:nvSpPr>
          <p:cNvPr id="2" name="Title 1">
            <a:extLst>
              <a:ext uri="{FF2B5EF4-FFF2-40B4-BE49-F238E27FC236}">
                <a16:creationId xmlns:a16="http://schemas.microsoft.com/office/drawing/2014/main" id="{690720C4-B49D-2476-BD70-AE206C7163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Sine Wave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D9DD5128-6E89-DFA0-10E3-56EA0D040BEC}"/>
              </a:ext>
            </a:extLst>
          </p:cNvPr>
          <p:cNvPicPr>
            <a:picLocks noChangeAspect="1"/>
          </p:cNvPicPr>
          <p:nvPr/>
        </p:nvPicPr>
        <p:blipFill>
          <a:blip r:embed="rId2"/>
          <a:stretch>
            <a:fillRect/>
          </a:stretch>
        </p:blipFill>
        <p:spPr>
          <a:xfrm>
            <a:off x="549382" y="1793239"/>
            <a:ext cx="5279918" cy="4464685"/>
          </a:xfrm>
          <a:prstGeom prst="rect">
            <a:avLst/>
          </a:prstGeom>
        </p:spPr>
      </p:pic>
      <p:sp>
        <p:nvSpPr>
          <p:cNvPr id="6" name="TextBox 5">
            <a:extLst>
              <a:ext uri="{FF2B5EF4-FFF2-40B4-BE49-F238E27FC236}">
                <a16:creationId xmlns:a16="http://schemas.microsoft.com/office/drawing/2014/main" id="{1C6E95D3-850B-1E10-73F5-6EDAFE7C9296}"/>
              </a:ext>
            </a:extLst>
          </p:cNvPr>
          <p:cNvSpPr txBox="1"/>
          <p:nvPr/>
        </p:nvSpPr>
        <p:spPr>
          <a:xfrm>
            <a:off x="361951" y="813972"/>
            <a:ext cx="11191874" cy="1292662"/>
          </a:xfrm>
          <a:prstGeom prst="rect">
            <a:avLst/>
          </a:prstGeom>
          <a:noFill/>
        </p:spPr>
        <p:txBody>
          <a:bodyPr wrap="square" rtlCol="0">
            <a:spAutoFit/>
          </a:bodyPr>
          <a:lstStyle/>
          <a:p>
            <a:r>
              <a:rPr lang="en-US" sz="2000" dirty="0"/>
              <a:t>One idea you could try for adjusting the frequency for your sine wave block is to set the internal frequency of the sine function to 1 then multiply the input signal by the desired frequency. Another idea is to vary the frequency by feeding in a ramp to the sine block.</a:t>
            </a:r>
          </a:p>
          <a:p>
            <a:endParaRPr lang="en-US" dirty="0"/>
          </a:p>
        </p:txBody>
      </p:sp>
      <p:sp>
        <p:nvSpPr>
          <p:cNvPr id="7" name="TextBox 6">
            <a:extLst>
              <a:ext uri="{FF2B5EF4-FFF2-40B4-BE49-F238E27FC236}">
                <a16:creationId xmlns:a16="http://schemas.microsoft.com/office/drawing/2014/main" id="{DB23A096-C633-BC5C-A6B3-D386DEDC0FA6}"/>
              </a:ext>
            </a:extLst>
          </p:cNvPr>
          <p:cNvSpPr txBox="1"/>
          <p:nvPr/>
        </p:nvSpPr>
        <p:spPr>
          <a:xfrm>
            <a:off x="6010275" y="2954219"/>
            <a:ext cx="5857876" cy="2523768"/>
          </a:xfrm>
          <a:prstGeom prst="rect">
            <a:avLst/>
          </a:prstGeom>
          <a:noFill/>
        </p:spPr>
        <p:txBody>
          <a:bodyPr wrap="square" rtlCol="0">
            <a:spAutoFit/>
          </a:bodyPr>
          <a:lstStyle/>
          <a:p>
            <a:r>
              <a:rPr lang="en-US" sz="2000" dirty="0"/>
              <a:t>In time-based mode, the value of the sample time parameter determines whether the block operates in continuous mode or discrete mode.</a:t>
            </a:r>
          </a:p>
          <a:p>
            <a:endParaRPr lang="en-US" sz="2000" dirty="0"/>
          </a:p>
          <a:p>
            <a:r>
              <a:rPr lang="en-US" sz="2000" dirty="0"/>
              <a:t>Please refer to the MathWorks documentation for the Sine Wave block for more information.</a:t>
            </a:r>
          </a:p>
          <a:p>
            <a:endParaRPr lang="en-US" sz="2000" dirty="0"/>
          </a:p>
          <a:p>
            <a:endParaRPr lang="en-US" dirty="0"/>
          </a:p>
        </p:txBody>
      </p:sp>
    </p:spTree>
    <p:extLst>
      <p:ext uri="{BB962C8B-B14F-4D97-AF65-F5344CB8AC3E}">
        <p14:creationId xmlns:p14="http://schemas.microsoft.com/office/powerpoint/2010/main" val="77181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B3ED0E-D521-2680-A482-B4F35549F320}"/>
              </a:ext>
            </a:extLst>
          </p:cNvPr>
          <p:cNvSpPr>
            <a:spLocks noGrp="1"/>
          </p:cNvSpPr>
          <p:nvPr>
            <p:ph type="ftr" sz="quarter" idx="11"/>
          </p:nvPr>
        </p:nvSpPr>
        <p:spPr>
          <a:xfrm>
            <a:off x="3467100" y="6356350"/>
            <a:ext cx="5143500" cy="365125"/>
          </a:xfrm>
        </p:spPr>
        <p:txBody>
          <a:bodyPr/>
          <a:lstStyle/>
          <a:p>
            <a:r>
              <a:rPr lang="en-US" sz="1600" dirty="0"/>
              <a:t>EEE5653 &amp; EEE5654 Project Requirements – Draft 1</a:t>
            </a:r>
          </a:p>
        </p:txBody>
      </p:sp>
      <p:sp>
        <p:nvSpPr>
          <p:cNvPr id="5" name="Slide Number Placeholder 4">
            <a:extLst>
              <a:ext uri="{FF2B5EF4-FFF2-40B4-BE49-F238E27FC236}">
                <a16:creationId xmlns:a16="http://schemas.microsoft.com/office/drawing/2014/main" id="{B56D4C78-6A54-F2AE-CB3F-02DC261983BC}"/>
              </a:ext>
            </a:extLst>
          </p:cNvPr>
          <p:cNvSpPr>
            <a:spLocks noGrp="1"/>
          </p:cNvSpPr>
          <p:nvPr>
            <p:ph type="sldNum" sz="quarter" idx="12"/>
          </p:nvPr>
        </p:nvSpPr>
        <p:spPr/>
        <p:txBody>
          <a:bodyPr/>
          <a:lstStyle/>
          <a:p>
            <a:fld id="{84B73164-A64C-4F5C-A4BD-4649CD881205}" type="slidenum">
              <a:rPr lang="en-US" smtClean="0"/>
              <a:t>7</a:t>
            </a:fld>
            <a:endParaRPr lang="en-US"/>
          </a:p>
        </p:txBody>
      </p:sp>
      <p:sp>
        <p:nvSpPr>
          <p:cNvPr id="6" name="Title 1">
            <a:extLst>
              <a:ext uri="{FF2B5EF4-FFF2-40B4-BE49-F238E27FC236}">
                <a16:creationId xmlns:a16="http://schemas.microsoft.com/office/drawing/2014/main" id="{23A08241-31D0-52E2-E770-924413078BFC}"/>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D1B4A03-28C4-C59D-1312-CFA2098AF188}"/>
              </a:ext>
            </a:extLst>
          </p:cNvPr>
          <p:cNvSpPr txBox="1"/>
          <p:nvPr/>
        </p:nvSpPr>
        <p:spPr>
          <a:xfrm>
            <a:off x="952501" y="1152526"/>
            <a:ext cx="4181474" cy="2462213"/>
          </a:xfrm>
          <a:prstGeom prst="rect">
            <a:avLst/>
          </a:prstGeom>
          <a:noFill/>
        </p:spPr>
        <p:txBody>
          <a:bodyPr wrap="square" rtlCol="0">
            <a:spAutoFit/>
          </a:bodyPr>
          <a:lstStyle/>
          <a:p>
            <a:r>
              <a:rPr lang="en-US" sz="2000" b="1" dirty="0" err="1"/>
              <a:t>Matlab</a:t>
            </a:r>
            <a:r>
              <a:rPr lang="en-US" sz="2000" b="1" dirty="0"/>
              <a:t> command:</a:t>
            </a:r>
          </a:p>
          <a:p>
            <a:endParaRPr lang="en-US" dirty="0"/>
          </a:p>
          <a:p>
            <a:r>
              <a:rPr lang="en-US" sz="2000" dirty="0"/>
              <a:t>&gt;&gt; </a:t>
            </a:r>
            <a:r>
              <a:rPr lang="en-US" sz="2000" dirty="0" err="1"/>
              <a:t>filterDesigner</a:t>
            </a:r>
            <a:endParaRPr lang="en-US" sz="2000" dirty="0"/>
          </a:p>
          <a:p>
            <a:endParaRPr lang="en-US" dirty="0"/>
          </a:p>
          <a:p>
            <a:r>
              <a:rPr lang="en-US" sz="2000" b="1" dirty="0"/>
              <a:t>Simulink block:</a:t>
            </a:r>
          </a:p>
          <a:p>
            <a:endParaRPr lang="en-US" dirty="0"/>
          </a:p>
          <a:p>
            <a:pPr marL="285750" indent="-285750">
              <a:buFont typeface="Arial" panose="020B0604020202020204" pitchFamily="34" charset="0"/>
              <a:buChar char="•"/>
            </a:pPr>
            <a:r>
              <a:rPr lang="en-US" sz="2000" dirty="0"/>
              <a:t>Open Simulink</a:t>
            </a:r>
          </a:p>
          <a:p>
            <a:pPr marL="285750" indent="-285750">
              <a:buFont typeface="Arial" panose="020B0604020202020204" pitchFamily="34" charset="0"/>
              <a:buChar char="•"/>
            </a:pPr>
            <a:r>
              <a:rPr lang="en-US" sz="2000" dirty="0"/>
              <a:t>Navigate to the DSP System Toolbox</a:t>
            </a:r>
          </a:p>
        </p:txBody>
      </p:sp>
      <p:pic>
        <p:nvPicPr>
          <p:cNvPr id="8" name="Picture 7">
            <a:extLst>
              <a:ext uri="{FF2B5EF4-FFF2-40B4-BE49-F238E27FC236}">
                <a16:creationId xmlns:a16="http://schemas.microsoft.com/office/drawing/2014/main" id="{B1C16594-0CAC-C5CA-4D70-D587175C7C85}"/>
              </a:ext>
            </a:extLst>
          </p:cNvPr>
          <p:cNvPicPr>
            <a:picLocks noChangeAspect="1"/>
          </p:cNvPicPr>
          <p:nvPr/>
        </p:nvPicPr>
        <p:blipFill>
          <a:blip r:embed="rId2"/>
          <a:stretch>
            <a:fillRect/>
          </a:stretch>
        </p:blipFill>
        <p:spPr>
          <a:xfrm>
            <a:off x="1557336" y="3864154"/>
            <a:ext cx="2119955" cy="2181225"/>
          </a:xfrm>
          <a:prstGeom prst="rect">
            <a:avLst/>
          </a:prstGeom>
        </p:spPr>
      </p:pic>
      <p:sp>
        <p:nvSpPr>
          <p:cNvPr id="9" name="TextBox 8">
            <a:extLst>
              <a:ext uri="{FF2B5EF4-FFF2-40B4-BE49-F238E27FC236}">
                <a16:creationId xmlns:a16="http://schemas.microsoft.com/office/drawing/2014/main" id="{7CC0A439-3BCA-E7E5-A8FC-7561C1F73759}"/>
              </a:ext>
            </a:extLst>
          </p:cNvPr>
          <p:cNvSpPr txBox="1"/>
          <p:nvPr/>
        </p:nvSpPr>
        <p:spPr>
          <a:xfrm>
            <a:off x="5876925" y="1152526"/>
            <a:ext cx="5257800" cy="677108"/>
          </a:xfrm>
          <a:prstGeom prst="rect">
            <a:avLst/>
          </a:prstGeom>
          <a:noFill/>
        </p:spPr>
        <p:txBody>
          <a:bodyPr wrap="square" rtlCol="0">
            <a:spAutoFit/>
          </a:bodyPr>
          <a:lstStyle/>
          <a:p>
            <a:r>
              <a:rPr lang="en-US" sz="2000" dirty="0"/>
              <a:t>Select Filtering - filter implementations</a:t>
            </a:r>
          </a:p>
          <a:p>
            <a:endParaRPr lang="en-US" dirty="0"/>
          </a:p>
        </p:txBody>
      </p:sp>
      <p:pic>
        <p:nvPicPr>
          <p:cNvPr id="10" name="Picture 9">
            <a:extLst>
              <a:ext uri="{FF2B5EF4-FFF2-40B4-BE49-F238E27FC236}">
                <a16:creationId xmlns:a16="http://schemas.microsoft.com/office/drawing/2014/main" id="{6768B04F-F228-8E6B-9EF1-E63B6D91F65A}"/>
              </a:ext>
            </a:extLst>
          </p:cNvPr>
          <p:cNvPicPr>
            <a:picLocks noChangeAspect="1"/>
          </p:cNvPicPr>
          <p:nvPr/>
        </p:nvPicPr>
        <p:blipFill>
          <a:blip r:embed="rId3"/>
          <a:stretch>
            <a:fillRect/>
          </a:stretch>
        </p:blipFill>
        <p:spPr>
          <a:xfrm>
            <a:off x="6486524" y="1820357"/>
            <a:ext cx="3648055" cy="1732826"/>
          </a:xfrm>
          <a:prstGeom prst="rect">
            <a:avLst/>
          </a:prstGeom>
        </p:spPr>
      </p:pic>
      <p:sp>
        <p:nvSpPr>
          <p:cNvPr id="11" name="TextBox 10">
            <a:extLst>
              <a:ext uri="{FF2B5EF4-FFF2-40B4-BE49-F238E27FC236}">
                <a16:creationId xmlns:a16="http://schemas.microsoft.com/office/drawing/2014/main" id="{70E0DB18-A774-913F-D19F-1E96C556A81A}"/>
              </a:ext>
            </a:extLst>
          </p:cNvPr>
          <p:cNvSpPr txBox="1"/>
          <p:nvPr/>
        </p:nvSpPr>
        <p:spPr>
          <a:xfrm>
            <a:off x="6229350" y="4114801"/>
            <a:ext cx="5257800" cy="984885"/>
          </a:xfrm>
          <a:prstGeom prst="rect">
            <a:avLst/>
          </a:prstGeom>
          <a:noFill/>
        </p:spPr>
        <p:txBody>
          <a:bodyPr wrap="square" rtlCol="0">
            <a:spAutoFit/>
          </a:bodyPr>
          <a:lstStyle/>
          <a:p>
            <a:r>
              <a:rPr lang="en-US" sz="2000" dirty="0"/>
              <a:t>Choose the Digital Filter Design Block from the list.</a:t>
            </a:r>
          </a:p>
          <a:p>
            <a:endParaRPr lang="en-US" dirty="0"/>
          </a:p>
        </p:txBody>
      </p:sp>
    </p:spTree>
    <p:extLst>
      <p:ext uri="{BB962C8B-B14F-4D97-AF65-F5344CB8AC3E}">
        <p14:creationId xmlns:p14="http://schemas.microsoft.com/office/powerpoint/2010/main" val="104677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661BED-EC7C-A6C4-F230-05A7C3D1CE68}"/>
              </a:ext>
            </a:extLst>
          </p:cNvPr>
          <p:cNvSpPr>
            <a:spLocks noGrp="1"/>
          </p:cNvSpPr>
          <p:nvPr>
            <p:ph type="ftr" sz="quarter" idx="11"/>
          </p:nvPr>
        </p:nvSpPr>
        <p:spPr>
          <a:xfrm>
            <a:off x="3581401" y="6356350"/>
            <a:ext cx="4924424" cy="365125"/>
          </a:xfrm>
        </p:spPr>
        <p:txBody>
          <a:bodyPr/>
          <a:lstStyle/>
          <a:p>
            <a:r>
              <a:rPr lang="en-US" sz="1600" dirty="0"/>
              <a:t>EEE5653 &amp; EEE5654 Project Requirements – Draft 1</a:t>
            </a:r>
          </a:p>
        </p:txBody>
      </p:sp>
      <p:sp>
        <p:nvSpPr>
          <p:cNvPr id="5" name="Slide Number Placeholder 4">
            <a:extLst>
              <a:ext uri="{FF2B5EF4-FFF2-40B4-BE49-F238E27FC236}">
                <a16:creationId xmlns:a16="http://schemas.microsoft.com/office/drawing/2014/main" id="{C4DFA3F0-A9B9-02F2-3320-1AADE9A73956}"/>
              </a:ext>
            </a:extLst>
          </p:cNvPr>
          <p:cNvSpPr>
            <a:spLocks noGrp="1"/>
          </p:cNvSpPr>
          <p:nvPr>
            <p:ph type="sldNum" sz="quarter" idx="12"/>
          </p:nvPr>
        </p:nvSpPr>
        <p:spPr/>
        <p:txBody>
          <a:bodyPr/>
          <a:lstStyle/>
          <a:p>
            <a:fld id="{84B73164-A64C-4F5C-A4BD-4649CD881205}" type="slidenum">
              <a:rPr lang="en-US" smtClean="0"/>
              <a:t>8</a:t>
            </a:fld>
            <a:endParaRPr lang="en-US"/>
          </a:p>
        </p:txBody>
      </p:sp>
      <p:sp>
        <p:nvSpPr>
          <p:cNvPr id="6" name="Title 1">
            <a:extLst>
              <a:ext uri="{FF2B5EF4-FFF2-40B4-BE49-F238E27FC236}">
                <a16:creationId xmlns:a16="http://schemas.microsoft.com/office/drawing/2014/main" id="{335BA8D7-9619-CB20-FBE5-73D221D5883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55E48BDB-B1F1-E021-E112-C1CF046E0372}"/>
              </a:ext>
            </a:extLst>
          </p:cNvPr>
          <p:cNvPicPr>
            <a:picLocks noChangeAspect="1"/>
          </p:cNvPicPr>
          <p:nvPr/>
        </p:nvPicPr>
        <p:blipFill>
          <a:blip r:embed="rId2"/>
          <a:stretch>
            <a:fillRect/>
          </a:stretch>
        </p:blipFill>
        <p:spPr>
          <a:xfrm>
            <a:off x="838199" y="1314450"/>
            <a:ext cx="2551541" cy="4391025"/>
          </a:xfrm>
          <a:prstGeom prst="rect">
            <a:avLst/>
          </a:prstGeom>
        </p:spPr>
      </p:pic>
      <p:sp>
        <p:nvSpPr>
          <p:cNvPr id="8" name="TextBox 7">
            <a:extLst>
              <a:ext uri="{FF2B5EF4-FFF2-40B4-BE49-F238E27FC236}">
                <a16:creationId xmlns:a16="http://schemas.microsoft.com/office/drawing/2014/main" id="{1421B509-D0FA-415A-6045-7A7D0F15B598}"/>
              </a:ext>
            </a:extLst>
          </p:cNvPr>
          <p:cNvSpPr txBox="1"/>
          <p:nvPr/>
        </p:nvSpPr>
        <p:spPr>
          <a:xfrm>
            <a:off x="5514975" y="1114427"/>
            <a:ext cx="5257800" cy="677108"/>
          </a:xfrm>
          <a:prstGeom prst="rect">
            <a:avLst/>
          </a:prstGeom>
          <a:noFill/>
        </p:spPr>
        <p:txBody>
          <a:bodyPr wrap="square" rtlCol="0">
            <a:spAutoFit/>
          </a:bodyPr>
          <a:lstStyle/>
          <a:p>
            <a:r>
              <a:rPr lang="en-US" sz="2000" dirty="0"/>
              <a:t>Drag into the model you are creating</a:t>
            </a:r>
          </a:p>
          <a:p>
            <a:endParaRPr lang="en-US" dirty="0"/>
          </a:p>
        </p:txBody>
      </p:sp>
      <p:pic>
        <p:nvPicPr>
          <p:cNvPr id="9" name="Picture 8">
            <a:extLst>
              <a:ext uri="{FF2B5EF4-FFF2-40B4-BE49-F238E27FC236}">
                <a16:creationId xmlns:a16="http://schemas.microsoft.com/office/drawing/2014/main" id="{CF656E81-7443-29AD-1541-346BBD58C350}"/>
              </a:ext>
            </a:extLst>
          </p:cNvPr>
          <p:cNvPicPr>
            <a:picLocks noChangeAspect="1"/>
          </p:cNvPicPr>
          <p:nvPr/>
        </p:nvPicPr>
        <p:blipFill>
          <a:blip r:embed="rId3"/>
          <a:stretch>
            <a:fillRect/>
          </a:stretch>
        </p:blipFill>
        <p:spPr>
          <a:xfrm>
            <a:off x="4686300" y="2281773"/>
            <a:ext cx="5943600" cy="2306320"/>
          </a:xfrm>
          <a:prstGeom prst="rect">
            <a:avLst/>
          </a:prstGeom>
        </p:spPr>
      </p:pic>
    </p:spTree>
    <p:extLst>
      <p:ext uri="{BB962C8B-B14F-4D97-AF65-F5344CB8AC3E}">
        <p14:creationId xmlns:p14="http://schemas.microsoft.com/office/powerpoint/2010/main" val="35131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7324C4-C0BE-7A8D-A26D-91F2F613C38B}"/>
              </a:ext>
            </a:extLst>
          </p:cNvPr>
          <p:cNvSpPr>
            <a:spLocks noGrp="1"/>
          </p:cNvSpPr>
          <p:nvPr>
            <p:ph type="ftr" sz="quarter" idx="11"/>
          </p:nvPr>
        </p:nvSpPr>
        <p:spPr/>
        <p:txBody>
          <a:bodyPr/>
          <a:lstStyle/>
          <a:p>
            <a:r>
              <a:rPr lang="en-US"/>
              <a:t>EEE5653 &amp; EEE5654 Project Requirements – Draft 1</a:t>
            </a:r>
          </a:p>
        </p:txBody>
      </p:sp>
      <p:sp>
        <p:nvSpPr>
          <p:cNvPr id="5" name="Slide Number Placeholder 4">
            <a:extLst>
              <a:ext uri="{FF2B5EF4-FFF2-40B4-BE49-F238E27FC236}">
                <a16:creationId xmlns:a16="http://schemas.microsoft.com/office/drawing/2014/main" id="{46F4501D-92A7-42F2-35F6-CC485BC0AE4F}"/>
              </a:ext>
            </a:extLst>
          </p:cNvPr>
          <p:cNvSpPr>
            <a:spLocks noGrp="1"/>
          </p:cNvSpPr>
          <p:nvPr>
            <p:ph type="sldNum" sz="quarter" idx="12"/>
          </p:nvPr>
        </p:nvSpPr>
        <p:spPr/>
        <p:txBody>
          <a:bodyPr/>
          <a:lstStyle/>
          <a:p>
            <a:fld id="{84B73164-A64C-4F5C-A4BD-4649CD881205}" type="slidenum">
              <a:rPr lang="en-US" smtClean="0"/>
              <a:t>9</a:t>
            </a:fld>
            <a:endParaRPr lang="en-US"/>
          </a:p>
        </p:txBody>
      </p:sp>
      <p:sp>
        <p:nvSpPr>
          <p:cNvPr id="6" name="Title 1">
            <a:extLst>
              <a:ext uri="{FF2B5EF4-FFF2-40B4-BE49-F238E27FC236}">
                <a16:creationId xmlns:a16="http://schemas.microsoft.com/office/drawing/2014/main" id="{4BB41CAA-BD6C-5175-70A4-303235970C48}"/>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D7B130E4-C02C-7D52-3451-93F4F27A3D16}"/>
              </a:ext>
            </a:extLst>
          </p:cNvPr>
          <p:cNvPicPr>
            <a:picLocks noChangeAspect="1"/>
          </p:cNvPicPr>
          <p:nvPr/>
        </p:nvPicPr>
        <p:blipFill>
          <a:blip r:embed="rId2"/>
          <a:stretch>
            <a:fillRect/>
          </a:stretch>
        </p:blipFill>
        <p:spPr>
          <a:xfrm>
            <a:off x="5410200" y="1321435"/>
            <a:ext cx="5943600" cy="4694555"/>
          </a:xfrm>
          <a:prstGeom prst="rect">
            <a:avLst/>
          </a:prstGeom>
        </p:spPr>
      </p:pic>
      <p:sp>
        <p:nvSpPr>
          <p:cNvPr id="8" name="TextBox 7">
            <a:extLst>
              <a:ext uri="{FF2B5EF4-FFF2-40B4-BE49-F238E27FC236}">
                <a16:creationId xmlns:a16="http://schemas.microsoft.com/office/drawing/2014/main" id="{DEB6A5CF-BF47-0312-79E0-E4159EDC14CA}"/>
              </a:ext>
            </a:extLst>
          </p:cNvPr>
          <p:cNvSpPr txBox="1"/>
          <p:nvPr/>
        </p:nvSpPr>
        <p:spPr>
          <a:xfrm>
            <a:off x="123825" y="1407160"/>
            <a:ext cx="4791075" cy="677108"/>
          </a:xfrm>
          <a:prstGeom prst="rect">
            <a:avLst/>
          </a:prstGeom>
          <a:noFill/>
        </p:spPr>
        <p:txBody>
          <a:bodyPr wrap="square" rtlCol="0">
            <a:spAutoFit/>
          </a:bodyPr>
          <a:lstStyle/>
          <a:p>
            <a:r>
              <a:rPr lang="en-US" sz="2000" dirty="0"/>
              <a:t>Open the block to see the filter designer app</a:t>
            </a:r>
          </a:p>
          <a:p>
            <a:endParaRPr lang="en-US" dirty="0"/>
          </a:p>
        </p:txBody>
      </p:sp>
    </p:spTree>
    <p:extLst>
      <p:ext uri="{BB962C8B-B14F-4D97-AF65-F5344CB8AC3E}">
        <p14:creationId xmlns:p14="http://schemas.microsoft.com/office/powerpoint/2010/main" val="116529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933</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Wingdings</vt:lpstr>
      <vt:lpstr>Office Theme</vt:lpstr>
      <vt:lpstr>PowerPoint Presentation</vt:lpstr>
      <vt:lpstr>PowerPoint Presentation</vt:lpstr>
      <vt:lpstr>  Objective </vt:lpstr>
      <vt:lpstr>  Methods for Model 1 </vt:lpstr>
      <vt:lpstr>  Methods for Model 2 </vt:lpstr>
      <vt:lpstr>  Sine Wave Block </vt:lpstr>
      <vt:lpstr>  Filter Design App/Simulink Block </vt:lpstr>
      <vt:lpstr>  Filter Design App/Simulink Block </vt:lpstr>
      <vt:lpstr>  Filter Design App/Simulink Block </vt:lpstr>
      <vt:lpstr>  Some Filter Design App Features </vt:lpstr>
      <vt:lpstr>  Some Filter Design App Features </vt:lpstr>
      <vt:lpstr>  Some Filter Design App Features </vt:lpstr>
      <vt:lpstr>  Some Filter Design App Features </vt:lpstr>
      <vt:lpstr> Scope</vt:lpstr>
      <vt:lpstr> Pulse Generator and Step Function</vt:lpstr>
      <vt:lpstr> Spectrum Analyzer</vt:lpstr>
      <vt:lpstr> Spectrum Analyzer</vt:lpstr>
      <vt:lpstr> Spectrum Analyzer</vt:lpstr>
      <vt:lpstr> Simulink DSP Project Wrap-up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Murphy</dc:creator>
  <cp:lastModifiedBy>Linda Murphy</cp:lastModifiedBy>
  <cp:revision>29</cp:revision>
  <dcterms:created xsi:type="dcterms:W3CDTF">2023-11-08T04:02:56Z</dcterms:created>
  <dcterms:modified xsi:type="dcterms:W3CDTF">2023-11-09T20:48:26Z</dcterms:modified>
</cp:coreProperties>
</file>