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4"/>
  </p:notesMasterIdLst>
  <p:handoutMasterIdLst>
    <p:handoutMasterId r:id="rId15"/>
  </p:handoutMasterIdLst>
  <p:sldIdLst>
    <p:sldId id="256" r:id="rId2"/>
    <p:sldId id="258" r:id="rId3"/>
    <p:sldId id="264" r:id="rId4"/>
    <p:sldId id="265" r:id="rId5"/>
    <p:sldId id="266" r:id="rId6"/>
    <p:sldId id="267" r:id="rId7"/>
    <p:sldId id="268" r:id="rId8"/>
    <p:sldId id="272" r:id="rId9"/>
    <p:sldId id="271" r:id="rId10"/>
    <p:sldId id="269" r:id="rId11"/>
    <p:sldId id="270" r:id="rId12"/>
    <p:sldId id="263" r:id="rId13"/>
  </p:sldIdLst>
  <p:sldSz cx="9144000" cy="6858000" type="screen4x3"/>
  <p:notesSz cx="7315200" cy="96012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6247" autoAdjust="0"/>
  </p:normalViewPr>
  <p:slideViewPr>
    <p:cSldViewPr>
      <p:cViewPr varScale="1">
        <p:scale>
          <a:sx n="78" d="100"/>
          <a:sy n="78" d="100"/>
        </p:scale>
        <p:origin x="159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77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8944DA0-7E15-49AE-9E1A-06C658B442E2}" type="datetimeFigureOut">
              <a:rPr lang="en-US" smtClean="0"/>
              <a:t>12/11/2023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1C176B2E-9998-4231-85B2-2C258E49FEB5}" type="slidenum">
              <a:rPr lang="en-US" smtClean="0"/>
              <a:t>‹#›</a:t>
            </a:fld>
            <a:endParaRPr lang="en-US"/>
          </a:p>
        </p:txBody>
      </p:sp>
    </p:spTree>
    <p:extLst>
      <p:ext uri="{BB962C8B-B14F-4D97-AF65-F5344CB8AC3E}">
        <p14:creationId xmlns:p14="http://schemas.microsoft.com/office/powerpoint/2010/main" val="1691404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8A1A218-A232-42EB-9526-47647B116190}" type="datetimeFigureOut">
              <a:rPr lang="en-US" smtClean="0"/>
              <a:t>12/11/2023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BAB7EF7-9A5A-4AB1-BA29-E3679F2B5F4C}" type="slidenum">
              <a:rPr lang="en-US" smtClean="0"/>
              <a:t>‹#›</a:t>
            </a:fld>
            <a:endParaRPr lang="en-US"/>
          </a:p>
        </p:txBody>
      </p:sp>
    </p:spTree>
    <p:extLst>
      <p:ext uri="{BB962C8B-B14F-4D97-AF65-F5344CB8AC3E}">
        <p14:creationId xmlns:p14="http://schemas.microsoft.com/office/powerpoint/2010/main" val="248207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72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067C5"/>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7" name="Content Placeholder 6"/>
          <p:cNvSpPr>
            <a:spLocks noGrp="1"/>
          </p:cNvSpPr>
          <p:nvPr>
            <p:ph sz="quarter" idx="13"/>
          </p:nvPr>
        </p:nvSpPr>
        <p:spPr>
          <a:xfrm>
            <a:off x="234950" y="846694"/>
            <a:ext cx="8689975" cy="2582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234949" y="3539904"/>
            <a:ext cx="8689975" cy="2990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2819400" y="6650078"/>
            <a:ext cx="3505200" cy="198914"/>
          </a:xfrm>
          <a:prstGeom prst="rect">
            <a:avLst/>
          </a:prstGeom>
        </p:spPr>
        <p:txBody>
          <a:bodyPr/>
          <a:lstStyle/>
          <a:p>
            <a:r>
              <a:rPr lang="en-US" dirty="0"/>
              <a:t>ME588 - Introduction</a:t>
            </a:r>
          </a:p>
        </p:txBody>
      </p:sp>
      <p:sp>
        <p:nvSpPr>
          <p:cNvPr id="10" name="Slide Number Placeholder 5"/>
          <p:cNvSpPr>
            <a:spLocks noGrp="1"/>
          </p:cNvSpPr>
          <p:nvPr>
            <p:ph type="sldNum" sz="quarter" idx="12"/>
          </p:nvPr>
        </p:nvSpPr>
        <p:spPr>
          <a:xfrm>
            <a:off x="6971405" y="6650077"/>
            <a:ext cx="2062263" cy="198915"/>
          </a:xfrm>
          <a:prstGeom prst="rect">
            <a:avLst/>
          </a:prstGeom>
        </p:spPr>
        <p:txBody>
          <a:bodyPr/>
          <a:lstStyle/>
          <a:p>
            <a:fld id="{BA611D6D-6E12-FA49-B72B-16A94CE53AD3}" type="slidenum">
              <a:rPr lang="en-US" smtClean="0"/>
              <a:pPr/>
              <a:t>‹#›</a:t>
            </a:fld>
            <a:endParaRPr lang="en-US" dirty="0"/>
          </a:p>
        </p:txBody>
      </p:sp>
      <p:sp>
        <p:nvSpPr>
          <p:cNvPr id="11" name="Date Placeholder 13"/>
          <p:cNvSpPr>
            <a:spLocks noGrp="1"/>
          </p:cNvSpPr>
          <p:nvPr>
            <p:ph type="dt" sz="half" idx="2"/>
          </p:nvPr>
        </p:nvSpPr>
        <p:spPr>
          <a:xfrm>
            <a:off x="153109" y="6650077"/>
            <a:ext cx="2397128" cy="198915"/>
          </a:xfrm>
          <a:prstGeom prst="rect">
            <a:avLst/>
          </a:prstGeom>
        </p:spPr>
        <p:txBody>
          <a:bodyPr vert="horz" anchor="ctr"/>
          <a:lstStyle>
            <a:lvl1pPr algn="l" eaLnBrk="1" latinLnBrk="0" hangingPunct="1">
              <a:defRPr kumimoji="0" sz="1000">
                <a:solidFill>
                  <a:schemeClr val="tx2"/>
                </a:solidFill>
                <a:latin typeface="Arial Narrow"/>
                <a:cs typeface="Arial Narrow"/>
              </a:defRPr>
            </a:lvl1pPr>
          </a:lstStyle>
          <a:p>
            <a:r>
              <a:rPr lang="en-US" dirty="0"/>
              <a:t>James Mynderse</a:t>
            </a:r>
          </a:p>
        </p:txBody>
      </p:sp>
    </p:spTree>
    <p:extLst>
      <p:ext uri="{BB962C8B-B14F-4D97-AF65-F5344CB8AC3E}">
        <p14:creationId xmlns:p14="http://schemas.microsoft.com/office/powerpoint/2010/main" val="26599083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6000" b="0" cap="all" spc="-8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rgbClr val="0067C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ertion / Evidence">
    <p:spTree>
      <p:nvGrpSpPr>
        <p:cNvPr id="1" name=""/>
        <p:cNvGrpSpPr/>
        <p:nvPr/>
      </p:nvGrpSpPr>
      <p:grpSpPr>
        <a:xfrm>
          <a:off x="0" y="0"/>
          <a:ext cx="0" cy="0"/>
          <a:chOff x="0" y="0"/>
          <a:chExt cx="0" cy="0"/>
        </a:xfrm>
      </p:grpSpPr>
      <p:sp>
        <p:nvSpPr>
          <p:cNvPr id="5" name="Content Placeholder 2"/>
          <p:cNvSpPr>
            <a:spLocks noGrp="1"/>
          </p:cNvSpPr>
          <p:nvPr>
            <p:ph idx="1" hasCustomPrompt="1"/>
            <p:custDataLst>
              <p:tags r:id="rId1"/>
            </p:custDataLst>
          </p:nvPr>
        </p:nvSpPr>
        <p:spPr>
          <a:xfrm>
            <a:off x="457200" y="5029200"/>
            <a:ext cx="8229600" cy="1371600"/>
          </a:xfrm>
        </p:spPr>
        <p:txBody>
          <a:bodyPr/>
          <a:lstStyle>
            <a:lvl1pPr>
              <a:defRPr b="0"/>
            </a:lvl1pPr>
          </a:lstStyle>
          <a:p>
            <a:pPr eaLnBrk="0" hangingPunct="0">
              <a:spcBef>
                <a:spcPct val="25000"/>
              </a:spcBef>
              <a:defRPr/>
            </a:pPr>
            <a:r>
              <a:rPr lang="en-US" sz="2000" dirty="0">
                <a:solidFill>
                  <a:schemeClr val="tx1">
                    <a:lumMod val="85000"/>
                    <a:lumOff val="15000"/>
                  </a:schemeClr>
                </a:solidFill>
              </a:rPr>
              <a:t>If necessary, identify key assumption or background for audience—keep to two lines (18</a:t>
            </a:r>
            <a:r>
              <a:rPr lang="en-US" sz="2000" dirty="0">
                <a:solidFill>
                  <a:schemeClr val="tx1">
                    <a:lumMod val="85000"/>
                    <a:lumOff val="15000"/>
                  </a:schemeClr>
                </a:solidFill>
                <a:cs typeface="Arial" charset="0"/>
              </a:rPr>
              <a:t>–24 point type)</a:t>
            </a:r>
          </a:p>
        </p:txBody>
      </p:sp>
      <p:sp>
        <p:nvSpPr>
          <p:cNvPr id="6" name="Title 1"/>
          <p:cNvSpPr>
            <a:spLocks noGrp="1"/>
          </p:cNvSpPr>
          <p:nvPr>
            <p:ph type="title" hasCustomPrompt="1"/>
            <p:custDataLst>
              <p:tags r:id="rId2"/>
            </p:custDataLst>
          </p:nvPr>
        </p:nvSpPr>
        <p:spPr>
          <a:xfrm>
            <a:off x="457200" y="152718"/>
            <a:ext cx="8229600" cy="1371600"/>
          </a:xfrm>
        </p:spPr>
        <p:txBody>
          <a:bodyPr anchor="t" anchorCtr="0">
            <a:normAutofit/>
          </a:bodyPr>
          <a:lstStyle>
            <a:lvl1pPr>
              <a:defRPr sz="2800" cap="none"/>
            </a:lvl1pPr>
          </a:lstStyle>
          <a:p>
            <a:r>
              <a:rPr lang="en-US" dirty="0"/>
              <a:t>This is a concise full-sentence assertion</a:t>
            </a:r>
          </a:p>
        </p:txBody>
      </p:sp>
    </p:spTree>
    <p:extLst>
      <p:ext uri="{BB962C8B-B14F-4D97-AF65-F5344CB8AC3E}">
        <p14:creationId xmlns:p14="http://schemas.microsoft.com/office/powerpoint/2010/main" val="1441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Autofit/>
          </a:bodyPr>
          <a:lstStyle>
            <a:lvl1pPr>
              <a:defRPr sz="2800" cap="none"/>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rmAutofit/>
          </a:bodyPr>
          <a:lstStyle>
            <a:lvl1pPr>
              <a:defRPr sz="2800" cap="none"/>
            </a:lvl1pPr>
          </a:lstStyle>
          <a:p>
            <a:r>
              <a:rPr lang="en-US" dirty="0"/>
              <a:t>Click to edit master title style</a:t>
            </a:r>
          </a:p>
        </p:txBody>
      </p:sp>
      <p:sp>
        <p:nvSpPr>
          <p:cNvPr id="3" name="Content Placeholder 2"/>
          <p:cNvSpPr>
            <a:spLocks noGrp="1"/>
          </p:cNvSpPr>
          <p:nvPr>
            <p:ph idx="1"/>
          </p:nvPr>
        </p:nvSpPr>
        <p:spPr>
          <a:xfrm>
            <a:off x="457200" y="914400"/>
            <a:ext cx="82296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ormAutofit/>
          </a:bodyPr>
          <a:lstStyle>
            <a:lvl1pPr>
              <a:defRPr sz="2800" cap="none"/>
            </a:lvl1pPr>
          </a:lstStyle>
          <a:p>
            <a:r>
              <a:rPr lang="en-US" dirty="0"/>
              <a:t>Click to edit master title style</a:t>
            </a:r>
          </a:p>
        </p:txBody>
      </p:sp>
      <p:sp>
        <p:nvSpPr>
          <p:cNvPr id="3" name="Content Placeholder 2"/>
          <p:cNvSpPr>
            <a:spLocks noGrp="1"/>
          </p:cNvSpPr>
          <p:nvPr>
            <p:ph sz="half" idx="1"/>
          </p:nvPr>
        </p:nvSpPr>
        <p:spPr>
          <a:xfrm>
            <a:off x="457200" y="914399"/>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914400"/>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367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48640"/>
          </a:xfrm>
        </p:spPr>
        <p:txBody>
          <a:bodyPr>
            <a:normAutofit/>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0"/>
          </p:nvPr>
        </p:nvSpPr>
        <p:spPr>
          <a:xfrm>
            <a:off x="457200" y="914400"/>
            <a:ext cx="8229600" cy="914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4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9001124" y="0"/>
            <a:ext cx="142876" cy="13716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743200" y="6583680"/>
            <a:ext cx="3657600" cy="274320"/>
          </a:xfrm>
          <a:prstGeom prst="rect">
            <a:avLst/>
          </a:prstGeom>
          <a:noFill/>
        </p:spPr>
        <p:txBody>
          <a:bodyPr wrap="none" rtlCol="0">
            <a:noAutofit/>
          </a:bodyPr>
          <a:lstStyle/>
          <a:p>
            <a:pPr algn="ctr"/>
            <a:r>
              <a:rPr lang="en-US" sz="1000" dirty="0"/>
              <a:t>Footer – edit me</a:t>
            </a:r>
          </a:p>
        </p:txBody>
      </p:sp>
      <p:sp>
        <p:nvSpPr>
          <p:cNvPr id="11" name="TextBox 10"/>
          <p:cNvSpPr txBox="1"/>
          <p:nvPr userDrawn="1"/>
        </p:nvSpPr>
        <p:spPr>
          <a:xfrm>
            <a:off x="7315200" y="6583680"/>
            <a:ext cx="1828800" cy="274320"/>
          </a:xfrm>
          <a:prstGeom prst="rect">
            <a:avLst/>
          </a:prstGeom>
          <a:noFill/>
        </p:spPr>
        <p:txBody>
          <a:bodyPr wrap="none" rIns="457200" rtlCol="0">
            <a:noAutofit/>
          </a:bodyPr>
          <a:lstStyle/>
          <a:p>
            <a:pPr algn="r"/>
            <a:fld id="{839642D3-773E-4C6F-A4ED-483A173202D6}" type="slidenum">
              <a:rPr lang="en-US" sz="1000" smtClean="0"/>
              <a:t>‹#›</a:t>
            </a:fld>
            <a:endParaRPr lang="en-US" sz="1000" dirty="0"/>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19" r:id="rId3"/>
    <p:sldLayoutId id="2147483810" r:id="rId4"/>
    <p:sldLayoutId id="2147483806" r:id="rId5"/>
    <p:sldLayoutId id="2147483817" r:id="rId6"/>
    <p:sldLayoutId id="2147483811" r:id="rId7"/>
    <p:sldLayoutId id="2147483818" r:id="rId8"/>
    <p:sldLayoutId id="2147483812" r:id="rId9"/>
    <p:sldLayoutId id="2147483813" r:id="rId10"/>
    <p:sldLayoutId id="2147483814" r:id="rId11"/>
    <p:sldLayoutId id="2147483815" r:id="rId12"/>
    <p:sldLayoutId id="2147483816" r:id="rId13"/>
  </p:sldLayoutIdLst>
  <p:txStyles>
    <p:titleStyle>
      <a:lvl1pPr algn="l" defTabSz="914400" rtl="0" eaLnBrk="1" latinLnBrk="0" hangingPunct="1">
        <a:spcBef>
          <a:spcPct val="0"/>
        </a:spcBef>
        <a:buNone/>
        <a:defRPr sz="3600" kern="1200" cap="all" spc="-60" baseline="0">
          <a:solidFill>
            <a:srgbClr val="0067C5"/>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rgbClr val="0067C5"/>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0067C5"/>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High Pass and Band Pass Filter Design and analysis</a:t>
            </a:r>
          </a:p>
        </p:txBody>
      </p:sp>
      <p:sp>
        <p:nvSpPr>
          <p:cNvPr id="3" name="Subtitle 2"/>
          <p:cNvSpPr>
            <a:spLocks noGrp="1"/>
          </p:cNvSpPr>
          <p:nvPr>
            <p:ph type="subTitle" idx="1"/>
          </p:nvPr>
        </p:nvSpPr>
        <p:spPr/>
        <p:txBody>
          <a:bodyPr/>
          <a:lstStyle/>
          <a:p>
            <a:r>
              <a:rPr lang="en-US" dirty="0"/>
              <a:t>Chad NORTHEY</a:t>
            </a:r>
          </a:p>
          <a:p>
            <a:r>
              <a:rPr lang="en-US" dirty="0" err="1"/>
              <a:t>GabE</a:t>
            </a:r>
            <a:r>
              <a:rPr lang="en-US" dirty="0"/>
              <a:t> Bettley</a:t>
            </a:r>
          </a:p>
        </p:txBody>
      </p:sp>
    </p:spTree>
    <p:extLst>
      <p:ext uri="{BB962C8B-B14F-4D97-AF65-F5344CB8AC3E}">
        <p14:creationId xmlns:p14="http://schemas.microsoft.com/office/powerpoint/2010/main" val="289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6382-0D5D-0564-57DD-0CA4B5938F30}"/>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C303818C-AB32-FF4E-EDF0-A8314B961A5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Broad Band Noise (BBN)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BBN denoted as PIS&amp;BBN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PIS&amp;BBN denoted as F_ PIS&amp;BBN </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420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FEFC-643D-1E91-F069-487F3FBAD5D1}"/>
              </a:ext>
            </a:extLst>
          </p:cNvPr>
          <p:cNvSpPr>
            <a:spLocks noGrp="1"/>
          </p:cNvSpPr>
          <p:nvPr>
            <p:ph type="title"/>
          </p:nvPr>
        </p:nvSpPr>
        <p:spPr/>
        <p:txBody>
          <a:bodyPr/>
          <a:lstStyle/>
          <a:p>
            <a:r>
              <a:rPr lang="en-US" dirty="0"/>
              <a:t>Activity 3 Cont.</a:t>
            </a:r>
          </a:p>
        </p:txBody>
      </p:sp>
      <p:sp>
        <p:nvSpPr>
          <p:cNvPr id="3" name="Content Placeholder 2">
            <a:extLst>
              <a:ext uri="{FF2B5EF4-FFF2-40B4-BE49-F238E27FC236}">
                <a16:creationId xmlns:a16="http://schemas.microsoft.com/office/drawing/2014/main" id="{C5246BD0-DF04-9EDB-6EE3-EAE913D32D0E}"/>
              </a:ext>
            </a:extLst>
          </p:cNvPr>
          <p:cNvSpPr>
            <a:spLocks noGrp="1"/>
          </p:cNvSpPr>
          <p:nvPr>
            <p:ph idx="1"/>
          </p:nvPr>
        </p:nvSpPr>
        <p:spPr/>
        <p:txBody>
          <a:bodyPr/>
          <a:lstStyle/>
          <a:p>
            <a:pPr marL="342900" indent="-342900">
              <a:buFont typeface="Arial" panose="020B0604020202020204" pitchFamily="34" charset="0"/>
              <a:buChar char="•"/>
            </a:pPr>
            <a:r>
              <a:rPr lang="en-US" sz="2000" b="1" kern="100" dirty="0">
                <a:latin typeface="Calibri" panose="020F0502020204030204" pitchFamily="34" charset="0"/>
                <a:ea typeface="Calibri" panose="020F0502020204030204" pitchFamily="34" charset="0"/>
                <a:cs typeface="Times New Roman" panose="02020603050405020304" pitchFamily="18" charset="0"/>
              </a:rPr>
              <a:t>Comparison of Narrow Band (NB) Broad Band (BB) Noise Filtering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Which type of noise signal is the easiest to filter?</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What filter is most efficient in protecting against:</a:t>
            </a:r>
          </a:p>
          <a:p>
            <a:pPr marL="1485900" lvl="2" indent="-342900"/>
            <a:r>
              <a:rPr lang="en-US" kern="100" dirty="0">
                <a:latin typeface="Calibri" panose="020F0502020204030204" pitchFamily="34" charset="0"/>
                <a:ea typeface="Calibri" panose="020F0502020204030204" pitchFamily="34" charset="0"/>
                <a:cs typeface="Times New Roman" panose="02020603050405020304" pitchFamily="18" charset="0"/>
              </a:rPr>
              <a:t>NBN</a:t>
            </a:r>
          </a:p>
          <a:p>
            <a:pPr marL="1485900" lvl="2"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Need to propose a redesign of the filter that will improve the Signal to Noise ratio by at least 6 dB for NBN given the noise characteristics</a:t>
            </a:r>
          </a:p>
          <a:p>
            <a:endParaRPr lang="en-US" dirty="0"/>
          </a:p>
        </p:txBody>
      </p:sp>
    </p:spTree>
    <p:extLst>
      <p:ext uri="{BB962C8B-B14F-4D97-AF65-F5344CB8AC3E}">
        <p14:creationId xmlns:p14="http://schemas.microsoft.com/office/powerpoint/2010/main" val="120881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272-951B-398C-8A9F-FEF6C6CD5E6C}"/>
              </a:ext>
            </a:extLst>
          </p:cNvPr>
          <p:cNvSpPr>
            <a:spLocks noGrp="1"/>
          </p:cNvSpPr>
          <p:nvPr>
            <p:ph type="title"/>
          </p:nvPr>
        </p:nvSpPr>
        <p:spPr/>
        <p:txBody>
          <a:bodyPr>
            <a:normAutofit/>
          </a:bodyPr>
          <a:lstStyle/>
          <a:p>
            <a:r>
              <a:rPr lang="en-US" dirty="0"/>
              <a:t>Filter Analysis</a:t>
            </a:r>
          </a:p>
        </p:txBody>
      </p:sp>
      <p:sp>
        <p:nvSpPr>
          <p:cNvPr id="3" name="Content Placeholder 2">
            <a:extLst>
              <a:ext uri="{FF2B5EF4-FFF2-40B4-BE49-F238E27FC236}">
                <a16:creationId xmlns:a16="http://schemas.microsoft.com/office/drawing/2014/main" id="{D3CABE03-8D33-52DD-2BED-E179B035D62C}"/>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668EE9C6-A354-9AD4-B0FD-43665948DD98}"/>
              </a:ext>
            </a:extLst>
          </p:cNvPr>
          <p:cNvPicPr>
            <a:picLocks noChangeAspect="1"/>
          </p:cNvPicPr>
          <p:nvPr/>
        </p:nvPicPr>
        <p:blipFill>
          <a:blip r:embed="rId2"/>
          <a:stretch>
            <a:fillRect/>
          </a:stretch>
        </p:blipFill>
        <p:spPr>
          <a:xfrm>
            <a:off x="4548554" y="152718"/>
            <a:ext cx="4138246" cy="2300864"/>
          </a:xfrm>
          <a:prstGeom prst="rect">
            <a:avLst/>
          </a:prstGeom>
        </p:spPr>
      </p:pic>
    </p:spTree>
    <p:extLst>
      <p:ext uri="{BB962C8B-B14F-4D97-AF65-F5344CB8AC3E}">
        <p14:creationId xmlns:p14="http://schemas.microsoft.com/office/powerpoint/2010/main" val="216303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Filter Design</a:t>
            </a:r>
          </a:p>
          <a:p>
            <a:pPr marL="800100" lvl="1" indent="-342900"/>
            <a:r>
              <a:rPr lang="en-US" dirty="0"/>
              <a:t>For both high pass and band pass</a:t>
            </a:r>
          </a:p>
          <a:p>
            <a:pPr marL="342900" indent="-342900">
              <a:buFont typeface="Arial" panose="020B0604020202020204" pitchFamily="34" charset="0"/>
              <a:buChar char="•"/>
            </a:pPr>
            <a:r>
              <a:rPr lang="en-US" dirty="0"/>
              <a:t>Filter Analysis</a:t>
            </a:r>
          </a:p>
          <a:p>
            <a:pPr marL="342900" indent="-342900">
              <a:buFont typeface="Arial" panose="020B0604020202020204" pitchFamily="34" charset="0"/>
              <a:buChar char="•"/>
            </a:pPr>
            <a:r>
              <a:rPr lang="en-US" dirty="0"/>
              <a:t>Sine Wave Analysis</a:t>
            </a:r>
          </a:p>
          <a:p>
            <a:pPr marL="342900" indent="-342900">
              <a:buFont typeface="Arial" panose="020B0604020202020204" pitchFamily="34" charset="0"/>
              <a:buChar char="•"/>
            </a:pPr>
            <a:r>
              <a:rPr lang="en-US" dirty="0" err="1"/>
              <a:t>Diraq</a:t>
            </a:r>
            <a:r>
              <a:rPr lang="en-US" dirty="0"/>
              <a:t> Analysis (Do we need both)</a:t>
            </a:r>
          </a:p>
          <a:p>
            <a:pPr marL="342900" indent="-342900">
              <a:buFont typeface="Arial" panose="020B0604020202020204" pitchFamily="34" charset="0"/>
              <a:buChar char="•"/>
            </a:pPr>
            <a:endParaRPr lang="en-US" dirty="0"/>
          </a:p>
          <a:p>
            <a:pPr marL="800100" lvl="1" indent="-342900"/>
            <a:endParaRPr lang="en-US" dirty="0"/>
          </a:p>
          <a:p>
            <a:pPr marL="800100" lvl="1" indent="-342900"/>
            <a:endParaRPr lang="en-US" dirty="0"/>
          </a:p>
          <a:p>
            <a:pPr marL="800100" lvl="1" indent="-342900"/>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0250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1DD3-1C1C-D6F1-2320-ACADE46388B8}"/>
              </a:ext>
            </a:extLst>
          </p:cNvPr>
          <p:cNvSpPr>
            <a:spLocks noGrp="1"/>
          </p:cNvSpPr>
          <p:nvPr>
            <p:ph type="title"/>
          </p:nvPr>
        </p:nvSpPr>
        <p:spPr/>
        <p:txBody>
          <a:bodyPr/>
          <a:lstStyle/>
          <a:p>
            <a:r>
              <a:rPr lang="en-US" dirty="0"/>
              <a:t>Have both of these for each activity</a:t>
            </a:r>
          </a:p>
        </p:txBody>
      </p:sp>
      <p:sp>
        <p:nvSpPr>
          <p:cNvPr id="7" name="Content Placeholder 6">
            <a:extLst>
              <a:ext uri="{FF2B5EF4-FFF2-40B4-BE49-F238E27FC236}">
                <a16:creationId xmlns:a16="http://schemas.microsoft.com/office/drawing/2014/main" id="{F3C44B2D-60EE-E0D5-ACC8-373B46E06EAC}"/>
              </a:ext>
            </a:extLst>
          </p:cNvPr>
          <p:cNvSpPr>
            <a:spLocks noGrp="1"/>
          </p:cNvSpPr>
          <p:nvPr>
            <p:ph idx="1"/>
          </p:nvPr>
        </p:nvSpPr>
        <p:spPr/>
        <p:txBody>
          <a:bodyPr/>
          <a:lstStyle/>
          <a:p>
            <a:pPr marL="3200400" marR="0" lvl="7" indent="0">
              <a:spcBef>
                <a:spcPts val="0"/>
              </a:spcBef>
              <a:spcAft>
                <a:spcPts val="0"/>
              </a:spcAft>
              <a:buNone/>
            </a:pPr>
            <a:r>
              <a:rPr lang="en-US" sz="1200" b="1" dirty="0">
                <a:effectLst/>
                <a:latin typeface="Verdana" panose="020B0604030504040204" pitchFamily="34" charset="0"/>
                <a:ea typeface="Times New Roman" panose="02020603050405020304" pitchFamily="18" charset="0"/>
              </a:rPr>
              <a:t>Test Setup</a:t>
            </a:r>
            <a:endParaRPr lang="en-US" sz="1200" dirty="0">
              <a:effectLst/>
              <a:latin typeface="Times New Roman" panose="02020603050405020304" pitchFamily="18" charset="0"/>
              <a:ea typeface="Times New Roman" panose="02020603050405020304" pitchFamily="18" charset="0"/>
            </a:endParaRPr>
          </a:p>
          <a:p>
            <a:pPr marL="3200400" marR="0">
              <a:spcBef>
                <a:spcPts val="0"/>
              </a:spcBef>
              <a:spcAft>
                <a:spcPts val="0"/>
              </a:spcAft>
            </a:pPr>
            <a:r>
              <a:rPr lang="en-US" sz="1200" dirty="0">
                <a:effectLst/>
                <a:latin typeface="Verdana" panose="020B0604030504040204" pitchFamily="34" charset="0"/>
                <a:ea typeface="Times New Roman" panose="02020603050405020304" pitchFamily="18" charset="0"/>
              </a:rPr>
              <a:t>In referring to Figure 1, specify the signal generator and the measuring instrument you use for this study.</a:t>
            </a:r>
            <a:r>
              <a:rPr lang="en-US" sz="1200" b="0" dirty="0">
                <a:latin typeface="Times New Roman" panose="02020603050405020304" pitchFamily="18" charset="0"/>
                <a:ea typeface="Times New Roman" panose="02020603050405020304" pitchFamily="18" charset="0"/>
              </a:rPr>
              <a:t> </a:t>
            </a:r>
          </a:p>
          <a:p>
            <a:pPr marL="3200400" marR="0">
              <a:spcBef>
                <a:spcPts val="0"/>
              </a:spcBef>
              <a:spcAft>
                <a:spcPts val="0"/>
              </a:spcAft>
            </a:pPr>
            <a:endParaRPr lang="en-US" sz="1200" b="0" dirty="0">
              <a:effectLst/>
              <a:latin typeface="Times New Roman" panose="02020603050405020304" pitchFamily="18" charset="0"/>
              <a:ea typeface="Times New Roman" panose="02020603050405020304" pitchFamily="18" charset="0"/>
            </a:endParaRPr>
          </a:p>
          <a:p>
            <a:pPr marL="3200400" marR="0">
              <a:spcBef>
                <a:spcPts val="0"/>
              </a:spcBef>
              <a:spcAft>
                <a:spcPts val="0"/>
              </a:spcAft>
            </a:pPr>
            <a:r>
              <a:rPr lang="en-US" sz="1200" b="1" dirty="0">
                <a:effectLst/>
                <a:latin typeface="Verdana" panose="020B0604030504040204" pitchFamily="34" charset="0"/>
                <a:ea typeface="Times New Roman" panose="02020603050405020304" pitchFamily="18" charset="0"/>
              </a:rPr>
              <a:t>Data Capture- </a:t>
            </a:r>
            <a:r>
              <a:rPr lang="en-US" sz="1200" b="1" dirty="0">
                <a:effectLst/>
                <a:highlight>
                  <a:srgbClr val="FFFF00"/>
                </a:highlight>
                <a:latin typeface="Verdana" panose="020B0604030504040204" pitchFamily="34" charset="0"/>
                <a:ea typeface="Times New Roman" panose="02020603050405020304" pitchFamily="18" charset="0"/>
              </a:rPr>
              <a:t>both use scope and spectrum analyzer</a:t>
            </a:r>
            <a:endParaRPr lang="en-US" sz="1200" dirty="0">
              <a:effectLst/>
              <a:highlight>
                <a:srgbClr val="FFFF00"/>
              </a:highlight>
              <a:latin typeface="Times New Roman" panose="02020603050405020304" pitchFamily="18" charset="0"/>
              <a:ea typeface="Times New Roman" panose="02020603050405020304" pitchFamily="18" charset="0"/>
            </a:endParaRPr>
          </a:p>
          <a:p>
            <a:pPr marL="3200400" marR="0">
              <a:spcBef>
                <a:spcPts val="0"/>
              </a:spcBef>
              <a:spcAft>
                <a:spcPts val="0"/>
              </a:spcAft>
            </a:pPr>
            <a:r>
              <a:rPr lang="en-US" sz="1200" i="1" dirty="0">
                <a:effectLst/>
                <a:latin typeface="Verdana" panose="020B0604030504040204" pitchFamily="34" charset="0"/>
                <a:ea typeface="Times New Roman" panose="02020603050405020304" pitchFamily="18" charset="0"/>
              </a:rPr>
              <a:t>Describe how you captured the data (see Slide 13 of the </a:t>
            </a:r>
            <a:r>
              <a:rPr lang="en-US" sz="1200" dirty="0">
                <a:effectLst/>
                <a:latin typeface="Verdana" panose="020B0604030504040204" pitchFamily="34" charset="0"/>
                <a:ea typeface="Times New Roman" panose="02020603050405020304" pitchFamily="18" charset="0"/>
              </a:rPr>
              <a:t>reference PowerPoint document) </a:t>
            </a:r>
            <a:endParaRPr lang="en-US" sz="1200" dirty="0">
              <a:effectLst/>
              <a:latin typeface="Times New Roman" panose="02020603050405020304" pitchFamily="18" charset="0"/>
              <a:ea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313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0B2-2EF5-FA60-94F3-F5BB21FB0E9E}"/>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4EB42B85-6145-2759-554C-AD060A02F5E9}"/>
              </a:ext>
            </a:extLst>
          </p:cNvPr>
          <p:cNvSpPr>
            <a:spLocks noGrp="1"/>
          </p:cNvSpPr>
          <p:nvPr>
            <p:ph idx="1"/>
          </p:nvPr>
        </p:nvSpPr>
        <p:spPr/>
        <p:txBody>
          <a:bodyPr/>
          <a:lstStyle/>
          <a:p>
            <a:r>
              <a:rPr lang="en-US" dirty="0"/>
              <a:t>Building each filter</a:t>
            </a:r>
          </a:p>
          <a:p>
            <a:pPr marL="342900" indent="-342900">
              <a:buFont typeface="Arial" panose="020B0604020202020204" pitchFamily="34" charset="0"/>
              <a:buChar char="•"/>
            </a:pPr>
            <a:r>
              <a:rPr lang="en-US" dirty="0"/>
              <a:t>Should have screenshots of the layout and brief description of each.</a:t>
            </a:r>
          </a:p>
          <a:p>
            <a:pPr marL="342900" indent="-342900">
              <a:buFont typeface="Arial" panose="020B0604020202020204" pitchFamily="34" charset="0"/>
              <a:buChar char="•"/>
            </a:pPr>
            <a:r>
              <a:rPr lang="en-US" dirty="0"/>
              <a:t>Should performance requirements be added here or later?</a:t>
            </a:r>
          </a:p>
        </p:txBody>
      </p:sp>
    </p:spTree>
    <p:extLst>
      <p:ext uri="{BB962C8B-B14F-4D97-AF65-F5344CB8AC3E}">
        <p14:creationId xmlns:p14="http://schemas.microsoft.com/office/powerpoint/2010/main" val="127622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710-5705-7BAA-1ED3-990CFF57DEEC}"/>
              </a:ext>
            </a:extLst>
          </p:cNvPr>
          <p:cNvSpPr>
            <a:spLocks noGrp="1"/>
          </p:cNvSpPr>
          <p:nvPr>
            <p:ph type="title"/>
          </p:nvPr>
        </p:nvSpPr>
        <p:spPr/>
        <p:txBody>
          <a:bodyPr/>
          <a:lstStyle/>
          <a:p>
            <a:r>
              <a:rPr lang="en-US" dirty="0"/>
              <a:t>Activity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0A426-9216-4A23-A49F-4450E6D167F7}"/>
                  </a:ext>
                </a:extLst>
              </p:cNvPr>
              <p:cNvSpPr>
                <a:spLocks noGrp="1"/>
              </p:cNvSpPr>
              <p:nvPr>
                <p:ph idx="1"/>
              </p:nvPr>
            </p:nvSpPr>
            <p:spPr/>
            <p:txBody>
              <a:bodyPr/>
              <a:lstStyle/>
              <a:p>
                <a:r>
                  <a:rPr lang="en-US" dirty="0"/>
                  <a:t>Filter Performance</a:t>
                </a:r>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Calculating the ratio of output amplitude to input amplitude in dB</a:t>
                </a:r>
              </a:p>
              <a:p>
                <a:pPr marL="800100" lvl="1" indent="-342900"/>
                <a:endParaRPr lang="en-US" dirty="0"/>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Graphing the filter response to the Dirac unit pulse</a:t>
                </a:r>
              </a:p>
              <a:p>
                <a:pPr lvl="1" indent="0">
                  <a:buNone/>
                </a:pPr>
                <a:endParaRPr lang="en-US" dirty="0"/>
              </a:p>
            </p:txBody>
          </p:sp>
        </mc:Choice>
        <mc:Fallback xmlns="">
          <p:sp>
            <p:nvSpPr>
              <p:cNvPr id="3" name="Content Placeholder 2">
                <a:extLst>
                  <a:ext uri="{FF2B5EF4-FFF2-40B4-BE49-F238E27FC236}">
                    <a16:creationId xmlns:a16="http://schemas.microsoft.com/office/drawing/2014/main" id="{FF90A426-9216-4A23-A49F-4450E6D167F7}"/>
                  </a:ext>
                </a:extLst>
              </p:cNvPr>
              <p:cNvSpPr>
                <a:spLocks noGrp="1" noRot="1" noChangeAspect="1" noMove="1" noResize="1" noEditPoints="1" noAdjustHandles="1" noChangeArrowheads="1" noChangeShapeType="1" noTextEdit="1"/>
              </p:cNvSpPr>
              <p:nvPr>
                <p:ph idx="1"/>
              </p:nvPr>
            </p:nvSpPr>
            <p:spPr>
              <a:blipFill>
                <a:blip r:embed="rId2"/>
                <a:stretch>
                  <a:fillRect l="-741" t="-444" r="-74"/>
                </a:stretch>
              </a:blipFill>
            </p:spPr>
            <p:txBody>
              <a:bodyPr/>
              <a:lstStyle/>
              <a:p>
                <a:r>
                  <a:rPr lang="en-US">
                    <a:noFill/>
                  </a:rPr>
                  <a:t> </a:t>
                </a:r>
              </a:p>
            </p:txBody>
          </p:sp>
        </mc:Fallback>
      </mc:AlternateContent>
    </p:spTree>
    <p:extLst>
      <p:ext uri="{BB962C8B-B14F-4D97-AF65-F5344CB8AC3E}">
        <p14:creationId xmlns:p14="http://schemas.microsoft.com/office/powerpoint/2010/main" val="1619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D7-EDB8-FB1A-B95E-8E8279798820}"/>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78A5FF63-E4E5-CF82-625E-96C579770BE5}"/>
              </a:ext>
            </a:extLst>
          </p:cNvPr>
          <p:cNvSpPr>
            <a:spLocks noGrp="1"/>
          </p:cNvSpPr>
          <p:nvPr>
            <p:ph idx="1"/>
          </p:nvPr>
        </p:nvSpPr>
        <p:spPr/>
        <p:txBody>
          <a:bodyPr/>
          <a:lstStyle/>
          <a:p>
            <a:r>
              <a:rPr lang="en-US" dirty="0"/>
              <a:t>Filter ability to clean up input signal (noise)</a:t>
            </a:r>
          </a:p>
          <a:p>
            <a:pPr marL="342900" indent="-342900">
              <a:buFont typeface="Arial" panose="020B0604020202020204" pitchFamily="34" charset="0"/>
              <a:buChar char="•"/>
            </a:pPr>
            <a:r>
              <a:rPr lang="en-US" dirty="0"/>
              <a:t>Must compare PIS before and after</a:t>
            </a:r>
          </a:p>
          <a:p>
            <a:pPr marL="342900" indent="-342900">
              <a:buFont typeface="Arial" panose="020B0604020202020204" pitchFamily="34" charset="0"/>
              <a:buChar char="•"/>
            </a:pPr>
            <a:r>
              <a:rPr lang="en-US" dirty="0">
                <a:highlight>
                  <a:srgbClr val="FFFF00"/>
                </a:highlight>
              </a:rPr>
              <a:t>Noise must be one of the following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(See slide 8)</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to the Random Source block. This signal is also called Broad Band Noise (BBN) </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slide 9)</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 time.</a:t>
            </a:r>
          </a:p>
        </p:txBody>
      </p:sp>
    </p:spTree>
    <p:extLst>
      <p:ext uri="{BB962C8B-B14F-4D97-AF65-F5344CB8AC3E}">
        <p14:creationId xmlns:p14="http://schemas.microsoft.com/office/powerpoint/2010/main" val="83072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normAutofit fontScale="90000"/>
          </a:bodyPr>
          <a:lstStyle/>
          <a:p>
            <a:r>
              <a:rPr lang="en-US" dirty="0"/>
              <a:t>NBN </a:t>
            </a:r>
            <a:r>
              <a:rPr lang="en-US" dirty="0">
                <a:solidFill>
                  <a:srgbClr val="FF0000"/>
                </a:solidFill>
              </a:rPr>
              <a:t>*shouldn’t these all be post filter to show effectiveness?</a:t>
            </a:r>
          </a:p>
        </p:txBody>
      </p:sp>
      <p:sp>
        <p:nvSpPr>
          <p:cNvPr id="3" name="Content Placeholder 2">
            <a:extLst>
              <a:ext uri="{FF2B5EF4-FFF2-40B4-BE49-F238E27FC236}">
                <a16:creationId xmlns:a16="http://schemas.microsoft.com/office/drawing/2014/main" id="{8ABBC50B-5C6E-F0C9-BC4A-72EA7755B90C}"/>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should this just be violin?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Narrowband Noise (NBN)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Frequency = 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fmin</a:t>
            </a:r>
            <a:r>
              <a:rPr lang="en-US" kern="100" dirty="0">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NBN denoted as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PIS&amp;NBN denoted as F_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886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4FAC-A722-6CE8-866F-42A0564237E9}"/>
              </a:ext>
            </a:extLst>
          </p:cNvPr>
          <p:cNvSpPr>
            <a:spLocks noGrp="1"/>
          </p:cNvSpPr>
          <p:nvPr>
            <p:ph type="title"/>
          </p:nvPr>
        </p:nvSpPr>
        <p:spPr/>
        <p:txBody>
          <a:bodyPr/>
          <a:lstStyle/>
          <a:p>
            <a:r>
              <a:rPr lang="en-US" dirty="0"/>
              <a:t>NBN</a:t>
            </a:r>
          </a:p>
        </p:txBody>
      </p:sp>
      <p:pic>
        <p:nvPicPr>
          <p:cNvPr id="4" name="Content Placeholder 3">
            <a:extLst>
              <a:ext uri="{FF2B5EF4-FFF2-40B4-BE49-F238E27FC236}">
                <a16:creationId xmlns:a16="http://schemas.microsoft.com/office/drawing/2014/main" id="{FA75ADF1-C8CD-9CA9-1C81-FC44561A5CC2}"/>
              </a:ext>
            </a:extLst>
          </p:cNvPr>
          <p:cNvPicPr>
            <a:picLocks noGrp="1" noChangeAspect="1"/>
          </p:cNvPicPr>
          <p:nvPr>
            <p:ph idx="1"/>
          </p:nvPr>
        </p:nvPicPr>
        <p:blipFill>
          <a:blip r:embed="rId2"/>
          <a:stretch>
            <a:fillRect/>
          </a:stretch>
        </p:blipFill>
        <p:spPr>
          <a:xfrm>
            <a:off x="282570" y="762000"/>
            <a:ext cx="8578860" cy="4100272"/>
          </a:xfrm>
          <a:prstGeom prst="rect">
            <a:avLst/>
          </a:prstGeom>
        </p:spPr>
      </p:pic>
      <p:sp>
        <p:nvSpPr>
          <p:cNvPr id="5" name="TextBox 4">
            <a:extLst>
              <a:ext uri="{FF2B5EF4-FFF2-40B4-BE49-F238E27FC236}">
                <a16:creationId xmlns:a16="http://schemas.microsoft.com/office/drawing/2014/main" id="{CBA8FDFB-61BF-8056-0117-D6B67E10144D}"/>
              </a:ext>
            </a:extLst>
          </p:cNvPr>
          <p:cNvSpPr txBox="1"/>
          <p:nvPr/>
        </p:nvSpPr>
        <p:spPr>
          <a:xfrm>
            <a:off x="313050" y="4966716"/>
            <a:ext cx="4495800" cy="381000"/>
          </a:xfrm>
          <a:prstGeom prst="rect">
            <a:avLst/>
          </a:prstGeom>
          <a:noFill/>
        </p:spPr>
        <p:txBody>
          <a:bodyPr wrap="square" rtlCol="0">
            <a:spAutoFit/>
          </a:bodyPr>
          <a:lstStyle/>
          <a:p>
            <a:r>
              <a:rPr lang="en-US" b="0" dirty="0">
                <a:solidFill>
                  <a:srgbClr val="FF0000"/>
                </a:solidFill>
                <a:highlight>
                  <a:srgbClr val="FFFF00"/>
                </a:highlight>
              </a:rPr>
              <a:t>Figure xx. Unfiltered Violin and Sine Wave</a:t>
            </a:r>
          </a:p>
        </p:txBody>
      </p:sp>
    </p:spTree>
    <p:extLst>
      <p:ext uri="{BB962C8B-B14F-4D97-AF65-F5344CB8AC3E}">
        <p14:creationId xmlns:p14="http://schemas.microsoft.com/office/powerpoint/2010/main" val="1130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lstStyle/>
          <a:p>
            <a:r>
              <a:rPr lang="en-US" dirty="0"/>
              <a:t>NBN Continued</a:t>
            </a:r>
          </a:p>
        </p:txBody>
      </p:sp>
      <p:graphicFrame>
        <p:nvGraphicFramePr>
          <p:cNvPr id="4" name="Content Placeholder 3">
            <a:extLst>
              <a:ext uri="{FF2B5EF4-FFF2-40B4-BE49-F238E27FC236}">
                <a16:creationId xmlns:a16="http://schemas.microsoft.com/office/drawing/2014/main" id="{48C3B839-B870-135D-50CC-28CB51D615E9}"/>
              </a:ext>
            </a:extLst>
          </p:cNvPr>
          <p:cNvGraphicFramePr>
            <a:graphicFrameLocks noGrp="1"/>
          </p:cNvGraphicFramePr>
          <p:nvPr>
            <p:ph idx="1"/>
            <p:extLst>
              <p:ext uri="{D42A27DB-BD31-4B8C-83A1-F6EECF244321}">
                <p14:modId xmlns:p14="http://schemas.microsoft.com/office/powerpoint/2010/main" val="3216750933"/>
              </p:ext>
            </p:extLst>
          </p:nvPr>
        </p:nvGraphicFramePr>
        <p:xfrm>
          <a:off x="457200" y="990600"/>
          <a:ext cx="8229600" cy="29362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109419723"/>
                    </a:ext>
                  </a:extLst>
                </a:gridCol>
                <a:gridCol w="3048000">
                  <a:extLst>
                    <a:ext uri="{9D8B030D-6E8A-4147-A177-3AD203B41FA5}">
                      <a16:colId xmlns:a16="http://schemas.microsoft.com/office/drawing/2014/main" val="1753283687"/>
                    </a:ext>
                  </a:extLst>
                </a:gridCol>
                <a:gridCol w="2590800">
                  <a:extLst>
                    <a:ext uri="{9D8B030D-6E8A-4147-A177-3AD203B41FA5}">
                      <a16:colId xmlns:a16="http://schemas.microsoft.com/office/drawing/2014/main" val="1390546256"/>
                    </a:ext>
                  </a:extLst>
                </a:gridCol>
              </a:tblGrid>
              <a:tr h="370840">
                <a:tc>
                  <a:txBody>
                    <a:bodyPr/>
                    <a:lstStyle/>
                    <a:p>
                      <a:pPr algn="ctr"/>
                      <a:r>
                        <a:rPr lang="en-US" dirty="0"/>
                        <a:t>Characteristic</a:t>
                      </a:r>
                    </a:p>
                  </a:txBody>
                  <a:tcPr/>
                </a:tc>
                <a:tc>
                  <a:txBody>
                    <a:bodyPr/>
                    <a:lstStyle/>
                    <a:p>
                      <a:pPr algn="ctr"/>
                      <a:r>
                        <a:rPr lang="en-US" dirty="0"/>
                        <a:t>Value</a:t>
                      </a:r>
                    </a:p>
                  </a:txBody>
                  <a:tcPr/>
                </a:tc>
                <a:tc>
                  <a:txBody>
                    <a:bodyPr/>
                    <a:lstStyle/>
                    <a:p>
                      <a:pPr algn="ctr"/>
                      <a:r>
                        <a:rPr lang="en-US" dirty="0"/>
                        <a:t>Source</a:t>
                      </a:r>
                    </a:p>
                  </a:txBody>
                  <a:tcPr/>
                </a:tc>
                <a:extLst>
                  <a:ext uri="{0D108BD9-81ED-4DB2-BD59-A6C34878D82A}">
                    <a16:rowId xmlns:a16="http://schemas.microsoft.com/office/drawing/2014/main" val="384084524"/>
                  </a:ext>
                </a:extLst>
              </a:tr>
              <a:tr h="370840">
                <a:tc>
                  <a:txBody>
                    <a:bodyPr/>
                    <a:lstStyle/>
                    <a:p>
                      <a:pPr algn="ctr"/>
                      <a:r>
                        <a:rPr lang="en-US" dirty="0"/>
                        <a:t>Peak Amplitude</a:t>
                      </a:r>
                    </a:p>
                  </a:txBody>
                  <a:tcPr/>
                </a:tc>
                <a:tc>
                  <a:txBody>
                    <a:bodyPr/>
                    <a:lstStyle/>
                    <a:p>
                      <a:pPr algn="ctr"/>
                      <a:r>
                        <a:rPr lang="en-US" dirty="0"/>
                        <a:t>-25.49 dB</a:t>
                      </a:r>
                    </a:p>
                  </a:txBody>
                  <a:tcPr/>
                </a:tc>
                <a:tc>
                  <a:txBody>
                    <a:bodyPr/>
                    <a:lstStyle/>
                    <a:p>
                      <a:pPr algn="ctr"/>
                      <a:r>
                        <a:rPr lang="en-US" dirty="0"/>
                        <a:t>Peak point on Figure 1</a:t>
                      </a:r>
                    </a:p>
                  </a:txBody>
                  <a:tcPr/>
                </a:tc>
                <a:extLst>
                  <a:ext uri="{0D108BD9-81ED-4DB2-BD59-A6C34878D82A}">
                    <a16:rowId xmlns:a16="http://schemas.microsoft.com/office/drawing/2014/main" val="1217398678"/>
                  </a:ext>
                </a:extLst>
              </a:tr>
              <a:tr h="436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Half-Power Bandwidth</a:t>
                      </a:r>
                    </a:p>
                  </a:txBody>
                  <a:tcPr/>
                </a:tc>
                <a:tc>
                  <a:txBody>
                    <a:bodyPr/>
                    <a:lstStyle/>
                    <a:p>
                      <a:pPr algn="ct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4.375 khz</a:t>
                      </a: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 4.444 khz</a:t>
                      </a:r>
                      <a:r>
                        <a:rPr lang="en-US" sz="1800" b="0" i="0" kern="1200" dirty="0">
                          <a:solidFill>
                            <a:schemeClr val="dk1"/>
                          </a:solidFill>
                          <a:effectLst/>
                          <a:latin typeface="+mn-lt"/>
                          <a:ea typeface="+mn-ea"/>
                          <a:cs typeface="+mn-cs"/>
                        </a:rPr>
                        <a:t>]</a:t>
                      </a:r>
                      <a:endParaRPr lang="pl-PL" sz="1800" b="0" i="0" kern="1200" dirty="0">
                        <a:solidFill>
                          <a:schemeClr val="dk1"/>
                        </a:solidFill>
                        <a:effectLst/>
                        <a:latin typeface="+mn-lt"/>
                        <a:ea typeface="+mn-ea"/>
                        <a:cs typeface="+mn-cs"/>
                      </a:endParaRPr>
                    </a:p>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912018239"/>
                  </a:ext>
                </a:extLst>
              </a:tr>
              <a:tr h="177800">
                <a:tc>
                  <a:txBody>
                    <a:bodyPr/>
                    <a:lstStyle/>
                    <a:p>
                      <a:pPr algn="ctr"/>
                      <a:r>
                        <a:rPr lang="en-US" sz="1800" kern="1200" dirty="0">
                          <a:solidFill>
                            <a:schemeClr val="dk1"/>
                          </a:solidFill>
                          <a:latin typeface="+mn-lt"/>
                          <a:ea typeface="+mn-ea"/>
                          <a:cs typeface="+mn-cs"/>
                        </a:rPr>
                        <a:t>PIS’ Center Frequency </a:t>
                      </a:r>
                    </a:p>
                  </a:txBody>
                  <a:tcPr/>
                </a:tc>
                <a:tc>
                  <a:txBody>
                    <a:bodyPr/>
                    <a:lstStyle/>
                    <a:p>
                      <a:pPr algn="ctr"/>
                      <a:r>
                        <a:rPr lang="en-US" dirty="0"/>
                        <a:t>4.4095 </a:t>
                      </a:r>
                      <a:r>
                        <a:rPr lang="en-US" dirty="0" err="1"/>
                        <a:t>khz</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kern="100" dirty="0">
                          <a:latin typeface="Arial" panose="020B0604020202020204" pitchFamily="34" charset="0"/>
                          <a:ea typeface="Calibri" panose="020F0502020204030204" pitchFamily="34" charset="0"/>
                          <a:cs typeface="Arial" panose="020B0604020202020204" pitchFamily="34" charset="0"/>
                        </a:rPr>
                        <a:t>(1/2)*(</a:t>
                      </a:r>
                      <a:r>
                        <a:rPr lang="en-US" kern="100" dirty="0" err="1">
                          <a:latin typeface="Arial" panose="020B0604020202020204" pitchFamily="34" charset="0"/>
                          <a:ea typeface="Calibri" panose="020F0502020204030204" pitchFamily="34" charset="0"/>
                          <a:cs typeface="Arial" panose="020B0604020202020204" pitchFamily="34" charset="0"/>
                        </a:rPr>
                        <a:t>f</a:t>
                      </a:r>
                      <a:r>
                        <a:rPr lang="en-US" kern="100" baseline="-25000" dirty="0" err="1">
                          <a:latin typeface="Arial" panose="020B0604020202020204" pitchFamily="34" charset="0"/>
                          <a:ea typeface="Calibri" panose="020F0502020204030204" pitchFamily="34" charset="0"/>
                          <a:cs typeface="Arial" panose="020B0604020202020204" pitchFamily="34" charset="0"/>
                        </a:rPr>
                        <a:t>PISmin</a:t>
                      </a:r>
                      <a:r>
                        <a:rPr lang="en-US" kern="100" dirty="0">
                          <a:latin typeface="Arial" panose="020B0604020202020204" pitchFamily="34" charset="0"/>
                          <a:ea typeface="Calibri" panose="020F0502020204030204" pitchFamily="34" charset="0"/>
                          <a:cs typeface="Arial" panose="020B0604020202020204" pitchFamily="34" charset="0"/>
                        </a:rPr>
                        <a:t> + </a:t>
                      </a:r>
                      <a:r>
                        <a:rPr lang="en-US" kern="100" dirty="0" err="1">
                          <a:latin typeface="Arial" panose="020B0604020202020204" pitchFamily="34" charset="0"/>
                          <a:ea typeface="Calibri" panose="020F0502020204030204" pitchFamily="34" charset="0"/>
                          <a:cs typeface="Arial" panose="020B0604020202020204" pitchFamily="34" charset="0"/>
                        </a:rPr>
                        <a:t>f</a:t>
                      </a:r>
                      <a:r>
                        <a:rPr lang="en-US" kern="100" baseline="-25000" dirty="0" err="1">
                          <a:latin typeface="Arial" panose="020B0604020202020204" pitchFamily="34" charset="0"/>
                          <a:ea typeface="Calibri" panose="020F0502020204030204" pitchFamily="34" charset="0"/>
                          <a:cs typeface="Arial" panose="020B0604020202020204" pitchFamily="34" charset="0"/>
                        </a:rPr>
                        <a:t>PISmax</a:t>
                      </a:r>
                      <a:r>
                        <a:rPr lang="en-US" kern="100" dirty="0">
                          <a:latin typeface="Arial" panose="020B0604020202020204" pitchFamily="34" charset="0"/>
                          <a:ea typeface="Calibri" panose="020F0502020204030204" pitchFamily="34" charset="0"/>
                          <a:cs typeface="Arial" panose="020B0604020202020204" pitchFamily="34" charset="0"/>
                        </a:rPr>
                        <a:t>)</a:t>
                      </a:r>
                    </a:p>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35596499"/>
                  </a:ext>
                </a:extLst>
              </a:tr>
              <a:tr h="370840">
                <a:tc>
                  <a:txBody>
                    <a:bodyPr/>
                    <a:lstStyle/>
                    <a:p>
                      <a:pPr algn="ctr"/>
                      <a:r>
                        <a:rPr lang="en-US" dirty="0"/>
                        <a:t>RMS Amplitude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-35.055 dB</a:t>
                      </a:r>
                      <a:endParaRPr lang="en-US" dirty="0"/>
                    </a:p>
                    <a:p>
                      <a:pPr algn="ctr"/>
                      <a:endParaRPr lang="en-US" dirty="0"/>
                    </a:p>
                  </a:txBody>
                  <a:tcPr/>
                </a:tc>
                <a:tc>
                  <a:txBody>
                    <a:bodyPr/>
                    <a:lstStyle/>
                    <a:p>
                      <a:pPr algn="ctr"/>
                      <a:r>
                        <a:rPr lang="en-US" sz="1800" kern="1200" dirty="0">
                          <a:solidFill>
                            <a:schemeClr val="dk1"/>
                          </a:solidFill>
                          <a:latin typeface="+mn-lt"/>
                          <a:ea typeface="+mn-ea"/>
                          <a:cs typeface="+mn-cs"/>
                        </a:rPr>
                        <a:t>PIS’ average amplitude over the half-power bandwidth</a:t>
                      </a:r>
                    </a:p>
                  </a:txBody>
                  <a:tcPr/>
                </a:tc>
                <a:extLst>
                  <a:ext uri="{0D108BD9-81ED-4DB2-BD59-A6C34878D82A}">
                    <a16:rowId xmlns:a16="http://schemas.microsoft.com/office/drawing/2014/main" val="907116982"/>
                  </a:ext>
                </a:extLst>
              </a:tr>
            </a:tbl>
          </a:graphicData>
        </a:graphic>
      </p:graphicFrame>
      <p:sp>
        <p:nvSpPr>
          <p:cNvPr id="5" name="AutoShape 2">
            <a:extLst>
              <a:ext uri="{FF2B5EF4-FFF2-40B4-BE49-F238E27FC236}">
                <a16:creationId xmlns:a16="http://schemas.microsoft.com/office/drawing/2014/main" id="{BAEBC251-082C-38E6-6602-D3533D6985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2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noFill/>
      </a:spPr>
      <a:bodyPr wrap="none" rtlCol="0">
        <a:spAutoFit/>
      </a:bodyPr>
      <a:lstStyle>
        <a:defPPr>
          <a:defRPr b="0" i="1" smtClean="0">
            <a:solidFill>
              <a:schemeClr val="accent3"/>
            </a:solidFill>
            <a:latin typeface="Cambria Math"/>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1262</TotalTime>
  <Words>803</Words>
  <Application>Microsoft Office PowerPoint</Application>
  <PresentationFormat>On-screen Show (4:3)</PresentationFormat>
  <Paragraphs>88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Narrow</vt:lpstr>
      <vt:lpstr>Calibri</vt:lpstr>
      <vt:lpstr>Cambria Math</vt:lpstr>
      <vt:lpstr>Times New Roman</vt:lpstr>
      <vt:lpstr>Verdana</vt:lpstr>
      <vt:lpstr>Essential</vt:lpstr>
      <vt:lpstr>High Pass and Band Pass Filter Design and analysis</vt:lpstr>
      <vt:lpstr>Layout</vt:lpstr>
      <vt:lpstr>Have both of these for each activity</vt:lpstr>
      <vt:lpstr>Activity 1</vt:lpstr>
      <vt:lpstr>Activity 2</vt:lpstr>
      <vt:lpstr>Activity 3</vt:lpstr>
      <vt:lpstr>NBN *shouldn’t these all be post filter to show effectiveness?</vt:lpstr>
      <vt:lpstr>NBN</vt:lpstr>
      <vt:lpstr>NBN Continued</vt:lpstr>
      <vt:lpstr>BBN</vt:lpstr>
      <vt:lpstr>Activity 3 Cont.</vt:lpstr>
      <vt:lpstr>Filter Analysis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Mynderse</dc:creator>
  <cp:lastModifiedBy>Gabriel Bettley</cp:lastModifiedBy>
  <cp:revision>114</cp:revision>
  <cp:lastPrinted>2019-02-14T18:42:28Z</cp:lastPrinted>
  <dcterms:created xsi:type="dcterms:W3CDTF">2012-01-05T17:41:55Z</dcterms:created>
  <dcterms:modified xsi:type="dcterms:W3CDTF">2023-12-12T01:36:19Z</dcterms:modified>
</cp:coreProperties>
</file>