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handoutMasterIdLst>
    <p:handoutMasterId r:id="rId25"/>
  </p:handoutMasterIdLst>
  <p:sldIdLst>
    <p:sldId id="256" r:id="rId2"/>
    <p:sldId id="258" r:id="rId3"/>
    <p:sldId id="265" r:id="rId4"/>
    <p:sldId id="273" r:id="rId5"/>
    <p:sldId id="266" r:id="rId6"/>
    <p:sldId id="275" r:id="rId7"/>
    <p:sldId id="276" r:id="rId8"/>
    <p:sldId id="277" r:id="rId9"/>
    <p:sldId id="278" r:id="rId10"/>
    <p:sldId id="279" r:id="rId11"/>
    <p:sldId id="280" r:id="rId12"/>
    <p:sldId id="281" r:id="rId13"/>
    <p:sldId id="282" r:id="rId14"/>
    <p:sldId id="267" r:id="rId15"/>
    <p:sldId id="268" r:id="rId16"/>
    <p:sldId id="272" r:id="rId17"/>
    <p:sldId id="271" r:id="rId18"/>
    <p:sldId id="283" r:id="rId19"/>
    <p:sldId id="284" r:id="rId20"/>
    <p:sldId id="269" r:id="rId21"/>
    <p:sldId id="270" r:id="rId22"/>
    <p:sldId id="263" r:id="rId23"/>
  </p:sldIdLst>
  <p:sldSz cx="9144000" cy="6858000" type="screen4x3"/>
  <p:notesSz cx="7315200" cy="96012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247" autoAdjust="0"/>
  </p:normalViewPr>
  <p:slideViewPr>
    <p:cSldViewPr>
      <p:cViewPr varScale="1">
        <p:scale>
          <a:sx n="63" d="100"/>
          <a:sy n="63" d="100"/>
        </p:scale>
        <p:origin x="82" y="38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8" d="100"/>
          <a:sy n="68" d="100"/>
        </p:scale>
        <p:origin x="-277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8944DA0-7E15-49AE-9E1A-06C658B442E2}" type="datetimeFigureOut">
              <a:rPr lang="en-US" smtClean="0"/>
              <a:t>12/12/2023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1C176B2E-9998-4231-85B2-2C258E49FEB5}" type="slidenum">
              <a:rPr lang="en-US" smtClean="0"/>
              <a:t>‹#›</a:t>
            </a:fld>
            <a:endParaRPr lang="en-US"/>
          </a:p>
        </p:txBody>
      </p:sp>
    </p:spTree>
    <p:extLst>
      <p:ext uri="{BB962C8B-B14F-4D97-AF65-F5344CB8AC3E}">
        <p14:creationId xmlns:p14="http://schemas.microsoft.com/office/powerpoint/2010/main" val="1691404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8A1A218-A232-42EB-9526-47647B116190}" type="datetimeFigureOut">
              <a:rPr lang="en-US" smtClean="0"/>
              <a:t>12/12/2023</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CBAB7EF7-9A5A-4AB1-BA29-E3679F2B5F4C}" type="slidenum">
              <a:rPr lang="en-US" smtClean="0"/>
              <a:t>‹#›</a:t>
            </a:fld>
            <a:endParaRPr lang="en-US"/>
          </a:p>
        </p:txBody>
      </p:sp>
    </p:spTree>
    <p:extLst>
      <p:ext uri="{BB962C8B-B14F-4D97-AF65-F5344CB8AC3E}">
        <p14:creationId xmlns:p14="http://schemas.microsoft.com/office/powerpoint/2010/main" val="24820712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AB7EF7-9A5A-4AB1-BA29-E3679F2B5F4C}" type="slidenum">
              <a:rPr lang="en-US" smtClean="0"/>
              <a:t>7</a:t>
            </a:fld>
            <a:endParaRPr lang="en-US"/>
          </a:p>
        </p:txBody>
      </p:sp>
    </p:spTree>
    <p:extLst>
      <p:ext uri="{BB962C8B-B14F-4D97-AF65-F5344CB8AC3E}">
        <p14:creationId xmlns:p14="http://schemas.microsoft.com/office/powerpoint/2010/main" val="402194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72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rgbClr val="0067C5"/>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9001124" y="4846320"/>
            <a:ext cx="142876" cy="201168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7" name="Content Placeholder 6"/>
          <p:cNvSpPr>
            <a:spLocks noGrp="1"/>
          </p:cNvSpPr>
          <p:nvPr>
            <p:ph sz="quarter" idx="13"/>
          </p:nvPr>
        </p:nvSpPr>
        <p:spPr>
          <a:xfrm>
            <a:off x="234950" y="846694"/>
            <a:ext cx="8689975" cy="2582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234949" y="3539904"/>
            <a:ext cx="8689975" cy="2990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11"/>
          </p:nvPr>
        </p:nvSpPr>
        <p:spPr>
          <a:xfrm>
            <a:off x="2819400" y="6650078"/>
            <a:ext cx="3505200" cy="198914"/>
          </a:xfrm>
          <a:prstGeom prst="rect">
            <a:avLst/>
          </a:prstGeom>
        </p:spPr>
        <p:txBody>
          <a:bodyPr/>
          <a:lstStyle/>
          <a:p>
            <a:r>
              <a:rPr lang="en-US" dirty="0"/>
              <a:t>ME588 - Introduction</a:t>
            </a:r>
          </a:p>
        </p:txBody>
      </p:sp>
      <p:sp>
        <p:nvSpPr>
          <p:cNvPr id="10" name="Slide Number Placeholder 5"/>
          <p:cNvSpPr>
            <a:spLocks noGrp="1"/>
          </p:cNvSpPr>
          <p:nvPr>
            <p:ph type="sldNum" sz="quarter" idx="12"/>
          </p:nvPr>
        </p:nvSpPr>
        <p:spPr>
          <a:xfrm>
            <a:off x="6971405" y="6650077"/>
            <a:ext cx="2062263" cy="198915"/>
          </a:xfrm>
          <a:prstGeom prst="rect">
            <a:avLst/>
          </a:prstGeom>
        </p:spPr>
        <p:txBody>
          <a:bodyPr/>
          <a:lstStyle/>
          <a:p>
            <a:fld id="{BA611D6D-6E12-FA49-B72B-16A94CE53AD3}" type="slidenum">
              <a:rPr lang="en-US" smtClean="0"/>
              <a:pPr/>
              <a:t>‹#›</a:t>
            </a:fld>
            <a:endParaRPr lang="en-US" dirty="0"/>
          </a:p>
        </p:txBody>
      </p:sp>
      <p:sp>
        <p:nvSpPr>
          <p:cNvPr id="11" name="Date Placeholder 13"/>
          <p:cNvSpPr>
            <a:spLocks noGrp="1"/>
          </p:cNvSpPr>
          <p:nvPr>
            <p:ph type="dt" sz="half" idx="2"/>
          </p:nvPr>
        </p:nvSpPr>
        <p:spPr>
          <a:xfrm>
            <a:off x="153109" y="6650077"/>
            <a:ext cx="2397128" cy="198915"/>
          </a:xfrm>
          <a:prstGeom prst="rect">
            <a:avLst/>
          </a:prstGeom>
        </p:spPr>
        <p:txBody>
          <a:bodyPr vert="horz" anchor="ctr"/>
          <a:lstStyle>
            <a:lvl1pPr algn="l" eaLnBrk="1" latinLnBrk="0" hangingPunct="1">
              <a:defRPr kumimoji="0" sz="1000">
                <a:solidFill>
                  <a:schemeClr val="tx2"/>
                </a:solidFill>
                <a:latin typeface="Arial Narrow"/>
                <a:cs typeface="Arial Narrow"/>
              </a:defRPr>
            </a:lvl1pPr>
          </a:lstStyle>
          <a:p>
            <a:r>
              <a:rPr lang="en-US" dirty="0"/>
              <a:t>James Mynderse</a:t>
            </a:r>
          </a:p>
        </p:txBody>
      </p:sp>
    </p:spTree>
    <p:extLst>
      <p:ext uri="{BB962C8B-B14F-4D97-AF65-F5344CB8AC3E}">
        <p14:creationId xmlns:p14="http://schemas.microsoft.com/office/powerpoint/2010/main" val="26599083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6000" b="0" cap="all" spc="-8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rgbClr val="0067C5"/>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ertion / Evidence">
    <p:spTree>
      <p:nvGrpSpPr>
        <p:cNvPr id="1" name=""/>
        <p:cNvGrpSpPr/>
        <p:nvPr/>
      </p:nvGrpSpPr>
      <p:grpSpPr>
        <a:xfrm>
          <a:off x="0" y="0"/>
          <a:ext cx="0" cy="0"/>
          <a:chOff x="0" y="0"/>
          <a:chExt cx="0" cy="0"/>
        </a:xfrm>
      </p:grpSpPr>
      <p:sp>
        <p:nvSpPr>
          <p:cNvPr id="5" name="Content Placeholder 2"/>
          <p:cNvSpPr>
            <a:spLocks noGrp="1"/>
          </p:cNvSpPr>
          <p:nvPr>
            <p:ph idx="1" hasCustomPrompt="1"/>
            <p:custDataLst>
              <p:tags r:id="rId1"/>
            </p:custDataLst>
          </p:nvPr>
        </p:nvSpPr>
        <p:spPr>
          <a:xfrm>
            <a:off x="457200" y="5029200"/>
            <a:ext cx="8229600" cy="1371600"/>
          </a:xfrm>
        </p:spPr>
        <p:txBody>
          <a:bodyPr/>
          <a:lstStyle>
            <a:lvl1pPr>
              <a:defRPr b="0"/>
            </a:lvl1pPr>
          </a:lstStyle>
          <a:p>
            <a:pPr eaLnBrk="0" hangingPunct="0">
              <a:spcBef>
                <a:spcPct val="25000"/>
              </a:spcBef>
              <a:defRPr/>
            </a:pPr>
            <a:r>
              <a:rPr lang="en-US" sz="2000" dirty="0">
                <a:solidFill>
                  <a:schemeClr val="tx1">
                    <a:lumMod val="85000"/>
                    <a:lumOff val="15000"/>
                  </a:schemeClr>
                </a:solidFill>
              </a:rPr>
              <a:t>If necessary, identify key assumption or background for audience—keep to two lines (18</a:t>
            </a:r>
            <a:r>
              <a:rPr lang="en-US" sz="2000" dirty="0">
                <a:solidFill>
                  <a:schemeClr val="tx1">
                    <a:lumMod val="85000"/>
                    <a:lumOff val="15000"/>
                  </a:schemeClr>
                </a:solidFill>
                <a:cs typeface="Arial" charset="0"/>
              </a:rPr>
              <a:t>–24 point type)</a:t>
            </a:r>
          </a:p>
        </p:txBody>
      </p:sp>
      <p:sp>
        <p:nvSpPr>
          <p:cNvPr id="6" name="Title 1"/>
          <p:cNvSpPr>
            <a:spLocks noGrp="1"/>
          </p:cNvSpPr>
          <p:nvPr>
            <p:ph type="title" hasCustomPrompt="1"/>
            <p:custDataLst>
              <p:tags r:id="rId2"/>
            </p:custDataLst>
          </p:nvPr>
        </p:nvSpPr>
        <p:spPr>
          <a:xfrm>
            <a:off x="457200" y="152718"/>
            <a:ext cx="8229600" cy="1371600"/>
          </a:xfrm>
        </p:spPr>
        <p:txBody>
          <a:bodyPr anchor="t" anchorCtr="0">
            <a:normAutofit/>
          </a:bodyPr>
          <a:lstStyle>
            <a:lvl1pPr>
              <a:defRPr sz="2800" cap="none"/>
            </a:lvl1pPr>
          </a:lstStyle>
          <a:p>
            <a:r>
              <a:rPr lang="en-US" dirty="0"/>
              <a:t>This is a concise full-sentence assertion</a:t>
            </a:r>
          </a:p>
        </p:txBody>
      </p:sp>
    </p:spTree>
    <p:extLst>
      <p:ext uri="{BB962C8B-B14F-4D97-AF65-F5344CB8AC3E}">
        <p14:creationId xmlns:p14="http://schemas.microsoft.com/office/powerpoint/2010/main" val="144136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Autofit/>
          </a:bodyPr>
          <a:lstStyle>
            <a:lvl1pPr>
              <a:defRPr sz="2800" cap="none"/>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rmAutofit/>
          </a:bodyPr>
          <a:lstStyle>
            <a:lvl1pPr>
              <a:defRPr sz="2800" cap="none"/>
            </a:lvl1pPr>
          </a:lstStyle>
          <a:p>
            <a:r>
              <a:rPr lang="en-US" dirty="0"/>
              <a:t>Click to edit master title style</a:t>
            </a:r>
          </a:p>
        </p:txBody>
      </p:sp>
      <p:sp>
        <p:nvSpPr>
          <p:cNvPr id="3" name="Content Placeholder 2"/>
          <p:cNvSpPr>
            <a:spLocks noGrp="1"/>
          </p:cNvSpPr>
          <p:nvPr>
            <p:ph idx="1"/>
          </p:nvPr>
        </p:nvSpPr>
        <p:spPr>
          <a:xfrm>
            <a:off x="457200" y="914400"/>
            <a:ext cx="82296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ormAutofit/>
          </a:bodyPr>
          <a:lstStyle>
            <a:lvl1pPr>
              <a:defRPr sz="2800" cap="none"/>
            </a:lvl1pPr>
          </a:lstStyle>
          <a:p>
            <a:r>
              <a:rPr lang="en-US" dirty="0"/>
              <a:t>Click to edit master title style</a:t>
            </a:r>
          </a:p>
        </p:txBody>
      </p:sp>
      <p:sp>
        <p:nvSpPr>
          <p:cNvPr id="3" name="Content Placeholder 2"/>
          <p:cNvSpPr>
            <a:spLocks noGrp="1"/>
          </p:cNvSpPr>
          <p:nvPr>
            <p:ph sz="half" idx="1"/>
          </p:nvPr>
        </p:nvSpPr>
        <p:spPr>
          <a:xfrm>
            <a:off x="457200" y="914399"/>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914400"/>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367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548640"/>
          </a:xfrm>
        </p:spPr>
        <p:txBody>
          <a:bodyPr>
            <a:normAutofit/>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72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0"/>
          </p:nvPr>
        </p:nvSpPr>
        <p:spPr>
          <a:xfrm>
            <a:off x="457200" y="914400"/>
            <a:ext cx="8229600" cy="914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4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9001124" y="0"/>
            <a:ext cx="142876" cy="137160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2743200" y="6583680"/>
            <a:ext cx="3657600" cy="274320"/>
          </a:xfrm>
          <a:prstGeom prst="rect">
            <a:avLst/>
          </a:prstGeom>
          <a:noFill/>
        </p:spPr>
        <p:txBody>
          <a:bodyPr wrap="none" rtlCol="0">
            <a:noAutofit/>
          </a:bodyPr>
          <a:lstStyle/>
          <a:p>
            <a:pPr algn="ctr"/>
            <a:r>
              <a:rPr lang="en-US" sz="1000" dirty="0"/>
              <a:t>Footer – edit me</a:t>
            </a:r>
          </a:p>
        </p:txBody>
      </p:sp>
      <p:sp>
        <p:nvSpPr>
          <p:cNvPr id="11" name="TextBox 10"/>
          <p:cNvSpPr txBox="1"/>
          <p:nvPr userDrawn="1"/>
        </p:nvSpPr>
        <p:spPr>
          <a:xfrm>
            <a:off x="7315200" y="6583680"/>
            <a:ext cx="1828800" cy="274320"/>
          </a:xfrm>
          <a:prstGeom prst="rect">
            <a:avLst/>
          </a:prstGeom>
          <a:noFill/>
        </p:spPr>
        <p:txBody>
          <a:bodyPr wrap="none" rIns="457200" rtlCol="0">
            <a:noAutofit/>
          </a:bodyPr>
          <a:lstStyle/>
          <a:p>
            <a:pPr algn="r"/>
            <a:fld id="{839642D3-773E-4C6F-A4ED-483A173202D6}" type="slidenum">
              <a:rPr lang="en-US" sz="1000" smtClean="0"/>
              <a:t>‹#›</a:t>
            </a:fld>
            <a:endParaRPr lang="en-US" sz="1000" dirty="0"/>
          </a:p>
        </p:txBody>
      </p:sp>
    </p:spTree>
  </p:cSld>
  <p:clrMap bg1="lt1" tx1="dk1" bg2="lt2" tx2="dk2" accent1="accent1" accent2="accent2" accent3="accent3" accent4="accent4" accent5="accent5" accent6="accent6" hlink="hlink" folHlink="folHlink"/>
  <p:sldLayoutIdLst>
    <p:sldLayoutId id="2147483805" r:id="rId1"/>
    <p:sldLayoutId id="2147483807" r:id="rId2"/>
    <p:sldLayoutId id="2147483819" r:id="rId3"/>
    <p:sldLayoutId id="2147483810" r:id="rId4"/>
    <p:sldLayoutId id="2147483806" r:id="rId5"/>
    <p:sldLayoutId id="2147483817" r:id="rId6"/>
    <p:sldLayoutId id="2147483811" r:id="rId7"/>
    <p:sldLayoutId id="2147483818" r:id="rId8"/>
    <p:sldLayoutId id="2147483812" r:id="rId9"/>
    <p:sldLayoutId id="2147483813" r:id="rId10"/>
    <p:sldLayoutId id="2147483814" r:id="rId11"/>
    <p:sldLayoutId id="2147483815" r:id="rId12"/>
    <p:sldLayoutId id="2147483816" r:id="rId13"/>
  </p:sldLayoutIdLst>
  <p:txStyles>
    <p:titleStyle>
      <a:lvl1pPr algn="l" defTabSz="914400" rtl="0" eaLnBrk="1" latinLnBrk="0" hangingPunct="1">
        <a:spcBef>
          <a:spcPct val="0"/>
        </a:spcBef>
        <a:buNone/>
        <a:defRPr sz="3600" kern="1200" cap="all" spc="-60" baseline="0">
          <a:solidFill>
            <a:srgbClr val="0067C5"/>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rgbClr val="0067C5"/>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0067C5"/>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High Pass and Band Pass Filter Design and analysis</a:t>
            </a:r>
          </a:p>
        </p:txBody>
      </p:sp>
      <p:sp>
        <p:nvSpPr>
          <p:cNvPr id="3" name="Subtitle 2"/>
          <p:cNvSpPr>
            <a:spLocks noGrp="1"/>
          </p:cNvSpPr>
          <p:nvPr>
            <p:ph type="subTitle" idx="1"/>
          </p:nvPr>
        </p:nvSpPr>
        <p:spPr/>
        <p:txBody>
          <a:bodyPr/>
          <a:lstStyle/>
          <a:p>
            <a:r>
              <a:rPr lang="en-US" dirty="0"/>
              <a:t>Chad NORTHEY</a:t>
            </a:r>
          </a:p>
          <a:p>
            <a:r>
              <a:rPr lang="en-US" dirty="0" err="1"/>
              <a:t>GabE</a:t>
            </a:r>
            <a:r>
              <a:rPr lang="en-US" dirty="0"/>
              <a:t> Bettley</a:t>
            </a:r>
          </a:p>
        </p:txBody>
      </p:sp>
    </p:spTree>
    <p:extLst>
      <p:ext uri="{BB962C8B-B14F-4D97-AF65-F5344CB8AC3E}">
        <p14:creationId xmlns:p14="http://schemas.microsoft.com/office/powerpoint/2010/main" val="289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7FD6-26B4-C706-71DB-F22F506063A3}"/>
              </a:ext>
            </a:extLst>
          </p:cNvPr>
          <p:cNvSpPr>
            <a:spLocks noGrp="1"/>
          </p:cNvSpPr>
          <p:nvPr>
            <p:ph type="title"/>
          </p:nvPr>
        </p:nvSpPr>
        <p:spPr/>
        <p:txBody>
          <a:bodyPr/>
          <a:lstStyle/>
          <a:p>
            <a:r>
              <a:rPr lang="en-US" dirty="0"/>
              <a:t>Dirac Function</a:t>
            </a:r>
          </a:p>
        </p:txBody>
      </p:sp>
      <p:pic>
        <p:nvPicPr>
          <p:cNvPr id="5" name="Picture 4">
            <a:extLst>
              <a:ext uri="{FF2B5EF4-FFF2-40B4-BE49-F238E27FC236}">
                <a16:creationId xmlns:a16="http://schemas.microsoft.com/office/drawing/2014/main" id="{B614D08C-5DB3-673F-7E2E-53E84DFEC900}"/>
              </a:ext>
            </a:extLst>
          </p:cNvPr>
          <p:cNvPicPr>
            <a:picLocks noChangeAspect="1"/>
          </p:cNvPicPr>
          <p:nvPr/>
        </p:nvPicPr>
        <p:blipFill>
          <a:blip r:embed="rId2"/>
          <a:stretch>
            <a:fillRect/>
          </a:stretch>
        </p:blipFill>
        <p:spPr>
          <a:xfrm>
            <a:off x="3462218" y="145344"/>
            <a:ext cx="4844005" cy="3429000"/>
          </a:xfrm>
          <a:prstGeom prst="rect">
            <a:avLst/>
          </a:prstGeom>
        </p:spPr>
      </p:pic>
      <p:pic>
        <p:nvPicPr>
          <p:cNvPr id="7" name="Picture 6">
            <a:extLst>
              <a:ext uri="{FF2B5EF4-FFF2-40B4-BE49-F238E27FC236}">
                <a16:creationId xmlns:a16="http://schemas.microsoft.com/office/drawing/2014/main" id="{B6C7A8BA-0EBA-93C5-E9CA-B4F7F3C3F557}"/>
              </a:ext>
            </a:extLst>
          </p:cNvPr>
          <p:cNvPicPr>
            <a:picLocks noChangeAspect="1"/>
          </p:cNvPicPr>
          <p:nvPr/>
        </p:nvPicPr>
        <p:blipFill>
          <a:blip r:embed="rId3"/>
          <a:stretch>
            <a:fillRect/>
          </a:stretch>
        </p:blipFill>
        <p:spPr>
          <a:xfrm>
            <a:off x="3429000" y="3527882"/>
            <a:ext cx="4877223" cy="3284505"/>
          </a:xfrm>
          <a:prstGeom prst="rect">
            <a:avLst/>
          </a:prstGeom>
        </p:spPr>
      </p:pic>
    </p:spTree>
    <p:extLst>
      <p:ext uri="{BB962C8B-B14F-4D97-AF65-F5344CB8AC3E}">
        <p14:creationId xmlns:p14="http://schemas.microsoft.com/office/powerpoint/2010/main" val="32588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FDFDE-FCAF-5389-7673-5FAA93827D3E}"/>
              </a:ext>
            </a:extLst>
          </p:cNvPr>
          <p:cNvPicPr>
            <a:picLocks noChangeAspect="1"/>
          </p:cNvPicPr>
          <p:nvPr/>
        </p:nvPicPr>
        <p:blipFill>
          <a:blip r:embed="rId2"/>
          <a:stretch>
            <a:fillRect/>
          </a:stretch>
        </p:blipFill>
        <p:spPr>
          <a:xfrm>
            <a:off x="4191000" y="61692"/>
            <a:ext cx="4654181" cy="3330437"/>
          </a:xfrm>
          <a:prstGeom prst="rect">
            <a:avLst/>
          </a:prstGeom>
        </p:spPr>
      </p:pic>
      <p:pic>
        <p:nvPicPr>
          <p:cNvPr id="7" name="Picture 6">
            <a:extLst>
              <a:ext uri="{FF2B5EF4-FFF2-40B4-BE49-F238E27FC236}">
                <a16:creationId xmlns:a16="http://schemas.microsoft.com/office/drawing/2014/main" id="{B2489306-CF29-D15C-1E0D-E75CF76DAA90}"/>
              </a:ext>
            </a:extLst>
          </p:cNvPr>
          <p:cNvPicPr>
            <a:picLocks noChangeAspect="1"/>
          </p:cNvPicPr>
          <p:nvPr/>
        </p:nvPicPr>
        <p:blipFill>
          <a:blip r:embed="rId3"/>
          <a:stretch>
            <a:fillRect/>
          </a:stretch>
        </p:blipFill>
        <p:spPr>
          <a:xfrm>
            <a:off x="4724400" y="3124200"/>
            <a:ext cx="4191363" cy="3025402"/>
          </a:xfrm>
          <a:prstGeom prst="rect">
            <a:avLst/>
          </a:prstGeom>
        </p:spPr>
      </p:pic>
      <p:pic>
        <p:nvPicPr>
          <p:cNvPr id="8" name="Picture 7">
            <a:extLst>
              <a:ext uri="{FF2B5EF4-FFF2-40B4-BE49-F238E27FC236}">
                <a16:creationId xmlns:a16="http://schemas.microsoft.com/office/drawing/2014/main" id="{D061BF4C-E92E-1498-7952-6AE708417680}"/>
              </a:ext>
            </a:extLst>
          </p:cNvPr>
          <p:cNvPicPr>
            <a:picLocks noChangeAspect="1"/>
          </p:cNvPicPr>
          <p:nvPr/>
        </p:nvPicPr>
        <p:blipFill>
          <a:blip r:embed="rId4"/>
          <a:stretch>
            <a:fillRect/>
          </a:stretch>
        </p:blipFill>
        <p:spPr>
          <a:xfrm>
            <a:off x="342533" y="438011"/>
            <a:ext cx="4229467" cy="3025402"/>
          </a:xfrm>
          <a:prstGeom prst="rect">
            <a:avLst/>
          </a:prstGeom>
        </p:spPr>
      </p:pic>
      <p:pic>
        <p:nvPicPr>
          <p:cNvPr id="10" name="Picture 9">
            <a:extLst>
              <a:ext uri="{FF2B5EF4-FFF2-40B4-BE49-F238E27FC236}">
                <a16:creationId xmlns:a16="http://schemas.microsoft.com/office/drawing/2014/main" id="{EEE54F65-D2D3-585A-A300-784DDA6035E4}"/>
              </a:ext>
            </a:extLst>
          </p:cNvPr>
          <p:cNvPicPr>
            <a:picLocks noChangeAspect="1"/>
          </p:cNvPicPr>
          <p:nvPr/>
        </p:nvPicPr>
        <p:blipFill>
          <a:blip r:embed="rId5"/>
          <a:stretch>
            <a:fillRect/>
          </a:stretch>
        </p:blipFill>
        <p:spPr>
          <a:xfrm>
            <a:off x="615732" y="3962400"/>
            <a:ext cx="3908686" cy="2068805"/>
          </a:xfrm>
          <a:prstGeom prst="rect">
            <a:avLst/>
          </a:prstGeom>
        </p:spPr>
      </p:pic>
    </p:spTree>
    <p:extLst>
      <p:ext uri="{BB962C8B-B14F-4D97-AF65-F5344CB8AC3E}">
        <p14:creationId xmlns:p14="http://schemas.microsoft.com/office/powerpoint/2010/main" val="9123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D8FE4-7D44-FB4E-0FF9-3057C0FADA05}"/>
              </a:ext>
            </a:extLst>
          </p:cNvPr>
          <p:cNvPicPr>
            <a:picLocks noChangeAspect="1"/>
          </p:cNvPicPr>
          <p:nvPr/>
        </p:nvPicPr>
        <p:blipFill>
          <a:blip r:embed="rId2"/>
          <a:stretch>
            <a:fillRect/>
          </a:stretch>
        </p:blipFill>
        <p:spPr>
          <a:xfrm>
            <a:off x="2743200" y="838200"/>
            <a:ext cx="6111770" cy="3406435"/>
          </a:xfrm>
          <a:prstGeom prst="rect">
            <a:avLst/>
          </a:prstGeom>
        </p:spPr>
      </p:pic>
      <p:pic>
        <p:nvPicPr>
          <p:cNvPr id="7" name="Picture 6">
            <a:extLst>
              <a:ext uri="{FF2B5EF4-FFF2-40B4-BE49-F238E27FC236}">
                <a16:creationId xmlns:a16="http://schemas.microsoft.com/office/drawing/2014/main" id="{8006E49A-724D-4477-426D-74812AEE0970}"/>
              </a:ext>
            </a:extLst>
          </p:cNvPr>
          <p:cNvPicPr>
            <a:picLocks noChangeAspect="1"/>
          </p:cNvPicPr>
          <p:nvPr/>
        </p:nvPicPr>
        <p:blipFill>
          <a:blip r:embed="rId3"/>
          <a:stretch>
            <a:fillRect/>
          </a:stretch>
        </p:blipFill>
        <p:spPr>
          <a:xfrm>
            <a:off x="1535167" y="3048000"/>
            <a:ext cx="6073666" cy="3414056"/>
          </a:xfrm>
          <a:prstGeom prst="rect">
            <a:avLst/>
          </a:prstGeom>
        </p:spPr>
      </p:pic>
    </p:spTree>
    <p:extLst>
      <p:ext uri="{BB962C8B-B14F-4D97-AF65-F5344CB8AC3E}">
        <p14:creationId xmlns:p14="http://schemas.microsoft.com/office/powerpoint/2010/main" val="261017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DD106-081E-6424-639B-BAD3F80728A7}"/>
              </a:ext>
            </a:extLst>
          </p:cNvPr>
          <p:cNvPicPr>
            <a:picLocks noChangeAspect="1"/>
          </p:cNvPicPr>
          <p:nvPr/>
        </p:nvPicPr>
        <p:blipFill>
          <a:blip r:embed="rId2"/>
          <a:stretch>
            <a:fillRect/>
          </a:stretch>
        </p:blipFill>
        <p:spPr>
          <a:xfrm>
            <a:off x="2819400" y="152400"/>
            <a:ext cx="6020322" cy="3398815"/>
          </a:xfrm>
          <a:prstGeom prst="rect">
            <a:avLst/>
          </a:prstGeom>
        </p:spPr>
      </p:pic>
      <p:pic>
        <p:nvPicPr>
          <p:cNvPr id="7" name="Picture 6">
            <a:extLst>
              <a:ext uri="{FF2B5EF4-FFF2-40B4-BE49-F238E27FC236}">
                <a16:creationId xmlns:a16="http://schemas.microsoft.com/office/drawing/2014/main" id="{381DE95F-4B35-8B22-708C-E9A0D583B6B0}"/>
              </a:ext>
            </a:extLst>
          </p:cNvPr>
          <p:cNvPicPr>
            <a:picLocks noChangeAspect="1"/>
          </p:cNvPicPr>
          <p:nvPr/>
        </p:nvPicPr>
        <p:blipFill>
          <a:blip r:embed="rId3"/>
          <a:stretch>
            <a:fillRect/>
          </a:stretch>
        </p:blipFill>
        <p:spPr>
          <a:xfrm>
            <a:off x="2133600" y="1447800"/>
            <a:ext cx="6020322" cy="3391194"/>
          </a:xfrm>
          <a:prstGeom prst="rect">
            <a:avLst/>
          </a:prstGeom>
        </p:spPr>
      </p:pic>
      <p:pic>
        <p:nvPicPr>
          <p:cNvPr id="9" name="Picture 8">
            <a:extLst>
              <a:ext uri="{FF2B5EF4-FFF2-40B4-BE49-F238E27FC236}">
                <a16:creationId xmlns:a16="http://schemas.microsoft.com/office/drawing/2014/main" id="{660BF06A-2AFE-D470-43DC-897E51A1830D}"/>
              </a:ext>
            </a:extLst>
          </p:cNvPr>
          <p:cNvPicPr>
            <a:picLocks noChangeAspect="1"/>
          </p:cNvPicPr>
          <p:nvPr/>
        </p:nvPicPr>
        <p:blipFill>
          <a:blip r:embed="rId4"/>
          <a:stretch>
            <a:fillRect/>
          </a:stretch>
        </p:blipFill>
        <p:spPr>
          <a:xfrm>
            <a:off x="457200" y="2971800"/>
            <a:ext cx="6073666" cy="3429297"/>
          </a:xfrm>
          <a:prstGeom prst="rect">
            <a:avLst/>
          </a:prstGeom>
        </p:spPr>
      </p:pic>
    </p:spTree>
    <p:extLst>
      <p:ext uri="{BB962C8B-B14F-4D97-AF65-F5344CB8AC3E}">
        <p14:creationId xmlns:p14="http://schemas.microsoft.com/office/powerpoint/2010/main" val="98163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E3D7-EDB8-FB1A-B95E-8E8279798820}"/>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78A5FF63-E4E5-CF82-625E-96C579770BE5}"/>
              </a:ext>
            </a:extLst>
          </p:cNvPr>
          <p:cNvSpPr>
            <a:spLocks noGrp="1"/>
          </p:cNvSpPr>
          <p:nvPr>
            <p:ph idx="1"/>
          </p:nvPr>
        </p:nvSpPr>
        <p:spPr/>
        <p:txBody>
          <a:bodyPr/>
          <a:lstStyle/>
          <a:p>
            <a:r>
              <a:rPr lang="en-US" dirty="0"/>
              <a:t>Filter ability to clean up input signal (noise)</a:t>
            </a:r>
          </a:p>
          <a:p>
            <a:pPr marL="342900" indent="-342900">
              <a:buFont typeface="Arial" panose="020B0604020202020204" pitchFamily="34" charset="0"/>
              <a:buChar char="•"/>
            </a:pPr>
            <a:r>
              <a:rPr lang="en-US" dirty="0"/>
              <a:t>Must compare PIS before and after</a:t>
            </a:r>
          </a:p>
          <a:p>
            <a:pPr marL="342900" indent="-342900">
              <a:buFont typeface="Arial" panose="020B0604020202020204" pitchFamily="34" charset="0"/>
              <a:buChar char="•"/>
            </a:pPr>
            <a:r>
              <a:rPr lang="en-US" dirty="0">
                <a:highlight>
                  <a:srgbClr val="FFFF00"/>
                </a:highlight>
              </a:rPr>
              <a:t>Noise must be one of the following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A sinewave alone applied to the </a:t>
            </a:r>
            <a:r>
              <a:rPr lang="en-US" sz="2000" kern="100" dirty="0">
                <a:latin typeface="Calibri" panose="020F0502020204030204" pitchFamily="34" charset="0"/>
                <a:ea typeface="Calibri" panose="020F0502020204030204" pitchFamily="34" charset="0"/>
                <a:cs typeface="Times New Roman" panose="02020603050405020304" pitchFamily="18" charset="0"/>
              </a:rPr>
              <a:t>Narrow Band Noise (NBN) block</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(See slide 8)</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A Gaussian white noise alone applied  to the Random Source block. This signal is also called Broad Band Noise (BBN) </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(See slide 9)</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Both NBN and BBN applied at the same time.</a:t>
            </a:r>
          </a:p>
        </p:txBody>
      </p:sp>
    </p:spTree>
    <p:extLst>
      <p:ext uri="{BB962C8B-B14F-4D97-AF65-F5344CB8AC3E}">
        <p14:creationId xmlns:p14="http://schemas.microsoft.com/office/powerpoint/2010/main" val="830721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normAutofit/>
          </a:bodyPr>
          <a:lstStyle/>
          <a:p>
            <a:r>
              <a:rPr lang="en-US" dirty="0"/>
              <a:t>NBN</a:t>
            </a:r>
            <a:endParaRPr lang="en-US" dirty="0">
              <a:solidFill>
                <a:srgbClr val="FF0000"/>
              </a:solidFill>
            </a:endParaRPr>
          </a:p>
        </p:txBody>
      </p:sp>
      <p:sp>
        <p:nvSpPr>
          <p:cNvPr id="3" name="Content Placeholder 2">
            <a:extLst>
              <a:ext uri="{FF2B5EF4-FFF2-40B4-BE49-F238E27FC236}">
                <a16:creationId xmlns:a16="http://schemas.microsoft.com/office/drawing/2014/main" id="{8ABBC50B-5C6E-F0C9-BC4A-72EA7755B90C}"/>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PISmin</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PISmax</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Mix the PIS with a Narrowband Noise (NBN) defined as follows:</a:t>
            </a:r>
          </a:p>
          <a:p>
            <a:pPr marL="800100" lvl="1" indent="-342900"/>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Signal type: sinewave</a:t>
            </a:r>
          </a:p>
          <a:p>
            <a:pPr marL="800100" lvl="1" indent="-342900"/>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Frequency = PIS’ center frequency =(1/2)(</a:t>
            </a:r>
            <a:r>
              <a:rPr lang="en-US"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PISmin</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a:t>
            </a:r>
            <a:r>
              <a:rPr lang="en-US"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PISmax</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RMS amplitude =  PIS’ average amplitude over the half-power bandwidth [</a:t>
            </a:r>
            <a:r>
              <a:rPr lang="en-US"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fmin</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fmax]</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NBN denoted as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PIS&amp;NBN denoted as F_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PIS&amp;NBN </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7886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4FAC-A722-6CE8-866F-42A0564237E9}"/>
              </a:ext>
            </a:extLst>
          </p:cNvPr>
          <p:cNvSpPr>
            <a:spLocks noGrp="1"/>
          </p:cNvSpPr>
          <p:nvPr>
            <p:ph type="title"/>
          </p:nvPr>
        </p:nvSpPr>
        <p:spPr/>
        <p:txBody>
          <a:bodyPr/>
          <a:lstStyle/>
          <a:p>
            <a:r>
              <a:rPr lang="en-US" dirty="0"/>
              <a:t>NBN</a:t>
            </a:r>
          </a:p>
        </p:txBody>
      </p:sp>
      <p:pic>
        <p:nvPicPr>
          <p:cNvPr id="4" name="Content Placeholder 3">
            <a:extLst>
              <a:ext uri="{FF2B5EF4-FFF2-40B4-BE49-F238E27FC236}">
                <a16:creationId xmlns:a16="http://schemas.microsoft.com/office/drawing/2014/main" id="{FA75ADF1-C8CD-9CA9-1C81-FC44561A5CC2}"/>
              </a:ext>
            </a:extLst>
          </p:cNvPr>
          <p:cNvPicPr>
            <a:picLocks noGrp="1" noChangeAspect="1"/>
          </p:cNvPicPr>
          <p:nvPr>
            <p:ph idx="1"/>
          </p:nvPr>
        </p:nvPicPr>
        <p:blipFill rotWithShape="1">
          <a:blip r:embed="rId2"/>
          <a:srcRect r="16248"/>
          <a:stretch/>
        </p:blipFill>
        <p:spPr>
          <a:xfrm>
            <a:off x="282570" y="762000"/>
            <a:ext cx="5432430" cy="3100118"/>
          </a:xfrm>
          <a:prstGeom prst="rect">
            <a:avLst/>
          </a:prstGeom>
        </p:spPr>
      </p:pic>
      <p:sp>
        <p:nvSpPr>
          <p:cNvPr id="5" name="TextBox 4">
            <a:extLst>
              <a:ext uri="{FF2B5EF4-FFF2-40B4-BE49-F238E27FC236}">
                <a16:creationId xmlns:a16="http://schemas.microsoft.com/office/drawing/2014/main" id="{CBA8FDFB-61BF-8056-0117-D6B67E10144D}"/>
              </a:ext>
            </a:extLst>
          </p:cNvPr>
          <p:cNvSpPr txBox="1"/>
          <p:nvPr/>
        </p:nvSpPr>
        <p:spPr>
          <a:xfrm>
            <a:off x="313050" y="4966716"/>
            <a:ext cx="4495800" cy="381000"/>
          </a:xfrm>
          <a:prstGeom prst="rect">
            <a:avLst/>
          </a:prstGeom>
          <a:noFill/>
        </p:spPr>
        <p:txBody>
          <a:bodyPr wrap="square" rtlCol="0">
            <a:spAutoFit/>
          </a:bodyPr>
          <a:lstStyle/>
          <a:p>
            <a:r>
              <a:rPr lang="en-US" b="0" dirty="0">
                <a:solidFill>
                  <a:srgbClr val="FF0000"/>
                </a:solidFill>
                <a:highlight>
                  <a:srgbClr val="FFFF00"/>
                </a:highlight>
              </a:rPr>
              <a:t>Figure xx. Unfiltered Violin and Sine Wave</a:t>
            </a:r>
          </a:p>
        </p:txBody>
      </p:sp>
      <p:pic>
        <p:nvPicPr>
          <p:cNvPr id="6" name="Picture 5">
            <a:extLst>
              <a:ext uri="{FF2B5EF4-FFF2-40B4-BE49-F238E27FC236}">
                <a16:creationId xmlns:a16="http://schemas.microsoft.com/office/drawing/2014/main" id="{E600592F-9360-15A5-F31E-9DCA54D0996A}"/>
              </a:ext>
            </a:extLst>
          </p:cNvPr>
          <p:cNvPicPr>
            <a:picLocks noChangeAspect="1"/>
          </p:cNvPicPr>
          <p:nvPr/>
        </p:nvPicPr>
        <p:blipFill>
          <a:blip r:embed="rId3"/>
          <a:stretch>
            <a:fillRect/>
          </a:stretch>
        </p:blipFill>
        <p:spPr>
          <a:xfrm>
            <a:off x="5943600" y="1219200"/>
            <a:ext cx="2300287" cy="1752600"/>
          </a:xfrm>
          <a:prstGeom prst="rect">
            <a:avLst/>
          </a:prstGeom>
        </p:spPr>
      </p:pic>
      <p:sp>
        <p:nvSpPr>
          <p:cNvPr id="7" name="TextBox 6">
            <a:extLst>
              <a:ext uri="{FF2B5EF4-FFF2-40B4-BE49-F238E27FC236}">
                <a16:creationId xmlns:a16="http://schemas.microsoft.com/office/drawing/2014/main" id="{3AA3D7E3-74FC-DCB9-A3AE-C4EB613A03AC}"/>
              </a:ext>
            </a:extLst>
          </p:cNvPr>
          <p:cNvSpPr txBox="1"/>
          <p:nvPr/>
        </p:nvSpPr>
        <p:spPr>
          <a:xfrm>
            <a:off x="5943601" y="3047378"/>
            <a:ext cx="2300286" cy="369332"/>
          </a:xfrm>
          <a:prstGeom prst="rect">
            <a:avLst/>
          </a:prstGeom>
          <a:noFill/>
        </p:spPr>
        <p:txBody>
          <a:bodyPr wrap="square" rtlCol="0">
            <a:spAutoFit/>
          </a:bodyPr>
          <a:lstStyle/>
          <a:p>
            <a:r>
              <a:rPr lang="en-US" dirty="0">
                <a:solidFill>
                  <a:srgbClr val="FF0000"/>
                </a:solidFill>
                <a:highlight>
                  <a:srgbClr val="FFFF00"/>
                </a:highlight>
              </a:rPr>
              <a:t>Peak Amplitude</a:t>
            </a:r>
          </a:p>
        </p:txBody>
      </p:sp>
    </p:spTree>
    <p:extLst>
      <p:ext uri="{BB962C8B-B14F-4D97-AF65-F5344CB8AC3E}">
        <p14:creationId xmlns:p14="http://schemas.microsoft.com/office/powerpoint/2010/main" val="1130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lstStyle/>
          <a:p>
            <a:r>
              <a:rPr lang="en-US" dirty="0"/>
              <a:t>NBN Continued</a:t>
            </a:r>
          </a:p>
        </p:txBody>
      </p:sp>
      <p:graphicFrame>
        <p:nvGraphicFramePr>
          <p:cNvPr id="4" name="Content Placeholder 3">
            <a:extLst>
              <a:ext uri="{FF2B5EF4-FFF2-40B4-BE49-F238E27FC236}">
                <a16:creationId xmlns:a16="http://schemas.microsoft.com/office/drawing/2014/main" id="{48C3B839-B870-135D-50CC-28CB51D615E9}"/>
              </a:ext>
            </a:extLst>
          </p:cNvPr>
          <p:cNvGraphicFramePr>
            <a:graphicFrameLocks noGrp="1"/>
          </p:cNvGraphicFramePr>
          <p:nvPr>
            <p:ph idx="1"/>
            <p:extLst>
              <p:ext uri="{D42A27DB-BD31-4B8C-83A1-F6EECF244321}">
                <p14:modId xmlns:p14="http://schemas.microsoft.com/office/powerpoint/2010/main" val="3216750933"/>
              </p:ext>
            </p:extLst>
          </p:nvPr>
        </p:nvGraphicFramePr>
        <p:xfrm>
          <a:off x="457200" y="990600"/>
          <a:ext cx="8229600" cy="29362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109419723"/>
                    </a:ext>
                  </a:extLst>
                </a:gridCol>
                <a:gridCol w="3048000">
                  <a:extLst>
                    <a:ext uri="{9D8B030D-6E8A-4147-A177-3AD203B41FA5}">
                      <a16:colId xmlns:a16="http://schemas.microsoft.com/office/drawing/2014/main" val="1753283687"/>
                    </a:ext>
                  </a:extLst>
                </a:gridCol>
                <a:gridCol w="2590800">
                  <a:extLst>
                    <a:ext uri="{9D8B030D-6E8A-4147-A177-3AD203B41FA5}">
                      <a16:colId xmlns:a16="http://schemas.microsoft.com/office/drawing/2014/main" val="1390546256"/>
                    </a:ext>
                  </a:extLst>
                </a:gridCol>
              </a:tblGrid>
              <a:tr h="370840">
                <a:tc>
                  <a:txBody>
                    <a:bodyPr/>
                    <a:lstStyle/>
                    <a:p>
                      <a:pPr algn="ctr"/>
                      <a:r>
                        <a:rPr lang="en-US" dirty="0"/>
                        <a:t>Characteristic</a:t>
                      </a:r>
                    </a:p>
                  </a:txBody>
                  <a:tcPr/>
                </a:tc>
                <a:tc>
                  <a:txBody>
                    <a:bodyPr/>
                    <a:lstStyle/>
                    <a:p>
                      <a:pPr algn="ctr"/>
                      <a:r>
                        <a:rPr lang="en-US" dirty="0"/>
                        <a:t>Value</a:t>
                      </a:r>
                    </a:p>
                  </a:txBody>
                  <a:tcPr/>
                </a:tc>
                <a:tc>
                  <a:txBody>
                    <a:bodyPr/>
                    <a:lstStyle/>
                    <a:p>
                      <a:pPr algn="ctr"/>
                      <a:r>
                        <a:rPr lang="en-US" dirty="0"/>
                        <a:t>Source</a:t>
                      </a:r>
                    </a:p>
                  </a:txBody>
                  <a:tcPr/>
                </a:tc>
                <a:extLst>
                  <a:ext uri="{0D108BD9-81ED-4DB2-BD59-A6C34878D82A}">
                    <a16:rowId xmlns:a16="http://schemas.microsoft.com/office/drawing/2014/main" val="384084524"/>
                  </a:ext>
                </a:extLst>
              </a:tr>
              <a:tr h="370840">
                <a:tc>
                  <a:txBody>
                    <a:bodyPr/>
                    <a:lstStyle/>
                    <a:p>
                      <a:pPr algn="ctr"/>
                      <a:r>
                        <a:rPr lang="en-US" dirty="0"/>
                        <a:t>Peak Amplitude</a:t>
                      </a:r>
                    </a:p>
                  </a:txBody>
                  <a:tcPr/>
                </a:tc>
                <a:tc>
                  <a:txBody>
                    <a:bodyPr/>
                    <a:lstStyle/>
                    <a:p>
                      <a:pPr algn="ctr"/>
                      <a:r>
                        <a:rPr lang="en-US" dirty="0"/>
                        <a:t>-25.49 dB</a:t>
                      </a:r>
                    </a:p>
                  </a:txBody>
                  <a:tcPr/>
                </a:tc>
                <a:tc>
                  <a:txBody>
                    <a:bodyPr/>
                    <a:lstStyle/>
                    <a:p>
                      <a:pPr algn="ctr"/>
                      <a:r>
                        <a:rPr lang="en-US" dirty="0"/>
                        <a:t>Peak point on Figure 1</a:t>
                      </a:r>
                    </a:p>
                  </a:txBody>
                  <a:tcPr/>
                </a:tc>
                <a:extLst>
                  <a:ext uri="{0D108BD9-81ED-4DB2-BD59-A6C34878D82A}">
                    <a16:rowId xmlns:a16="http://schemas.microsoft.com/office/drawing/2014/main" val="1217398678"/>
                  </a:ext>
                </a:extLst>
              </a:tr>
              <a:tr h="436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Half-Power Bandwidth</a:t>
                      </a:r>
                    </a:p>
                  </a:txBody>
                  <a:tcPr/>
                </a:tc>
                <a:tc>
                  <a:txBody>
                    <a:bodyPr/>
                    <a:lstStyle/>
                    <a:p>
                      <a:pPr algn="ctr"/>
                      <a:r>
                        <a:rPr lang="en-US" sz="1800" b="0" i="0" kern="1200" dirty="0">
                          <a:solidFill>
                            <a:schemeClr val="dk1"/>
                          </a:solidFill>
                          <a:effectLst/>
                          <a:latin typeface="+mn-lt"/>
                          <a:ea typeface="+mn-ea"/>
                          <a:cs typeface="+mn-cs"/>
                        </a:rPr>
                        <a:t>[</a:t>
                      </a:r>
                      <a:r>
                        <a:rPr lang="pl-PL" sz="1800" b="0" i="0" kern="1200" dirty="0">
                          <a:solidFill>
                            <a:schemeClr val="dk1"/>
                          </a:solidFill>
                          <a:effectLst/>
                          <a:latin typeface="+mn-lt"/>
                          <a:ea typeface="+mn-ea"/>
                          <a:cs typeface="+mn-cs"/>
                        </a:rPr>
                        <a:t>4.375 khz</a:t>
                      </a:r>
                      <a:r>
                        <a:rPr lang="en-US" sz="1800" b="0" i="0" kern="1200" dirty="0">
                          <a:solidFill>
                            <a:schemeClr val="dk1"/>
                          </a:solidFill>
                          <a:effectLst/>
                          <a:latin typeface="+mn-lt"/>
                          <a:ea typeface="+mn-ea"/>
                          <a:cs typeface="+mn-cs"/>
                        </a:rPr>
                        <a:t>,</a:t>
                      </a:r>
                      <a:r>
                        <a:rPr lang="pl-PL" sz="1800" b="0" i="0" kern="1200" dirty="0">
                          <a:solidFill>
                            <a:schemeClr val="dk1"/>
                          </a:solidFill>
                          <a:effectLst/>
                          <a:latin typeface="+mn-lt"/>
                          <a:ea typeface="+mn-ea"/>
                          <a:cs typeface="+mn-cs"/>
                        </a:rPr>
                        <a:t> 4.444 khz</a:t>
                      </a:r>
                      <a:r>
                        <a:rPr lang="en-US" sz="1800" b="0" i="0" kern="1200" dirty="0">
                          <a:solidFill>
                            <a:schemeClr val="dk1"/>
                          </a:solidFill>
                          <a:effectLst/>
                          <a:latin typeface="+mn-lt"/>
                          <a:ea typeface="+mn-ea"/>
                          <a:cs typeface="+mn-cs"/>
                        </a:rPr>
                        <a:t>]</a:t>
                      </a:r>
                      <a:endParaRPr lang="pl-PL" sz="1800" b="0" i="0" kern="1200" dirty="0">
                        <a:solidFill>
                          <a:schemeClr val="dk1"/>
                        </a:solidFill>
                        <a:effectLst/>
                        <a:latin typeface="+mn-lt"/>
                        <a:ea typeface="+mn-ea"/>
                        <a:cs typeface="+mn-cs"/>
                      </a:endParaRPr>
                    </a:p>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912018239"/>
                  </a:ext>
                </a:extLst>
              </a:tr>
              <a:tr h="177800">
                <a:tc>
                  <a:txBody>
                    <a:bodyPr/>
                    <a:lstStyle/>
                    <a:p>
                      <a:pPr algn="ctr"/>
                      <a:r>
                        <a:rPr lang="en-US" sz="1800" kern="1200" dirty="0">
                          <a:solidFill>
                            <a:schemeClr val="dk1"/>
                          </a:solidFill>
                          <a:latin typeface="+mn-lt"/>
                          <a:ea typeface="+mn-ea"/>
                          <a:cs typeface="+mn-cs"/>
                        </a:rPr>
                        <a:t>PIS’ Center Frequency </a:t>
                      </a:r>
                    </a:p>
                  </a:txBody>
                  <a:tcPr/>
                </a:tc>
                <a:tc>
                  <a:txBody>
                    <a:bodyPr/>
                    <a:lstStyle/>
                    <a:p>
                      <a:pPr algn="ctr"/>
                      <a:r>
                        <a:rPr lang="en-US" dirty="0"/>
                        <a:t>4.4095 </a:t>
                      </a:r>
                      <a:r>
                        <a:rPr lang="en-US" dirty="0" err="1"/>
                        <a:t>khz</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kern="100" dirty="0">
                          <a:latin typeface="Arial" panose="020B0604020202020204" pitchFamily="34" charset="0"/>
                          <a:ea typeface="Calibri" panose="020F0502020204030204" pitchFamily="34" charset="0"/>
                          <a:cs typeface="Arial" panose="020B0604020202020204" pitchFamily="34" charset="0"/>
                        </a:rPr>
                        <a:t>(1/2)*(</a:t>
                      </a:r>
                      <a:r>
                        <a:rPr lang="en-US" kern="100" dirty="0" err="1">
                          <a:latin typeface="Arial" panose="020B0604020202020204" pitchFamily="34" charset="0"/>
                          <a:ea typeface="Calibri" panose="020F0502020204030204" pitchFamily="34" charset="0"/>
                          <a:cs typeface="Arial" panose="020B0604020202020204" pitchFamily="34" charset="0"/>
                        </a:rPr>
                        <a:t>f</a:t>
                      </a:r>
                      <a:r>
                        <a:rPr lang="en-US" kern="100" baseline="-25000" dirty="0" err="1">
                          <a:latin typeface="Arial" panose="020B0604020202020204" pitchFamily="34" charset="0"/>
                          <a:ea typeface="Calibri" panose="020F0502020204030204" pitchFamily="34" charset="0"/>
                          <a:cs typeface="Arial" panose="020B0604020202020204" pitchFamily="34" charset="0"/>
                        </a:rPr>
                        <a:t>PISmin</a:t>
                      </a:r>
                      <a:r>
                        <a:rPr lang="en-US" kern="100" dirty="0">
                          <a:latin typeface="Arial" panose="020B0604020202020204" pitchFamily="34" charset="0"/>
                          <a:ea typeface="Calibri" panose="020F0502020204030204" pitchFamily="34" charset="0"/>
                          <a:cs typeface="Arial" panose="020B0604020202020204" pitchFamily="34" charset="0"/>
                        </a:rPr>
                        <a:t> + </a:t>
                      </a:r>
                      <a:r>
                        <a:rPr lang="en-US" kern="100" dirty="0" err="1">
                          <a:latin typeface="Arial" panose="020B0604020202020204" pitchFamily="34" charset="0"/>
                          <a:ea typeface="Calibri" panose="020F0502020204030204" pitchFamily="34" charset="0"/>
                          <a:cs typeface="Arial" panose="020B0604020202020204" pitchFamily="34" charset="0"/>
                        </a:rPr>
                        <a:t>f</a:t>
                      </a:r>
                      <a:r>
                        <a:rPr lang="en-US" kern="100" baseline="-25000" dirty="0" err="1">
                          <a:latin typeface="Arial" panose="020B0604020202020204" pitchFamily="34" charset="0"/>
                          <a:ea typeface="Calibri" panose="020F0502020204030204" pitchFamily="34" charset="0"/>
                          <a:cs typeface="Arial" panose="020B0604020202020204" pitchFamily="34" charset="0"/>
                        </a:rPr>
                        <a:t>PISmax</a:t>
                      </a:r>
                      <a:r>
                        <a:rPr lang="en-US" kern="100" dirty="0">
                          <a:latin typeface="Arial" panose="020B0604020202020204" pitchFamily="34" charset="0"/>
                          <a:ea typeface="Calibri" panose="020F0502020204030204" pitchFamily="34" charset="0"/>
                          <a:cs typeface="Arial" panose="020B0604020202020204" pitchFamily="34" charset="0"/>
                        </a:rPr>
                        <a:t>)</a:t>
                      </a:r>
                    </a:p>
                    <a:p>
                      <a:pPr algn="ct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35596499"/>
                  </a:ext>
                </a:extLst>
              </a:tr>
              <a:tr h="370840">
                <a:tc>
                  <a:txBody>
                    <a:bodyPr/>
                    <a:lstStyle/>
                    <a:p>
                      <a:pPr algn="ctr"/>
                      <a:r>
                        <a:rPr lang="en-US" dirty="0"/>
                        <a:t>RMS Amplitude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-35.055 dB</a:t>
                      </a:r>
                      <a:endParaRPr lang="en-US" dirty="0"/>
                    </a:p>
                    <a:p>
                      <a:pPr algn="ctr"/>
                      <a:endParaRPr lang="en-US" dirty="0"/>
                    </a:p>
                  </a:txBody>
                  <a:tcPr/>
                </a:tc>
                <a:tc>
                  <a:txBody>
                    <a:bodyPr/>
                    <a:lstStyle/>
                    <a:p>
                      <a:pPr algn="ctr"/>
                      <a:r>
                        <a:rPr lang="en-US" sz="1800" kern="1200" dirty="0">
                          <a:solidFill>
                            <a:schemeClr val="dk1"/>
                          </a:solidFill>
                          <a:latin typeface="+mn-lt"/>
                          <a:ea typeface="+mn-ea"/>
                          <a:cs typeface="+mn-cs"/>
                        </a:rPr>
                        <a:t>PIS’ average amplitude over the half-power bandwidth</a:t>
                      </a:r>
                    </a:p>
                  </a:txBody>
                  <a:tcPr/>
                </a:tc>
                <a:extLst>
                  <a:ext uri="{0D108BD9-81ED-4DB2-BD59-A6C34878D82A}">
                    <a16:rowId xmlns:a16="http://schemas.microsoft.com/office/drawing/2014/main" val="907116982"/>
                  </a:ext>
                </a:extLst>
              </a:tr>
            </a:tbl>
          </a:graphicData>
        </a:graphic>
      </p:graphicFrame>
      <p:sp>
        <p:nvSpPr>
          <p:cNvPr id="5" name="AutoShape 2">
            <a:extLst>
              <a:ext uri="{FF2B5EF4-FFF2-40B4-BE49-F238E27FC236}">
                <a16:creationId xmlns:a16="http://schemas.microsoft.com/office/drawing/2014/main" id="{BAEBC251-082C-38E6-6602-D3533D69851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8580D-EB2C-ED49-F26B-80B241630945}"/>
              </a:ext>
            </a:extLst>
          </p:cNvPr>
          <p:cNvPicPr>
            <a:picLocks noChangeAspect="1"/>
          </p:cNvPicPr>
          <p:nvPr/>
        </p:nvPicPr>
        <p:blipFill>
          <a:blip r:embed="rId2"/>
          <a:stretch>
            <a:fillRect/>
          </a:stretch>
        </p:blipFill>
        <p:spPr>
          <a:xfrm>
            <a:off x="2362200" y="304800"/>
            <a:ext cx="6531016" cy="3246315"/>
          </a:xfrm>
          <a:prstGeom prst="rect">
            <a:avLst/>
          </a:prstGeom>
        </p:spPr>
      </p:pic>
      <p:pic>
        <p:nvPicPr>
          <p:cNvPr id="7" name="Picture 6">
            <a:extLst>
              <a:ext uri="{FF2B5EF4-FFF2-40B4-BE49-F238E27FC236}">
                <a16:creationId xmlns:a16="http://schemas.microsoft.com/office/drawing/2014/main" id="{B57EC1FD-D478-0899-D8BB-5B12835024EA}"/>
              </a:ext>
            </a:extLst>
          </p:cNvPr>
          <p:cNvPicPr>
            <a:picLocks noChangeAspect="1"/>
          </p:cNvPicPr>
          <p:nvPr/>
        </p:nvPicPr>
        <p:blipFill>
          <a:blip r:embed="rId3"/>
          <a:stretch>
            <a:fillRect/>
          </a:stretch>
        </p:blipFill>
        <p:spPr>
          <a:xfrm>
            <a:off x="1295400" y="1371600"/>
            <a:ext cx="6934589" cy="3484925"/>
          </a:xfrm>
          <a:prstGeom prst="rect">
            <a:avLst/>
          </a:prstGeom>
        </p:spPr>
      </p:pic>
      <p:pic>
        <p:nvPicPr>
          <p:cNvPr id="9" name="Picture 8">
            <a:extLst>
              <a:ext uri="{FF2B5EF4-FFF2-40B4-BE49-F238E27FC236}">
                <a16:creationId xmlns:a16="http://schemas.microsoft.com/office/drawing/2014/main" id="{1848FB90-9E38-1E98-91AA-3968CFBDBB97}"/>
              </a:ext>
            </a:extLst>
          </p:cNvPr>
          <p:cNvPicPr>
            <a:picLocks noChangeAspect="1"/>
          </p:cNvPicPr>
          <p:nvPr/>
        </p:nvPicPr>
        <p:blipFill>
          <a:blip r:embed="rId4"/>
          <a:stretch>
            <a:fillRect/>
          </a:stretch>
        </p:blipFill>
        <p:spPr>
          <a:xfrm>
            <a:off x="381000" y="2570958"/>
            <a:ext cx="7582487" cy="3733800"/>
          </a:xfrm>
          <a:prstGeom prst="rect">
            <a:avLst/>
          </a:prstGeom>
        </p:spPr>
      </p:pic>
    </p:spTree>
    <p:extLst>
      <p:ext uri="{BB962C8B-B14F-4D97-AF65-F5344CB8AC3E}">
        <p14:creationId xmlns:p14="http://schemas.microsoft.com/office/powerpoint/2010/main" val="4587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1AD937-93EA-BF48-63D8-3790F617C295}"/>
              </a:ext>
            </a:extLst>
          </p:cNvPr>
          <p:cNvPicPr>
            <a:picLocks noChangeAspect="1"/>
          </p:cNvPicPr>
          <p:nvPr/>
        </p:nvPicPr>
        <p:blipFill>
          <a:blip r:embed="rId2"/>
          <a:stretch>
            <a:fillRect/>
          </a:stretch>
        </p:blipFill>
        <p:spPr>
          <a:xfrm>
            <a:off x="2743200" y="152400"/>
            <a:ext cx="6218558" cy="2967655"/>
          </a:xfrm>
          <a:prstGeom prst="rect">
            <a:avLst/>
          </a:prstGeom>
        </p:spPr>
      </p:pic>
      <p:pic>
        <p:nvPicPr>
          <p:cNvPr id="7" name="Picture 6">
            <a:extLst>
              <a:ext uri="{FF2B5EF4-FFF2-40B4-BE49-F238E27FC236}">
                <a16:creationId xmlns:a16="http://schemas.microsoft.com/office/drawing/2014/main" id="{A330FC6B-5362-D504-9B42-40A9C465600E}"/>
              </a:ext>
            </a:extLst>
          </p:cNvPr>
          <p:cNvPicPr>
            <a:picLocks noChangeAspect="1"/>
          </p:cNvPicPr>
          <p:nvPr/>
        </p:nvPicPr>
        <p:blipFill>
          <a:blip r:embed="rId3"/>
          <a:stretch>
            <a:fillRect/>
          </a:stretch>
        </p:blipFill>
        <p:spPr>
          <a:xfrm>
            <a:off x="1143000" y="914400"/>
            <a:ext cx="7353937" cy="3505504"/>
          </a:xfrm>
          <a:prstGeom prst="rect">
            <a:avLst/>
          </a:prstGeom>
        </p:spPr>
      </p:pic>
      <p:pic>
        <p:nvPicPr>
          <p:cNvPr id="9" name="Picture 8">
            <a:extLst>
              <a:ext uri="{FF2B5EF4-FFF2-40B4-BE49-F238E27FC236}">
                <a16:creationId xmlns:a16="http://schemas.microsoft.com/office/drawing/2014/main" id="{87F904AF-F501-CAE0-25D4-F4C33203E0AB}"/>
              </a:ext>
            </a:extLst>
          </p:cNvPr>
          <p:cNvPicPr>
            <a:picLocks noChangeAspect="1"/>
          </p:cNvPicPr>
          <p:nvPr/>
        </p:nvPicPr>
        <p:blipFill>
          <a:blip r:embed="rId4"/>
          <a:stretch>
            <a:fillRect/>
          </a:stretch>
        </p:blipFill>
        <p:spPr>
          <a:xfrm>
            <a:off x="218818" y="2639720"/>
            <a:ext cx="7392041" cy="3490262"/>
          </a:xfrm>
          <a:prstGeom prst="rect">
            <a:avLst/>
          </a:prstGeom>
        </p:spPr>
      </p:pic>
    </p:spTree>
    <p:extLst>
      <p:ext uri="{BB962C8B-B14F-4D97-AF65-F5344CB8AC3E}">
        <p14:creationId xmlns:p14="http://schemas.microsoft.com/office/powerpoint/2010/main" val="412665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Filter Design</a:t>
            </a:r>
          </a:p>
          <a:p>
            <a:pPr marL="800100" lvl="1" indent="-342900"/>
            <a:r>
              <a:rPr lang="en-US" dirty="0"/>
              <a:t>For both high pass and band pass</a:t>
            </a:r>
          </a:p>
          <a:p>
            <a:pPr marL="342900" indent="-342900">
              <a:buFont typeface="Arial" panose="020B0604020202020204" pitchFamily="34" charset="0"/>
              <a:buChar char="•"/>
            </a:pPr>
            <a:r>
              <a:rPr lang="en-US" dirty="0"/>
              <a:t>Filter Analysis</a:t>
            </a:r>
          </a:p>
          <a:p>
            <a:pPr marL="342900" indent="-342900">
              <a:buFont typeface="Arial" panose="020B0604020202020204" pitchFamily="34" charset="0"/>
              <a:buChar char="•"/>
            </a:pPr>
            <a:r>
              <a:rPr lang="en-US" dirty="0"/>
              <a:t>Sine Wave Analysis</a:t>
            </a:r>
          </a:p>
          <a:p>
            <a:pPr marL="342900" indent="-342900">
              <a:buFont typeface="Arial" panose="020B0604020202020204" pitchFamily="34" charset="0"/>
              <a:buChar char="•"/>
            </a:pPr>
            <a:r>
              <a:rPr lang="en-US" dirty="0" err="1"/>
              <a:t>Diraq</a:t>
            </a:r>
            <a:r>
              <a:rPr lang="en-US" dirty="0"/>
              <a:t> Analysis (Do we need both)</a:t>
            </a:r>
          </a:p>
          <a:p>
            <a:pPr marL="342900" indent="-342900">
              <a:buFont typeface="Arial" panose="020B0604020202020204" pitchFamily="34" charset="0"/>
              <a:buChar char="•"/>
            </a:pPr>
            <a:endParaRPr lang="en-US" dirty="0"/>
          </a:p>
          <a:p>
            <a:pPr marL="800100" lvl="1" indent="-342900"/>
            <a:endParaRPr lang="en-US" dirty="0"/>
          </a:p>
          <a:p>
            <a:pPr marL="800100" lvl="1" indent="-342900"/>
            <a:endParaRPr lang="en-US" dirty="0"/>
          </a:p>
          <a:p>
            <a:pPr marL="800100" lvl="1" indent="-342900"/>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202506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6382-0D5D-0564-57DD-0CA4B5938F30}"/>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C303818C-AB32-FF4E-EDF0-A8314B961A59}"/>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Broad Band Noise (BBN)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White Noise Gaussian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Mean amplitude = PIS’ average amplitude over the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Standard deviation = RMS value of the PIS spectrum over its half-power bandwidth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f</a:t>
            </a:r>
            <a:r>
              <a:rPr lang="en-US" kern="100" baseline="-25000" dirty="0" err="1">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BBN denoted as PIS&amp;BBN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PIS&amp;BBN denoted as F_ PIS&amp;BBN </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indent="0">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4202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FEFC-643D-1E91-F069-487F3FBAD5D1}"/>
              </a:ext>
            </a:extLst>
          </p:cNvPr>
          <p:cNvSpPr>
            <a:spLocks noGrp="1"/>
          </p:cNvSpPr>
          <p:nvPr>
            <p:ph type="title"/>
          </p:nvPr>
        </p:nvSpPr>
        <p:spPr/>
        <p:txBody>
          <a:bodyPr/>
          <a:lstStyle/>
          <a:p>
            <a:r>
              <a:rPr lang="en-US" dirty="0"/>
              <a:t>Activity 3 Cont.</a:t>
            </a:r>
          </a:p>
        </p:txBody>
      </p:sp>
      <p:sp>
        <p:nvSpPr>
          <p:cNvPr id="3" name="Content Placeholder 2">
            <a:extLst>
              <a:ext uri="{FF2B5EF4-FFF2-40B4-BE49-F238E27FC236}">
                <a16:creationId xmlns:a16="http://schemas.microsoft.com/office/drawing/2014/main" id="{C5246BD0-DF04-9EDB-6EE3-EAE913D32D0E}"/>
              </a:ext>
            </a:extLst>
          </p:cNvPr>
          <p:cNvSpPr>
            <a:spLocks noGrp="1"/>
          </p:cNvSpPr>
          <p:nvPr>
            <p:ph idx="1"/>
          </p:nvPr>
        </p:nvSpPr>
        <p:spPr/>
        <p:txBody>
          <a:bodyPr/>
          <a:lstStyle/>
          <a:p>
            <a:pPr marL="342900" indent="-342900">
              <a:buFont typeface="Arial" panose="020B0604020202020204" pitchFamily="34" charset="0"/>
              <a:buChar char="•"/>
            </a:pPr>
            <a:r>
              <a:rPr lang="en-US" sz="2000" b="1" kern="100" dirty="0">
                <a:latin typeface="Calibri" panose="020F0502020204030204" pitchFamily="34" charset="0"/>
                <a:ea typeface="Calibri" panose="020F0502020204030204" pitchFamily="34" charset="0"/>
                <a:cs typeface="Times New Roman" panose="02020603050405020304" pitchFamily="18" charset="0"/>
              </a:rPr>
              <a:t>Comparison of Narrow Band (NB) Broad Band (BB) Noise Filtering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Which type of noise signal is the easiest to filter?</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What filter is most efficient in protecting against:</a:t>
            </a:r>
          </a:p>
          <a:p>
            <a:pPr marL="1485900" lvl="2" indent="-342900"/>
            <a:r>
              <a:rPr lang="en-US" kern="100" dirty="0">
                <a:latin typeface="Calibri" panose="020F0502020204030204" pitchFamily="34" charset="0"/>
                <a:ea typeface="Calibri" panose="020F0502020204030204" pitchFamily="34" charset="0"/>
                <a:cs typeface="Times New Roman" panose="02020603050405020304" pitchFamily="18" charset="0"/>
              </a:rPr>
              <a:t>NBN</a:t>
            </a:r>
          </a:p>
          <a:p>
            <a:pPr marL="1485900" lvl="2"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BBN</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Need to propose a redesign of the filter that will improve the Signal to Noise ratio by at least 6 dB for NBN given the noise characteristics</a:t>
            </a:r>
          </a:p>
          <a:p>
            <a:endParaRPr lang="en-US" dirty="0"/>
          </a:p>
        </p:txBody>
      </p:sp>
    </p:spTree>
    <p:extLst>
      <p:ext uri="{BB962C8B-B14F-4D97-AF65-F5344CB8AC3E}">
        <p14:creationId xmlns:p14="http://schemas.microsoft.com/office/powerpoint/2010/main" val="1208810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272-951B-398C-8A9F-FEF6C6CD5E6C}"/>
              </a:ext>
            </a:extLst>
          </p:cNvPr>
          <p:cNvSpPr>
            <a:spLocks noGrp="1"/>
          </p:cNvSpPr>
          <p:nvPr>
            <p:ph type="title"/>
          </p:nvPr>
        </p:nvSpPr>
        <p:spPr/>
        <p:txBody>
          <a:bodyPr>
            <a:normAutofit/>
          </a:bodyPr>
          <a:lstStyle/>
          <a:p>
            <a:r>
              <a:rPr lang="en-US" dirty="0"/>
              <a:t>Filter Analysis</a:t>
            </a:r>
          </a:p>
        </p:txBody>
      </p:sp>
      <p:sp>
        <p:nvSpPr>
          <p:cNvPr id="3" name="Content Placeholder 2">
            <a:extLst>
              <a:ext uri="{FF2B5EF4-FFF2-40B4-BE49-F238E27FC236}">
                <a16:creationId xmlns:a16="http://schemas.microsoft.com/office/drawing/2014/main" id="{D3CABE03-8D33-52DD-2BED-E179B035D62C}"/>
              </a:ext>
            </a:extLst>
          </p:cNvPr>
          <p:cNvSpPr>
            <a:spLocks noGrp="1"/>
          </p:cNvSpPr>
          <p:nvPr>
            <p:ph sz="half" idx="1"/>
          </p:nvPr>
        </p:nvSpPr>
        <p:spPr/>
        <p:txBody>
          <a:bodyPr/>
          <a:lstStyle/>
          <a:p>
            <a:endParaRPr lang="en-US" dirty="0"/>
          </a:p>
        </p:txBody>
      </p:sp>
      <p:pic>
        <p:nvPicPr>
          <p:cNvPr id="6" name="Picture 5">
            <a:extLst>
              <a:ext uri="{FF2B5EF4-FFF2-40B4-BE49-F238E27FC236}">
                <a16:creationId xmlns:a16="http://schemas.microsoft.com/office/drawing/2014/main" id="{668EE9C6-A354-9AD4-B0FD-43665948DD98}"/>
              </a:ext>
            </a:extLst>
          </p:cNvPr>
          <p:cNvPicPr>
            <a:picLocks noChangeAspect="1"/>
          </p:cNvPicPr>
          <p:nvPr/>
        </p:nvPicPr>
        <p:blipFill>
          <a:blip r:embed="rId2"/>
          <a:stretch>
            <a:fillRect/>
          </a:stretch>
        </p:blipFill>
        <p:spPr>
          <a:xfrm>
            <a:off x="4548554" y="152718"/>
            <a:ext cx="4138246" cy="2300864"/>
          </a:xfrm>
          <a:prstGeom prst="rect">
            <a:avLst/>
          </a:prstGeom>
        </p:spPr>
      </p:pic>
    </p:spTree>
    <p:extLst>
      <p:ext uri="{BB962C8B-B14F-4D97-AF65-F5344CB8AC3E}">
        <p14:creationId xmlns:p14="http://schemas.microsoft.com/office/powerpoint/2010/main" val="2163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0B2-2EF5-FA60-94F3-F5BB21FB0E9E}"/>
              </a:ext>
            </a:extLst>
          </p:cNvPr>
          <p:cNvSpPr>
            <a:spLocks noGrp="1"/>
          </p:cNvSpPr>
          <p:nvPr>
            <p:ph type="title"/>
          </p:nvPr>
        </p:nvSpPr>
        <p:spPr/>
        <p:txBody>
          <a:bodyPr/>
          <a:lstStyle/>
          <a:p>
            <a:r>
              <a:rPr lang="en-US" dirty="0"/>
              <a:t>High Pass Filter Requirements and Layout</a:t>
            </a:r>
          </a:p>
        </p:txBody>
      </p:sp>
      <p:graphicFrame>
        <p:nvGraphicFramePr>
          <p:cNvPr id="5" name="Table 4">
            <a:extLst>
              <a:ext uri="{FF2B5EF4-FFF2-40B4-BE49-F238E27FC236}">
                <a16:creationId xmlns:a16="http://schemas.microsoft.com/office/drawing/2014/main" id="{B0966E2F-2FD0-F453-D0EC-1ADC928289E9}"/>
              </a:ext>
            </a:extLst>
          </p:cNvPr>
          <p:cNvGraphicFramePr>
            <a:graphicFrameLocks noGrp="1"/>
          </p:cNvGraphicFramePr>
          <p:nvPr>
            <p:extLst>
              <p:ext uri="{D42A27DB-BD31-4B8C-83A1-F6EECF244321}">
                <p14:modId xmlns:p14="http://schemas.microsoft.com/office/powerpoint/2010/main" val="1005226577"/>
              </p:ext>
            </p:extLst>
          </p:nvPr>
        </p:nvGraphicFramePr>
        <p:xfrm>
          <a:off x="838199" y="790099"/>
          <a:ext cx="7467600" cy="74168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82431796"/>
                    </a:ext>
                  </a:extLst>
                </a:gridCol>
                <a:gridCol w="2489200">
                  <a:extLst>
                    <a:ext uri="{9D8B030D-6E8A-4147-A177-3AD203B41FA5}">
                      <a16:colId xmlns:a16="http://schemas.microsoft.com/office/drawing/2014/main" val="3902038815"/>
                    </a:ext>
                  </a:extLst>
                </a:gridCol>
                <a:gridCol w="2489200">
                  <a:extLst>
                    <a:ext uri="{9D8B030D-6E8A-4147-A177-3AD203B41FA5}">
                      <a16:colId xmlns:a16="http://schemas.microsoft.com/office/drawing/2014/main" val="2546818809"/>
                    </a:ext>
                  </a:extLst>
                </a:gridCol>
              </a:tblGrid>
              <a:tr h="370840">
                <a:tc>
                  <a:txBody>
                    <a:bodyPr/>
                    <a:lstStyle/>
                    <a:p>
                      <a:r>
                        <a:rPr lang="en-US" dirty="0"/>
                        <a:t>Corner Frequency</a:t>
                      </a:r>
                    </a:p>
                  </a:txBody>
                  <a:tcPr/>
                </a:tc>
                <a:tc>
                  <a:txBody>
                    <a:bodyPr/>
                    <a:lstStyle/>
                    <a:p>
                      <a:r>
                        <a:rPr lang="en-US" dirty="0"/>
                        <a:t>Roll Off</a:t>
                      </a:r>
                    </a:p>
                  </a:txBody>
                  <a:tcPr/>
                </a:tc>
                <a:tc>
                  <a:txBody>
                    <a:bodyPr/>
                    <a:lstStyle/>
                    <a:p>
                      <a:r>
                        <a:rPr lang="en-US" dirty="0"/>
                        <a:t>Ripple</a:t>
                      </a:r>
                    </a:p>
                  </a:txBody>
                  <a:tcPr/>
                </a:tc>
                <a:extLst>
                  <a:ext uri="{0D108BD9-81ED-4DB2-BD59-A6C34878D82A}">
                    <a16:rowId xmlns:a16="http://schemas.microsoft.com/office/drawing/2014/main" val="4084855753"/>
                  </a:ext>
                </a:extLst>
              </a:tr>
              <a:tr h="370840">
                <a:tc>
                  <a:txBody>
                    <a:bodyPr/>
                    <a:lstStyle/>
                    <a:p>
                      <a:r>
                        <a:rPr lang="en-US" dirty="0"/>
                        <a:t>20 Hz</a:t>
                      </a:r>
                    </a:p>
                  </a:txBody>
                  <a:tcPr/>
                </a:tc>
                <a:tc>
                  <a:txBody>
                    <a:bodyPr/>
                    <a:lstStyle/>
                    <a:p>
                      <a:r>
                        <a:rPr lang="en-US" dirty="0"/>
                        <a:t>+40 dB</a:t>
                      </a:r>
                    </a:p>
                  </a:txBody>
                  <a:tcPr/>
                </a:tc>
                <a:tc>
                  <a:txBody>
                    <a:bodyPr/>
                    <a:lstStyle/>
                    <a:p>
                      <a:r>
                        <a:rPr lang="en-US" dirty="0"/>
                        <a:t>0.25 dB</a:t>
                      </a:r>
                    </a:p>
                  </a:txBody>
                  <a:tcPr/>
                </a:tc>
                <a:extLst>
                  <a:ext uri="{0D108BD9-81ED-4DB2-BD59-A6C34878D82A}">
                    <a16:rowId xmlns:a16="http://schemas.microsoft.com/office/drawing/2014/main" val="1814632874"/>
                  </a:ext>
                </a:extLst>
              </a:tr>
            </a:tbl>
          </a:graphicData>
        </a:graphic>
      </p:graphicFrame>
      <p:pic>
        <p:nvPicPr>
          <p:cNvPr id="4" name="Picture 3">
            <a:extLst>
              <a:ext uri="{FF2B5EF4-FFF2-40B4-BE49-F238E27FC236}">
                <a16:creationId xmlns:a16="http://schemas.microsoft.com/office/drawing/2014/main" id="{201A20CC-940F-BAD4-56FB-37C83923CAEA}"/>
              </a:ext>
            </a:extLst>
          </p:cNvPr>
          <p:cNvPicPr>
            <a:picLocks noChangeAspect="1"/>
          </p:cNvPicPr>
          <p:nvPr/>
        </p:nvPicPr>
        <p:blipFill>
          <a:blip r:embed="rId2"/>
          <a:stretch>
            <a:fillRect/>
          </a:stretch>
        </p:blipFill>
        <p:spPr>
          <a:xfrm>
            <a:off x="457200" y="1828800"/>
            <a:ext cx="5030379" cy="4465542"/>
          </a:xfrm>
          <a:prstGeom prst="rect">
            <a:avLst/>
          </a:prstGeom>
        </p:spPr>
      </p:pic>
      <p:pic>
        <p:nvPicPr>
          <p:cNvPr id="7" name="Picture 6">
            <a:extLst>
              <a:ext uri="{FF2B5EF4-FFF2-40B4-BE49-F238E27FC236}">
                <a16:creationId xmlns:a16="http://schemas.microsoft.com/office/drawing/2014/main" id="{35D95167-D3B4-0562-845B-8C43004E44EC}"/>
              </a:ext>
            </a:extLst>
          </p:cNvPr>
          <p:cNvPicPr>
            <a:picLocks noChangeAspect="1"/>
          </p:cNvPicPr>
          <p:nvPr/>
        </p:nvPicPr>
        <p:blipFill>
          <a:blip r:embed="rId3"/>
          <a:stretch>
            <a:fillRect/>
          </a:stretch>
        </p:blipFill>
        <p:spPr>
          <a:xfrm>
            <a:off x="5521992" y="2514600"/>
            <a:ext cx="3434894" cy="3124200"/>
          </a:xfrm>
          <a:prstGeom prst="rect">
            <a:avLst/>
          </a:prstGeom>
        </p:spPr>
      </p:pic>
    </p:spTree>
    <p:extLst>
      <p:ext uri="{BB962C8B-B14F-4D97-AF65-F5344CB8AC3E}">
        <p14:creationId xmlns:p14="http://schemas.microsoft.com/office/powerpoint/2010/main" val="127622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C5E2-2981-FCFE-4D0E-8A68A8EA3E66}"/>
              </a:ext>
            </a:extLst>
          </p:cNvPr>
          <p:cNvSpPr>
            <a:spLocks noGrp="1"/>
          </p:cNvSpPr>
          <p:nvPr>
            <p:ph type="title"/>
          </p:nvPr>
        </p:nvSpPr>
        <p:spPr/>
        <p:txBody>
          <a:bodyPr/>
          <a:lstStyle/>
          <a:p>
            <a:r>
              <a:rPr lang="en-US" dirty="0"/>
              <a:t>Band Pass Filter Requirements and Layout</a:t>
            </a:r>
          </a:p>
        </p:txBody>
      </p:sp>
      <p:graphicFrame>
        <p:nvGraphicFramePr>
          <p:cNvPr id="4" name="Table 3">
            <a:extLst>
              <a:ext uri="{FF2B5EF4-FFF2-40B4-BE49-F238E27FC236}">
                <a16:creationId xmlns:a16="http://schemas.microsoft.com/office/drawing/2014/main" id="{4946EA46-6B40-8A48-1653-01C72F823021}"/>
              </a:ext>
            </a:extLst>
          </p:cNvPr>
          <p:cNvGraphicFramePr>
            <a:graphicFrameLocks noGrp="1"/>
          </p:cNvGraphicFramePr>
          <p:nvPr>
            <p:extLst>
              <p:ext uri="{D42A27DB-BD31-4B8C-83A1-F6EECF244321}">
                <p14:modId xmlns:p14="http://schemas.microsoft.com/office/powerpoint/2010/main" val="1570622846"/>
              </p:ext>
            </p:extLst>
          </p:nvPr>
        </p:nvGraphicFramePr>
        <p:xfrm>
          <a:off x="838199" y="838200"/>
          <a:ext cx="7467600" cy="74168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82431796"/>
                    </a:ext>
                  </a:extLst>
                </a:gridCol>
                <a:gridCol w="2489200">
                  <a:extLst>
                    <a:ext uri="{9D8B030D-6E8A-4147-A177-3AD203B41FA5}">
                      <a16:colId xmlns:a16="http://schemas.microsoft.com/office/drawing/2014/main" val="3902038815"/>
                    </a:ext>
                  </a:extLst>
                </a:gridCol>
                <a:gridCol w="2489200">
                  <a:extLst>
                    <a:ext uri="{9D8B030D-6E8A-4147-A177-3AD203B41FA5}">
                      <a16:colId xmlns:a16="http://schemas.microsoft.com/office/drawing/2014/main" val="2546818809"/>
                    </a:ext>
                  </a:extLst>
                </a:gridCol>
              </a:tblGrid>
              <a:tr h="370840">
                <a:tc>
                  <a:txBody>
                    <a:bodyPr/>
                    <a:lstStyle/>
                    <a:p>
                      <a:r>
                        <a:rPr lang="en-US" dirty="0"/>
                        <a:t>Corner Frequency</a:t>
                      </a:r>
                    </a:p>
                  </a:txBody>
                  <a:tcPr/>
                </a:tc>
                <a:tc>
                  <a:txBody>
                    <a:bodyPr/>
                    <a:lstStyle/>
                    <a:p>
                      <a:r>
                        <a:rPr lang="en-US" dirty="0"/>
                        <a:t>Roll Off</a:t>
                      </a:r>
                    </a:p>
                  </a:txBody>
                  <a:tcPr/>
                </a:tc>
                <a:tc>
                  <a:txBody>
                    <a:bodyPr/>
                    <a:lstStyle/>
                    <a:p>
                      <a:r>
                        <a:rPr lang="en-US" dirty="0"/>
                        <a:t>Ripple</a:t>
                      </a:r>
                    </a:p>
                  </a:txBody>
                  <a:tcPr/>
                </a:tc>
                <a:extLst>
                  <a:ext uri="{0D108BD9-81ED-4DB2-BD59-A6C34878D82A}">
                    <a16:rowId xmlns:a16="http://schemas.microsoft.com/office/drawing/2014/main" val="4084855753"/>
                  </a:ext>
                </a:extLst>
              </a:tr>
              <a:tr h="370840">
                <a:tc>
                  <a:txBody>
                    <a:bodyPr/>
                    <a:lstStyle/>
                    <a:p>
                      <a:r>
                        <a:rPr lang="en-US" dirty="0"/>
                        <a:t>20 Hz</a:t>
                      </a:r>
                    </a:p>
                  </a:txBody>
                  <a:tcPr/>
                </a:tc>
                <a:tc>
                  <a:txBody>
                    <a:bodyPr/>
                    <a:lstStyle/>
                    <a:p>
                      <a:r>
                        <a:rPr lang="en-US" dirty="0"/>
                        <a:t>+40 dB</a:t>
                      </a:r>
                    </a:p>
                  </a:txBody>
                  <a:tcPr/>
                </a:tc>
                <a:tc>
                  <a:txBody>
                    <a:bodyPr/>
                    <a:lstStyle/>
                    <a:p>
                      <a:r>
                        <a:rPr lang="en-US" dirty="0"/>
                        <a:t>0.25 dB</a:t>
                      </a:r>
                    </a:p>
                  </a:txBody>
                  <a:tcPr/>
                </a:tc>
                <a:extLst>
                  <a:ext uri="{0D108BD9-81ED-4DB2-BD59-A6C34878D82A}">
                    <a16:rowId xmlns:a16="http://schemas.microsoft.com/office/drawing/2014/main" val="1814632874"/>
                  </a:ext>
                </a:extLst>
              </a:tr>
            </a:tbl>
          </a:graphicData>
        </a:graphic>
      </p:graphicFrame>
      <p:pic>
        <p:nvPicPr>
          <p:cNvPr id="5" name="Picture 4">
            <a:extLst>
              <a:ext uri="{FF2B5EF4-FFF2-40B4-BE49-F238E27FC236}">
                <a16:creationId xmlns:a16="http://schemas.microsoft.com/office/drawing/2014/main" id="{7B0F6806-3C1D-C4E1-A6A8-2F6184786301}"/>
              </a:ext>
            </a:extLst>
          </p:cNvPr>
          <p:cNvPicPr>
            <a:picLocks noChangeAspect="1"/>
          </p:cNvPicPr>
          <p:nvPr/>
        </p:nvPicPr>
        <p:blipFill>
          <a:blip r:embed="rId2"/>
          <a:stretch>
            <a:fillRect/>
          </a:stretch>
        </p:blipFill>
        <p:spPr>
          <a:xfrm>
            <a:off x="609600" y="1716722"/>
            <a:ext cx="4183171" cy="4603590"/>
          </a:xfrm>
          <a:prstGeom prst="rect">
            <a:avLst/>
          </a:prstGeom>
        </p:spPr>
      </p:pic>
      <p:pic>
        <p:nvPicPr>
          <p:cNvPr id="9" name="Picture 8">
            <a:extLst>
              <a:ext uri="{FF2B5EF4-FFF2-40B4-BE49-F238E27FC236}">
                <a16:creationId xmlns:a16="http://schemas.microsoft.com/office/drawing/2014/main" id="{18261921-997C-8144-A3B0-E33C9503EE2F}"/>
              </a:ext>
            </a:extLst>
          </p:cNvPr>
          <p:cNvPicPr>
            <a:picLocks noChangeAspect="1"/>
          </p:cNvPicPr>
          <p:nvPr/>
        </p:nvPicPr>
        <p:blipFill rotWithShape="1">
          <a:blip r:embed="rId3"/>
          <a:srcRect r="7827"/>
          <a:stretch/>
        </p:blipFill>
        <p:spPr>
          <a:xfrm>
            <a:off x="5097480" y="2006699"/>
            <a:ext cx="3589320" cy="4023635"/>
          </a:xfrm>
          <a:prstGeom prst="rect">
            <a:avLst/>
          </a:prstGeom>
        </p:spPr>
      </p:pic>
    </p:spTree>
    <p:extLst>
      <p:ext uri="{BB962C8B-B14F-4D97-AF65-F5344CB8AC3E}">
        <p14:creationId xmlns:p14="http://schemas.microsoft.com/office/powerpoint/2010/main" val="336067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0710-5705-7BAA-1ED3-990CFF57DEEC}"/>
              </a:ext>
            </a:extLst>
          </p:cNvPr>
          <p:cNvSpPr>
            <a:spLocks noGrp="1"/>
          </p:cNvSpPr>
          <p:nvPr>
            <p:ph type="title"/>
          </p:nvPr>
        </p:nvSpPr>
        <p:spPr/>
        <p:txBody>
          <a:bodyPr/>
          <a:lstStyle/>
          <a:p>
            <a:r>
              <a:rPr lang="en-US" dirty="0"/>
              <a:t>Activity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90A426-9216-4A23-A49F-4450E6D167F7}"/>
                  </a:ext>
                </a:extLst>
              </p:cNvPr>
              <p:cNvSpPr>
                <a:spLocks noGrp="1"/>
              </p:cNvSpPr>
              <p:nvPr>
                <p:ph idx="1"/>
              </p:nvPr>
            </p:nvSpPr>
            <p:spPr/>
            <p:txBody>
              <a:bodyPr/>
              <a:lstStyle/>
              <a:p>
                <a:r>
                  <a:rPr lang="en-US" dirty="0"/>
                  <a:t>Filter Performance</a:t>
                </a:r>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Calculating the ratio of output amplitude to input amplitude in dB</a:t>
                </a:r>
              </a:p>
              <a:p>
                <a:pPr marL="800100" lvl="1" indent="-342900"/>
                <a:endParaRPr lang="en-US" dirty="0"/>
              </a:p>
              <a:p>
                <a:pPr lvl="1" indent="0">
                  <a:buNone/>
                </a:pPr>
                <a:endParaRPr lang="en-US" dirty="0"/>
              </a:p>
            </p:txBody>
          </p:sp>
        </mc:Choice>
        <mc:Fallback>
          <p:sp>
            <p:nvSpPr>
              <p:cNvPr id="3" name="Content Placeholder 2">
                <a:extLst>
                  <a:ext uri="{FF2B5EF4-FFF2-40B4-BE49-F238E27FC236}">
                    <a16:creationId xmlns:a16="http://schemas.microsoft.com/office/drawing/2014/main" id="{FF90A426-9216-4A23-A49F-4450E6D167F7}"/>
                  </a:ext>
                </a:extLst>
              </p:cNvPr>
              <p:cNvSpPr>
                <a:spLocks noGrp="1" noRot="1" noChangeAspect="1" noMove="1" noResize="1" noEditPoints="1" noAdjustHandles="1" noChangeArrowheads="1" noChangeShapeType="1" noTextEdit="1"/>
              </p:cNvSpPr>
              <p:nvPr>
                <p:ph idx="1"/>
              </p:nvPr>
            </p:nvSpPr>
            <p:spPr>
              <a:blipFill>
                <a:blip r:embed="rId2"/>
                <a:stretch>
                  <a:fillRect l="-741" t="-444" r="-74"/>
                </a:stretch>
              </a:blipFill>
            </p:spPr>
            <p:txBody>
              <a:bodyPr/>
              <a:lstStyle/>
              <a:p>
                <a:r>
                  <a:rPr lang="en-US">
                    <a:noFill/>
                  </a:rPr>
                  <a:t> </a:t>
                </a:r>
              </a:p>
            </p:txBody>
          </p:sp>
        </mc:Fallback>
      </mc:AlternateContent>
    </p:spTree>
    <p:extLst>
      <p:ext uri="{BB962C8B-B14F-4D97-AF65-F5344CB8AC3E}">
        <p14:creationId xmlns:p14="http://schemas.microsoft.com/office/powerpoint/2010/main" val="1619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EB10C3-94EC-F983-486B-9E1CC639805D}"/>
              </a:ext>
            </a:extLst>
          </p:cNvPr>
          <p:cNvPicPr>
            <a:picLocks noChangeAspect="1"/>
          </p:cNvPicPr>
          <p:nvPr/>
        </p:nvPicPr>
        <p:blipFill>
          <a:blip r:embed="rId2"/>
          <a:stretch>
            <a:fillRect/>
          </a:stretch>
        </p:blipFill>
        <p:spPr>
          <a:xfrm>
            <a:off x="2590798" y="58649"/>
            <a:ext cx="6007617" cy="3402307"/>
          </a:xfrm>
          <a:prstGeom prst="rect">
            <a:avLst/>
          </a:prstGeom>
        </p:spPr>
      </p:pic>
      <p:pic>
        <p:nvPicPr>
          <p:cNvPr id="6" name="Picture 5">
            <a:extLst>
              <a:ext uri="{FF2B5EF4-FFF2-40B4-BE49-F238E27FC236}">
                <a16:creationId xmlns:a16="http://schemas.microsoft.com/office/drawing/2014/main" id="{86EDB607-4E9E-099F-CE17-95A3D969C591}"/>
              </a:ext>
            </a:extLst>
          </p:cNvPr>
          <p:cNvPicPr>
            <a:picLocks noChangeAspect="1"/>
          </p:cNvPicPr>
          <p:nvPr/>
        </p:nvPicPr>
        <p:blipFill>
          <a:blip r:embed="rId3"/>
          <a:stretch>
            <a:fillRect/>
          </a:stretch>
        </p:blipFill>
        <p:spPr>
          <a:xfrm>
            <a:off x="2590799" y="3460956"/>
            <a:ext cx="6007617" cy="3351688"/>
          </a:xfrm>
          <a:prstGeom prst="rect">
            <a:avLst/>
          </a:prstGeom>
        </p:spPr>
      </p:pic>
      <p:sp>
        <p:nvSpPr>
          <p:cNvPr id="7" name="TextBox 6">
            <a:extLst>
              <a:ext uri="{FF2B5EF4-FFF2-40B4-BE49-F238E27FC236}">
                <a16:creationId xmlns:a16="http://schemas.microsoft.com/office/drawing/2014/main" id="{7D8335A6-8627-D84E-AD2F-6B304E70FD0F}"/>
              </a:ext>
            </a:extLst>
          </p:cNvPr>
          <p:cNvSpPr txBox="1"/>
          <p:nvPr/>
        </p:nvSpPr>
        <p:spPr>
          <a:xfrm>
            <a:off x="609600" y="2286000"/>
            <a:ext cx="1371600" cy="369332"/>
          </a:xfrm>
          <a:prstGeom prst="rect">
            <a:avLst/>
          </a:prstGeom>
          <a:noFill/>
        </p:spPr>
        <p:txBody>
          <a:bodyPr wrap="square" rtlCol="0">
            <a:spAutoFit/>
          </a:bodyPr>
          <a:lstStyle/>
          <a:p>
            <a:r>
              <a:rPr lang="en-US" b="0" i="1" dirty="0">
                <a:solidFill>
                  <a:schemeClr val="accent3"/>
                </a:solidFill>
                <a:latin typeface="Cambria Math"/>
              </a:rPr>
              <a:t>10 Hz</a:t>
            </a:r>
          </a:p>
        </p:txBody>
      </p:sp>
    </p:spTree>
    <p:extLst>
      <p:ext uri="{BB962C8B-B14F-4D97-AF65-F5344CB8AC3E}">
        <p14:creationId xmlns:p14="http://schemas.microsoft.com/office/powerpoint/2010/main" val="338127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0C9C41-8C93-2BED-B20B-8003BF731F21}"/>
              </a:ext>
            </a:extLst>
          </p:cNvPr>
          <p:cNvPicPr>
            <a:picLocks noChangeAspect="1"/>
          </p:cNvPicPr>
          <p:nvPr/>
        </p:nvPicPr>
        <p:blipFill>
          <a:blip r:embed="rId3"/>
          <a:stretch>
            <a:fillRect/>
          </a:stretch>
        </p:blipFill>
        <p:spPr>
          <a:xfrm>
            <a:off x="2481903" y="25477"/>
            <a:ext cx="6076025" cy="3420729"/>
          </a:xfrm>
          <a:prstGeom prst="rect">
            <a:avLst/>
          </a:prstGeom>
        </p:spPr>
      </p:pic>
      <p:pic>
        <p:nvPicPr>
          <p:cNvPr id="7" name="Picture 6">
            <a:extLst>
              <a:ext uri="{FF2B5EF4-FFF2-40B4-BE49-F238E27FC236}">
                <a16:creationId xmlns:a16="http://schemas.microsoft.com/office/drawing/2014/main" id="{07F6A25E-07C5-DEFC-CD01-F7C28A99961F}"/>
              </a:ext>
            </a:extLst>
          </p:cNvPr>
          <p:cNvPicPr>
            <a:picLocks noChangeAspect="1"/>
          </p:cNvPicPr>
          <p:nvPr/>
        </p:nvPicPr>
        <p:blipFill>
          <a:blip r:embed="rId4"/>
          <a:stretch>
            <a:fillRect/>
          </a:stretch>
        </p:blipFill>
        <p:spPr>
          <a:xfrm>
            <a:off x="2438400" y="3411794"/>
            <a:ext cx="6119528" cy="3420729"/>
          </a:xfrm>
          <a:prstGeom prst="rect">
            <a:avLst/>
          </a:prstGeom>
        </p:spPr>
      </p:pic>
      <p:sp>
        <p:nvSpPr>
          <p:cNvPr id="8" name="TextBox 7">
            <a:extLst>
              <a:ext uri="{FF2B5EF4-FFF2-40B4-BE49-F238E27FC236}">
                <a16:creationId xmlns:a16="http://schemas.microsoft.com/office/drawing/2014/main" id="{F32A6785-36D1-17DF-3561-6376C55EE2F4}"/>
              </a:ext>
            </a:extLst>
          </p:cNvPr>
          <p:cNvSpPr txBox="1"/>
          <p:nvPr/>
        </p:nvSpPr>
        <p:spPr>
          <a:xfrm>
            <a:off x="609600" y="2286000"/>
            <a:ext cx="1371600" cy="369332"/>
          </a:xfrm>
          <a:prstGeom prst="rect">
            <a:avLst/>
          </a:prstGeom>
          <a:noFill/>
        </p:spPr>
        <p:txBody>
          <a:bodyPr wrap="square" rtlCol="0">
            <a:spAutoFit/>
          </a:bodyPr>
          <a:lstStyle/>
          <a:p>
            <a:r>
              <a:rPr lang="en-US" b="0" i="1" dirty="0">
                <a:solidFill>
                  <a:schemeClr val="accent3"/>
                </a:solidFill>
                <a:latin typeface="Cambria Math"/>
              </a:rPr>
              <a:t>100 Hz</a:t>
            </a:r>
          </a:p>
        </p:txBody>
      </p:sp>
    </p:spTree>
    <p:extLst>
      <p:ext uri="{BB962C8B-B14F-4D97-AF65-F5344CB8AC3E}">
        <p14:creationId xmlns:p14="http://schemas.microsoft.com/office/powerpoint/2010/main" val="43645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0F7275-971B-919C-BF19-4820EBDF4FB4}"/>
              </a:ext>
            </a:extLst>
          </p:cNvPr>
          <p:cNvPicPr>
            <a:picLocks noChangeAspect="1"/>
          </p:cNvPicPr>
          <p:nvPr/>
        </p:nvPicPr>
        <p:blipFill>
          <a:blip r:embed="rId2"/>
          <a:stretch>
            <a:fillRect/>
          </a:stretch>
        </p:blipFill>
        <p:spPr>
          <a:xfrm>
            <a:off x="2209800" y="3276600"/>
            <a:ext cx="6317283" cy="3454550"/>
          </a:xfrm>
          <a:prstGeom prst="rect">
            <a:avLst/>
          </a:prstGeom>
        </p:spPr>
      </p:pic>
      <p:pic>
        <p:nvPicPr>
          <p:cNvPr id="8" name="Picture 7">
            <a:extLst>
              <a:ext uri="{FF2B5EF4-FFF2-40B4-BE49-F238E27FC236}">
                <a16:creationId xmlns:a16="http://schemas.microsoft.com/office/drawing/2014/main" id="{91EB571D-9FF5-26E4-C9D3-352572566EB4}"/>
              </a:ext>
            </a:extLst>
          </p:cNvPr>
          <p:cNvPicPr>
            <a:picLocks noChangeAspect="1"/>
          </p:cNvPicPr>
          <p:nvPr/>
        </p:nvPicPr>
        <p:blipFill>
          <a:blip r:embed="rId3"/>
          <a:stretch>
            <a:fillRect/>
          </a:stretch>
        </p:blipFill>
        <p:spPr>
          <a:xfrm>
            <a:off x="2054942" y="-341315"/>
            <a:ext cx="6469683" cy="3617915"/>
          </a:xfrm>
          <a:prstGeom prst="rect">
            <a:avLst/>
          </a:prstGeom>
        </p:spPr>
      </p:pic>
      <p:sp>
        <p:nvSpPr>
          <p:cNvPr id="9" name="TextBox 8">
            <a:extLst>
              <a:ext uri="{FF2B5EF4-FFF2-40B4-BE49-F238E27FC236}">
                <a16:creationId xmlns:a16="http://schemas.microsoft.com/office/drawing/2014/main" id="{CA210739-BD71-CE9A-3250-6E79E4C74B17}"/>
              </a:ext>
            </a:extLst>
          </p:cNvPr>
          <p:cNvSpPr txBox="1"/>
          <p:nvPr/>
        </p:nvSpPr>
        <p:spPr>
          <a:xfrm>
            <a:off x="589878" y="2743200"/>
            <a:ext cx="1371600" cy="369332"/>
          </a:xfrm>
          <a:prstGeom prst="rect">
            <a:avLst/>
          </a:prstGeom>
          <a:noFill/>
        </p:spPr>
        <p:txBody>
          <a:bodyPr wrap="square" rtlCol="0">
            <a:spAutoFit/>
          </a:bodyPr>
          <a:lstStyle/>
          <a:p>
            <a:r>
              <a:rPr lang="en-US" i="1" dirty="0">
                <a:solidFill>
                  <a:schemeClr val="accent3"/>
                </a:solidFill>
                <a:latin typeface="Cambria Math"/>
              </a:rPr>
              <a:t>2</a:t>
            </a:r>
            <a:r>
              <a:rPr lang="en-US" b="0" i="1" dirty="0">
                <a:solidFill>
                  <a:schemeClr val="accent3"/>
                </a:solidFill>
                <a:latin typeface="Cambria Math"/>
              </a:rPr>
              <a:t>00 Hz</a:t>
            </a:r>
          </a:p>
        </p:txBody>
      </p:sp>
    </p:spTree>
    <p:extLst>
      <p:ext uri="{BB962C8B-B14F-4D97-AF65-F5344CB8AC3E}">
        <p14:creationId xmlns:p14="http://schemas.microsoft.com/office/powerpoint/2010/main" val="429085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352FB-F8A8-02F3-8990-C50AFBEA8AD7}"/>
              </a:ext>
            </a:extLst>
          </p:cNvPr>
          <p:cNvPicPr>
            <a:picLocks noChangeAspect="1"/>
          </p:cNvPicPr>
          <p:nvPr/>
        </p:nvPicPr>
        <p:blipFill>
          <a:blip r:embed="rId2"/>
          <a:stretch>
            <a:fillRect/>
          </a:stretch>
        </p:blipFill>
        <p:spPr>
          <a:xfrm>
            <a:off x="2438400" y="3504039"/>
            <a:ext cx="5993272" cy="3328864"/>
          </a:xfrm>
          <a:prstGeom prst="rect">
            <a:avLst/>
          </a:prstGeom>
        </p:spPr>
      </p:pic>
      <p:pic>
        <p:nvPicPr>
          <p:cNvPr id="7" name="Picture 6">
            <a:extLst>
              <a:ext uri="{FF2B5EF4-FFF2-40B4-BE49-F238E27FC236}">
                <a16:creationId xmlns:a16="http://schemas.microsoft.com/office/drawing/2014/main" id="{0D974006-084F-5B3A-E0C6-296D44767DF3}"/>
              </a:ext>
            </a:extLst>
          </p:cNvPr>
          <p:cNvPicPr>
            <a:picLocks noChangeAspect="1"/>
          </p:cNvPicPr>
          <p:nvPr/>
        </p:nvPicPr>
        <p:blipFill>
          <a:blip r:embed="rId3"/>
          <a:stretch>
            <a:fillRect/>
          </a:stretch>
        </p:blipFill>
        <p:spPr>
          <a:xfrm>
            <a:off x="2431026" y="118638"/>
            <a:ext cx="6000646" cy="3302988"/>
          </a:xfrm>
          <a:prstGeom prst="rect">
            <a:avLst/>
          </a:prstGeom>
        </p:spPr>
      </p:pic>
      <p:sp>
        <p:nvSpPr>
          <p:cNvPr id="8" name="TextBox 7">
            <a:extLst>
              <a:ext uri="{FF2B5EF4-FFF2-40B4-BE49-F238E27FC236}">
                <a16:creationId xmlns:a16="http://schemas.microsoft.com/office/drawing/2014/main" id="{AC5FAE2D-4401-4220-160B-35DF46721DDF}"/>
              </a:ext>
            </a:extLst>
          </p:cNvPr>
          <p:cNvSpPr txBox="1"/>
          <p:nvPr/>
        </p:nvSpPr>
        <p:spPr>
          <a:xfrm>
            <a:off x="589878" y="2743200"/>
            <a:ext cx="1371600" cy="369332"/>
          </a:xfrm>
          <a:prstGeom prst="rect">
            <a:avLst/>
          </a:prstGeom>
          <a:noFill/>
        </p:spPr>
        <p:txBody>
          <a:bodyPr wrap="square" rtlCol="0">
            <a:spAutoFit/>
          </a:bodyPr>
          <a:lstStyle/>
          <a:p>
            <a:r>
              <a:rPr lang="en-US" b="0" i="1" dirty="0">
                <a:solidFill>
                  <a:schemeClr val="accent3"/>
                </a:solidFill>
                <a:latin typeface="Cambria Math"/>
              </a:rPr>
              <a:t>400 Hz</a:t>
            </a:r>
          </a:p>
        </p:txBody>
      </p:sp>
    </p:spTree>
    <p:extLst>
      <p:ext uri="{BB962C8B-B14F-4D97-AF65-F5344CB8AC3E}">
        <p14:creationId xmlns:p14="http://schemas.microsoft.com/office/powerpoint/2010/main" val="1596276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txDef>
      <a:spPr>
        <a:noFill/>
      </a:spPr>
      <a:bodyPr wrap="none" rtlCol="0">
        <a:spAutoFit/>
      </a:bodyPr>
      <a:lstStyle>
        <a:defPPr>
          <a:defRPr b="0" i="1" smtClean="0">
            <a:solidFill>
              <a:schemeClr val="accent3"/>
            </a:solidFill>
            <a:latin typeface="Cambria Math"/>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1478</TotalTime>
  <Words>735</Words>
  <Application>Microsoft Office PowerPoint</Application>
  <PresentationFormat>On-screen Show (4:3)</PresentationFormat>
  <Paragraphs>95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Arial Narrow</vt:lpstr>
      <vt:lpstr>Calibri</vt:lpstr>
      <vt:lpstr>Cambria Math</vt:lpstr>
      <vt:lpstr>Essential</vt:lpstr>
      <vt:lpstr>High Pass and Band Pass Filter Design and analysis</vt:lpstr>
      <vt:lpstr>Layout</vt:lpstr>
      <vt:lpstr>High Pass Filter Requirements and Layout</vt:lpstr>
      <vt:lpstr>Band Pass Filter Requirements and Layout</vt:lpstr>
      <vt:lpstr>Activity 2</vt:lpstr>
      <vt:lpstr>PowerPoint Presentation</vt:lpstr>
      <vt:lpstr>PowerPoint Presentation</vt:lpstr>
      <vt:lpstr>PowerPoint Presentation</vt:lpstr>
      <vt:lpstr>PowerPoint Presentation</vt:lpstr>
      <vt:lpstr>Dirac Function</vt:lpstr>
      <vt:lpstr>PowerPoint Presentation</vt:lpstr>
      <vt:lpstr>PowerPoint Presentation</vt:lpstr>
      <vt:lpstr>PowerPoint Presentation</vt:lpstr>
      <vt:lpstr>Activity 3</vt:lpstr>
      <vt:lpstr>NBN</vt:lpstr>
      <vt:lpstr>NBN</vt:lpstr>
      <vt:lpstr>NBN Continued</vt:lpstr>
      <vt:lpstr>PowerPoint Presentation</vt:lpstr>
      <vt:lpstr>PowerPoint Presentation</vt:lpstr>
      <vt:lpstr>BBN</vt:lpstr>
      <vt:lpstr>Activity 3 Cont.</vt:lpstr>
      <vt:lpstr>Filter Analysis</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Mynderse</dc:creator>
  <cp:lastModifiedBy>Gabriel Bettley</cp:lastModifiedBy>
  <cp:revision>121</cp:revision>
  <cp:lastPrinted>2019-02-14T18:42:28Z</cp:lastPrinted>
  <dcterms:created xsi:type="dcterms:W3CDTF">2012-01-05T17:41:55Z</dcterms:created>
  <dcterms:modified xsi:type="dcterms:W3CDTF">2023-12-13T00:33:52Z</dcterms:modified>
</cp:coreProperties>
</file>