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7"/>
  </p:notesMasterIdLst>
  <p:handoutMasterIdLst>
    <p:handoutMasterId r:id="rId18"/>
  </p:handoutMasterIdLst>
  <p:sldIdLst>
    <p:sldId id="256" r:id="rId2"/>
    <p:sldId id="257" r:id="rId3"/>
    <p:sldId id="258" r:id="rId4"/>
    <p:sldId id="264" r:id="rId5"/>
    <p:sldId id="265" r:id="rId6"/>
    <p:sldId id="266" r:id="rId7"/>
    <p:sldId id="267" r:id="rId8"/>
    <p:sldId id="268" r:id="rId9"/>
    <p:sldId id="269" r:id="rId10"/>
    <p:sldId id="270" r:id="rId11"/>
    <p:sldId id="259" r:id="rId12"/>
    <p:sldId id="263" r:id="rId13"/>
    <p:sldId id="260" r:id="rId14"/>
    <p:sldId id="261" r:id="rId15"/>
    <p:sldId id="262" r:id="rId16"/>
  </p:sldIdLst>
  <p:sldSz cx="9144000" cy="6858000" type="screen4x3"/>
  <p:notesSz cx="7315200" cy="96012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6247" autoAdjust="0"/>
  </p:normalViewPr>
  <p:slideViewPr>
    <p:cSldViewPr>
      <p:cViewPr varScale="1">
        <p:scale>
          <a:sx n="63" d="100"/>
          <a:sy n="63" d="100"/>
        </p:scale>
        <p:origin x="82" y="38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8" d="100"/>
          <a:sy n="68" d="100"/>
        </p:scale>
        <p:origin x="-277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d Northey" userId="308779fc8549898c" providerId="LiveId" clId="{6BCE3C86-BC29-41B6-B98A-63C84030C149}"/>
    <pc:docChg chg="undo custSel addSld modSld">
      <pc:chgData name="Chad Northey" userId="308779fc8549898c" providerId="LiveId" clId="{6BCE3C86-BC29-41B6-B98A-63C84030C149}" dt="2023-12-08T00:14:38.555" v="42" actId="20577"/>
      <pc:docMkLst>
        <pc:docMk/>
      </pc:docMkLst>
      <pc:sldChg chg="addSp delSp modSp mod modClrScheme chgLayout">
        <pc:chgData name="Chad Northey" userId="308779fc8549898c" providerId="LiveId" clId="{6BCE3C86-BC29-41B6-B98A-63C84030C149}" dt="2023-12-05T23:03:18.555" v="37" actId="20577"/>
        <pc:sldMkLst>
          <pc:docMk/>
          <pc:sldMk cId="2025067195" sldId="258"/>
        </pc:sldMkLst>
        <pc:spChg chg="mod">
          <ac:chgData name="Chad Northey" userId="308779fc8549898c" providerId="LiveId" clId="{6BCE3C86-BC29-41B6-B98A-63C84030C149}" dt="2023-12-05T23:02:39.091" v="0" actId="26606"/>
          <ac:spMkLst>
            <pc:docMk/>
            <pc:sldMk cId="2025067195" sldId="258"/>
            <ac:spMk id="2" creationId="{00000000-0000-0000-0000-000000000000}"/>
          </ac:spMkLst>
        </pc:spChg>
        <pc:spChg chg="add mod">
          <ac:chgData name="Chad Northey" userId="308779fc8549898c" providerId="LiveId" clId="{6BCE3C86-BC29-41B6-B98A-63C84030C149}" dt="2023-12-05T23:03:18.555" v="37" actId="20577"/>
          <ac:spMkLst>
            <pc:docMk/>
            <pc:sldMk cId="2025067195" sldId="258"/>
            <ac:spMk id="3" creationId="{00000000-0000-0000-0000-000000000000}"/>
          </ac:spMkLst>
        </pc:spChg>
        <pc:spChg chg="del mod">
          <ac:chgData name="Chad Northey" userId="308779fc8549898c" providerId="LiveId" clId="{6BCE3C86-BC29-41B6-B98A-63C84030C149}" dt="2023-12-05T23:02:39.091" v="0" actId="26606"/>
          <ac:spMkLst>
            <pc:docMk/>
            <pc:sldMk cId="2025067195" sldId="258"/>
            <ac:spMk id="9" creationId="{DE2D57A3-6678-559B-7478-7B83B999D8EF}"/>
          </ac:spMkLst>
        </pc:spChg>
        <pc:graphicFrameChg chg="del mod">
          <ac:chgData name="Chad Northey" userId="308779fc8549898c" providerId="LiveId" clId="{6BCE3C86-BC29-41B6-B98A-63C84030C149}" dt="2023-12-05T23:02:39.091" v="0" actId="26606"/>
          <ac:graphicFrameMkLst>
            <pc:docMk/>
            <pc:sldMk cId="2025067195" sldId="258"/>
            <ac:graphicFrameMk id="5" creationId="{3F4C54B0-D96E-1942-0D7A-47378C933A22}"/>
          </ac:graphicFrameMkLst>
        </pc:graphicFrameChg>
      </pc:sldChg>
      <pc:sldChg chg="addSp delSp modSp new mod">
        <pc:chgData name="Chad Northey" userId="308779fc8549898c" providerId="LiveId" clId="{6BCE3C86-BC29-41B6-B98A-63C84030C149}" dt="2023-12-08T00:14:38.555" v="42" actId="20577"/>
        <pc:sldMkLst>
          <pc:docMk/>
          <pc:sldMk cId="1663137508" sldId="264"/>
        </pc:sldMkLst>
        <pc:spChg chg="del">
          <ac:chgData name="Chad Northey" userId="308779fc8549898c" providerId="LiveId" clId="{6BCE3C86-BC29-41B6-B98A-63C84030C149}" dt="2023-12-08T00:14:21.235" v="39" actId="22"/>
          <ac:spMkLst>
            <pc:docMk/>
            <pc:sldMk cId="1663137508" sldId="264"/>
            <ac:spMk id="3" creationId="{E9470A12-E7FA-15EF-0B35-21495F745005}"/>
          </ac:spMkLst>
        </pc:spChg>
        <pc:spChg chg="add mod">
          <ac:chgData name="Chad Northey" userId="308779fc8549898c" providerId="LiveId" clId="{6BCE3C86-BC29-41B6-B98A-63C84030C149}" dt="2023-12-08T00:14:38.555" v="42" actId="20577"/>
          <ac:spMkLst>
            <pc:docMk/>
            <pc:sldMk cId="1663137508" sldId="264"/>
            <ac:spMk id="7" creationId="{F3C44B2D-60EE-E0D5-ACC8-373B46E06EAC}"/>
          </ac:spMkLst>
        </pc:spChg>
        <pc:picChg chg="add del mod ord">
          <ac:chgData name="Chad Northey" userId="308779fc8549898c" providerId="LiveId" clId="{6BCE3C86-BC29-41B6-B98A-63C84030C149}" dt="2023-12-08T00:14:23.962" v="40" actId="478"/>
          <ac:picMkLst>
            <pc:docMk/>
            <pc:sldMk cId="1663137508" sldId="264"/>
            <ac:picMk id="5" creationId="{0174B831-521E-A0FF-B363-3B3F9EEABE0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98944DA0-7E15-49AE-9E1A-06C658B442E2}" type="datetimeFigureOut">
              <a:rPr lang="en-US" smtClean="0"/>
              <a:t>12/7/2023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1C176B2E-9998-4231-85B2-2C258E49FEB5}" type="slidenum">
              <a:rPr lang="en-US" smtClean="0"/>
              <a:t>‹#›</a:t>
            </a:fld>
            <a:endParaRPr lang="en-US"/>
          </a:p>
        </p:txBody>
      </p:sp>
    </p:spTree>
    <p:extLst>
      <p:ext uri="{BB962C8B-B14F-4D97-AF65-F5344CB8AC3E}">
        <p14:creationId xmlns:p14="http://schemas.microsoft.com/office/powerpoint/2010/main" val="1691404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18A1A218-A232-42EB-9526-47647B116190}" type="datetimeFigureOut">
              <a:rPr lang="en-US" smtClean="0"/>
              <a:t>12/7/2023</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CBAB7EF7-9A5A-4AB1-BA29-E3679F2B5F4C}" type="slidenum">
              <a:rPr lang="en-US" smtClean="0"/>
              <a:t>‹#›</a:t>
            </a:fld>
            <a:endParaRPr lang="en-US"/>
          </a:p>
        </p:txBody>
      </p:sp>
    </p:spTree>
    <p:extLst>
      <p:ext uri="{BB962C8B-B14F-4D97-AF65-F5344CB8AC3E}">
        <p14:creationId xmlns:p14="http://schemas.microsoft.com/office/powerpoint/2010/main" val="2482071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7200" spc="-8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rgbClr val="0067C5"/>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p:nvSpPr>
        <p:spPr>
          <a:xfrm>
            <a:off x="9001124" y="4846320"/>
            <a:ext cx="142876" cy="2011680"/>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7543800" y="6492875"/>
            <a:ext cx="1315721" cy="365125"/>
          </a:xfrm>
          <a:prstGeom prst="rect">
            <a:avLst/>
          </a:prstGeom>
        </p:spPr>
        <p:txBody>
          <a:bodyPr/>
          <a:lstStyle/>
          <a:p>
            <a:fld id="{23EA6483-4CA8-4F2C-93BB-D3873ED6978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7543800" y="6492875"/>
            <a:ext cx="1315721" cy="365125"/>
          </a:xfrm>
          <a:prstGeom prst="rect">
            <a:avLst/>
          </a:prstGeom>
        </p:spPr>
        <p:txBody>
          <a:bodyPr/>
          <a:lstStyle/>
          <a:p>
            <a:fld id="{23EA6483-4CA8-4F2C-93BB-D3873ED6978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7" name="Content Placeholder 6"/>
          <p:cNvSpPr>
            <a:spLocks noGrp="1"/>
          </p:cNvSpPr>
          <p:nvPr>
            <p:ph sz="quarter" idx="13"/>
          </p:nvPr>
        </p:nvSpPr>
        <p:spPr>
          <a:xfrm>
            <a:off x="234950" y="846694"/>
            <a:ext cx="8689975" cy="2582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4"/>
          </p:nvPr>
        </p:nvSpPr>
        <p:spPr>
          <a:xfrm>
            <a:off x="234949" y="3539904"/>
            <a:ext cx="8689975" cy="2990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11"/>
          </p:nvPr>
        </p:nvSpPr>
        <p:spPr>
          <a:xfrm>
            <a:off x="2819400" y="6650078"/>
            <a:ext cx="3505200" cy="198914"/>
          </a:xfrm>
          <a:prstGeom prst="rect">
            <a:avLst/>
          </a:prstGeom>
        </p:spPr>
        <p:txBody>
          <a:bodyPr/>
          <a:lstStyle/>
          <a:p>
            <a:r>
              <a:rPr lang="en-US" dirty="0"/>
              <a:t>ME588 - Introduction</a:t>
            </a:r>
          </a:p>
        </p:txBody>
      </p:sp>
      <p:sp>
        <p:nvSpPr>
          <p:cNvPr id="10" name="Slide Number Placeholder 5"/>
          <p:cNvSpPr>
            <a:spLocks noGrp="1"/>
          </p:cNvSpPr>
          <p:nvPr>
            <p:ph type="sldNum" sz="quarter" idx="12"/>
          </p:nvPr>
        </p:nvSpPr>
        <p:spPr>
          <a:xfrm>
            <a:off x="6971405" y="6650077"/>
            <a:ext cx="2062263" cy="198915"/>
          </a:xfrm>
          <a:prstGeom prst="rect">
            <a:avLst/>
          </a:prstGeom>
        </p:spPr>
        <p:txBody>
          <a:bodyPr/>
          <a:lstStyle/>
          <a:p>
            <a:fld id="{BA611D6D-6E12-FA49-B72B-16A94CE53AD3}" type="slidenum">
              <a:rPr lang="en-US" smtClean="0"/>
              <a:pPr/>
              <a:t>‹#›</a:t>
            </a:fld>
            <a:endParaRPr lang="en-US" dirty="0"/>
          </a:p>
        </p:txBody>
      </p:sp>
      <p:sp>
        <p:nvSpPr>
          <p:cNvPr id="11" name="Date Placeholder 13"/>
          <p:cNvSpPr>
            <a:spLocks noGrp="1"/>
          </p:cNvSpPr>
          <p:nvPr>
            <p:ph type="dt" sz="half" idx="2"/>
          </p:nvPr>
        </p:nvSpPr>
        <p:spPr>
          <a:xfrm>
            <a:off x="153109" y="6650077"/>
            <a:ext cx="2397128" cy="198915"/>
          </a:xfrm>
          <a:prstGeom prst="rect">
            <a:avLst/>
          </a:prstGeom>
        </p:spPr>
        <p:txBody>
          <a:bodyPr vert="horz" anchor="ctr"/>
          <a:lstStyle>
            <a:lvl1pPr algn="l" eaLnBrk="1" latinLnBrk="0" hangingPunct="1">
              <a:defRPr kumimoji="0" sz="1000">
                <a:solidFill>
                  <a:schemeClr val="tx2"/>
                </a:solidFill>
                <a:latin typeface="Arial Narrow"/>
                <a:cs typeface="Arial Narrow"/>
              </a:defRPr>
            </a:lvl1pPr>
          </a:lstStyle>
          <a:p>
            <a:r>
              <a:rPr lang="en-US" dirty="0"/>
              <a:t>James Mynderse</a:t>
            </a:r>
          </a:p>
        </p:txBody>
      </p:sp>
    </p:spTree>
    <p:extLst>
      <p:ext uri="{BB962C8B-B14F-4D97-AF65-F5344CB8AC3E}">
        <p14:creationId xmlns:p14="http://schemas.microsoft.com/office/powerpoint/2010/main" val="26599083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6000" b="0" cap="all" spc="-80" baseline="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rgbClr val="0067C5"/>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ssertion / Evidence">
    <p:spTree>
      <p:nvGrpSpPr>
        <p:cNvPr id="1" name=""/>
        <p:cNvGrpSpPr/>
        <p:nvPr/>
      </p:nvGrpSpPr>
      <p:grpSpPr>
        <a:xfrm>
          <a:off x="0" y="0"/>
          <a:ext cx="0" cy="0"/>
          <a:chOff x="0" y="0"/>
          <a:chExt cx="0" cy="0"/>
        </a:xfrm>
      </p:grpSpPr>
      <p:sp>
        <p:nvSpPr>
          <p:cNvPr id="5" name="Content Placeholder 2"/>
          <p:cNvSpPr>
            <a:spLocks noGrp="1"/>
          </p:cNvSpPr>
          <p:nvPr>
            <p:ph idx="1" hasCustomPrompt="1"/>
            <p:custDataLst>
              <p:tags r:id="rId1"/>
            </p:custDataLst>
          </p:nvPr>
        </p:nvSpPr>
        <p:spPr>
          <a:xfrm>
            <a:off x="457200" y="5029200"/>
            <a:ext cx="8229600" cy="1371600"/>
          </a:xfrm>
        </p:spPr>
        <p:txBody>
          <a:bodyPr/>
          <a:lstStyle>
            <a:lvl1pPr>
              <a:defRPr b="0"/>
            </a:lvl1pPr>
          </a:lstStyle>
          <a:p>
            <a:pPr eaLnBrk="0" hangingPunct="0">
              <a:spcBef>
                <a:spcPct val="25000"/>
              </a:spcBef>
              <a:defRPr/>
            </a:pPr>
            <a:r>
              <a:rPr lang="en-US" sz="2000" dirty="0">
                <a:solidFill>
                  <a:schemeClr val="tx1">
                    <a:lumMod val="85000"/>
                    <a:lumOff val="15000"/>
                  </a:schemeClr>
                </a:solidFill>
              </a:rPr>
              <a:t>If necessary, identify key assumption or background for audience—keep to two lines (18</a:t>
            </a:r>
            <a:r>
              <a:rPr lang="en-US" sz="2000" dirty="0">
                <a:solidFill>
                  <a:schemeClr val="tx1">
                    <a:lumMod val="85000"/>
                    <a:lumOff val="15000"/>
                  </a:schemeClr>
                </a:solidFill>
                <a:cs typeface="Arial" charset="0"/>
              </a:rPr>
              <a:t>–24 point type)</a:t>
            </a:r>
          </a:p>
        </p:txBody>
      </p:sp>
      <p:sp>
        <p:nvSpPr>
          <p:cNvPr id="6" name="Title 1"/>
          <p:cNvSpPr>
            <a:spLocks noGrp="1"/>
          </p:cNvSpPr>
          <p:nvPr>
            <p:ph type="title" hasCustomPrompt="1"/>
            <p:custDataLst>
              <p:tags r:id="rId2"/>
            </p:custDataLst>
          </p:nvPr>
        </p:nvSpPr>
        <p:spPr>
          <a:xfrm>
            <a:off x="457200" y="152718"/>
            <a:ext cx="8229600" cy="1371600"/>
          </a:xfrm>
        </p:spPr>
        <p:txBody>
          <a:bodyPr anchor="t" anchorCtr="0">
            <a:normAutofit/>
          </a:bodyPr>
          <a:lstStyle>
            <a:lvl1pPr>
              <a:defRPr sz="2800" cap="none"/>
            </a:lvl1pPr>
          </a:lstStyle>
          <a:p>
            <a:r>
              <a:rPr lang="en-US" dirty="0"/>
              <a:t>This is a concise full-sentence assertion</a:t>
            </a:r>
          </a:p>
        </p:txBody>
      </p:sp>
    </p:spTree>
    <p:extLst>
      <p:ext uri="{BB962C8B-B14F-4D97-AF65-F5344CB8AC3E}">
        <p14:creationId xmlns:p14="http://schemas.microsoft.com/office/powerpoint/2010/main" val="144136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chorCtr="0">
            <a:noAutofit/>
          </a:bodyPr>
          <a:lstStyle>
            <a:lvl1pPr>
              <a:defRPr sz="2800" cap="none"/>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chorCtr="0">
            <a:normAutofit/>
          </a:bodyPr>
          <a:lstStyle>
            <a:lvl1pPr>
              <a:defRPr sz="2800" cap="none"/>
            </a:lvl1pPr>
          </a:lstStyle>
          <a:p>
            <a:r>
              <a:rPr lang="en-US" dirty="0"/>
              <a:t>Click to edit master title style</a:t>
            </a:r>
          </a:p>
        </p:txBody>
      </p:sp>
      <p:sp>
        <p:nvSpPr>
          <p:cNvPr id="3" name="Content Placeholder 2"/>
          <p:cNvSpPr>
            <a:spLocks noGrp="1"/>
          </p:cNvSpPr>
          <p:nvPr>
            <p:ph idx="1"/>
          </p:nvPr>
        </p:nvSpPr>
        <p:spPr>
          <a:xfrm>
            <a:off x="457200" y="914400"/>
            <a:ext cx="8229600"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ormAutofit/>
          </a:bodyPr>
          <a:lstStyle>
            <a:lvl1pPr>
              <a:defRPr sz="2800" cap="none"/>
            </a:lvl1pPr>
          </a:lstStyle>
          <a:p>
            <a:r>
              <a:rPr lang="en-US" dirty="0"/>
              <a:t>Click to edit master title style</a:t>
            </a:r>
          </a:p>
        </p:txBody>
      </p:sp>
      <p:sp>
        <p:nvSpPr>
          <p:cNvPr id="3" name="Content Placeholder 2"/>
          <p:cNvSpPr>
            <a:spLocks noGrp="1"/>
          </p:cNvSpPr>
          <p:nvPr>
            <p:ph sz="half" idx="1"/>
          </p:nvPr>
        </p:nvSpPr>
        <p:spPr>
          <a:xfrm>
            <a:off x="457200" y="914399"/>
            <a:ext cx="3886200" cy="5486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914400"/>
            <a:ext cx="3886200" cy="5486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367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548640"/>
          </a:xfrm>
        </p:spPr>
        <p:txBody>
          <a:bodyPr>
            <a:normAutofit/>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7200" y="2057400"/>
            <a:ext cx="3886200" cy="4343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2057400"/>
            <a:ext cx="3886200" cy="4343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0"/>
          </p:nvPr>
        </p:nvSpPr>
        <p:spPr>
          <a:xfrm>
            <a:off x="457200" y="914400"/>
            <a:ext cx="8229600" cy="914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4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9001124" y="0"/>
            <a:ext cx="142876" cy="1371600"/>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2743200" y="6583680"/>
            <a:ext cx="3657600" cy="274320"/>
          </a:xfrm>
          <a:prstGeom prst="rect">
            <a:avLst/>
          </a:prstGeom>
          <a:noFill/>
        </p:spPr>
        <p:txBody>
          <a:bodyPr wrap="none" rtlCol="0">
            <a:noAutofit/>
          </a:bodyPr>
          <a:lstStyle/>
          <a:p>
            <a:pPr algn="ctr"/>
            <a:r>
              <a:rPr lang="en-US" sz="1000" dirty="0"/>
              <a:t>Footer – edit me</a:t>
            </a:r>
          </a:p>
        </p:txBody>
      </p:sp>
      <p:sp>
        <p:nvSpPr>
          <p:cNvPr id="11" name="TextBox 10"/>
          <p:cNvSpPr txBox="1"/>
          <p:nvPr userDrawn="1"/>
        </p:nvSpPr>
        <p:spPr>
          <a:xfrm>
            <a:off x="7315200" y="6583680"/>
            <a:ext cx="1828800" cy="274320"/>
          </a:xfrm>
          <a:prstGeom prst="rect">
            <a:avLst/>
          </a:prstGeom>
          <a:noFill/>
        </p:spPr>
        <p:txBody>
          <a:bodyPr wrap="none" rIns="457200" rtlCol="0">
            <a:noAutofit/>
          </a:bodyPr>
          <a:lstStyle/>
          <a:p>
            <a:pPr algn="r"/>
            <a:fld id="{839642D3-773E-4C6F-A4ED-483A173202D6}" type="slidenum">
              <a:rPr lang="en-US" sz="1000" smtClean="0"/>
              <a:t>‹#›</a:t>
            </a:fld>
            <a:endParaRPr lang="en-US" sz="1000" dirty="0"/>
          </a:p>
        </p:txBody>
      </p:sp>
    </p:spTree>
  </p:cSld>
  <p:clrMap bg1="lt1" tx1="dk1" bg2="lt2" tx2="dk2" accent1="accent1" accent2="accent2" accent3="accent3" accent4="accent4" accent5="accent5" accent6="accent6" hlink="hlink" folHlink="folHlink"/>
  <p:sldLayoutIdLst>
    <p:sldLayoutId id="2147483805" r:id="rId1"/>
    <p:sldLayoutId id="2147483807" r:id="rId2"/>
    <p:sldLayoutId id="2147483819" r:id="rId3"/>
    <p:sldLayoutId id="2147483810" r:id="rId4"/>
    <p:sldLayoutId id="2147483806" r:id="rId5"/>
    <p:sldLayoutId id="2147483817" r:id="rId6"/>
    <p:sldLayoutId id="2147483811" r:id="rId7"/>
    <p:sldLayoutId id="2147483818" r:id="rId8"/>
    <p:sldLayoutId id="2147483812" r:id="rId9"/>
    <p:sldLayoutId id="2147483813" r:id="rId10"/>
    <p:sldLayoutId id="2147483814" r:id="rId11"/>
    <p:sldLayoutId id="2147483815" r:id="rId12"/>
    <p:sldLayoutId id="2147483816" r:id="rId13"/>
  </p:sldLayoutIdLst>
  <p:txStyles>
    <p:titleStyle>
      <a:lvl1pPr algn="l" defTabSz="914400" rtl="0" eaLnBrk="1" latinLnBrk="0" hangingPunct="1">
        <a:spcBef>
          <a:spcPct val="0"/>
        </a:spcBef>
        <a:buNone/>
        <a:defRPr sz="3600" kern="1200" cap="all" spc="-60" baseline="0">
          <a:solidFill>
            <a:srgbClr val="0067C5"/>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rgbClr val="0067C5"/>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rgbClr val="0067C5"/>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0067C5"/>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rgbClr val="0067C5"/>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High Pass and Band Pass Filter Design and analysis</a:t>
            </a:r>
          </a:p>
        </p:txBody>
      </p:sp>
      <p:sp>
        <p:nvSpPr>
          <p:cNvPr id="3" name="Subtitle 2"/>
          <p:cNvSpPr>
            <a:spLocks noGrp="1"/>
          </p:cNvSpPr>
          <p:nvPr>
            <p:ph type="subTitle" idx="1"/>
          </p:nvPr>
        </p:nvSpPr>
        <p:spPr/>
        <p:txBody>
          <a:bodyPr/>
          <a:lstStyle/>
          <a:p>
            <a:r>
              <a:rPr lang="en-US" dirty="0"/>
              <a:t>Chad NORTHEY</a:t>
            </a:r>
          </a:p>
          <a:p>
            <a:r>
              <a:rPr lang="en-US" dirty="0" err="1"/>
              <a:t>GabE</a:t>
            </a:r>
            <a:r>
              <a:rPr lang="en-US" dirty="0"/>
              <a:t> Bettley</a:t>
            </a:r>
          </a:p>
        </p:txBody>
      </p:sp>
    </p:spTree>
    <p:extLst>
      <p:ext uri="{BB962C8B-B14F-4D97-AF65-F5344CB8AC3E}">
        <p14:creationId xmlns:p14="http://schemas.microsoft.com/office/powerpoint/2010/main" val="289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FEFC-643D-1E91-F069-487F3FBAD5D1}"/>
              </a:ext>
            </a:extLst>
          </p:cNvPr>
          <p:cNvSpPr>
            <a:spLocks noGrp="1"/>
          </p:cNvSpPr>
          <p:nvPr>
            <p:ph type="title"/>
          </p:nvPr>
        </p:nvSpPr>
        <p:spPr/>
        <p:txBody>
          <a:bodyPr/>
          <a:lstStyle/>
          <a:p>
            <a:r>
              <a:rPr lang="en-US" dirty="0"/>
              <a:t>Activity 3 Cont.</a:t>
            </a:r>
          </a:p>
        </p:txBody>
      </p:sp>
      <p:sp>
        <p:nvSpPr>
          <p:cNvPr id="3" name="Content Placeholder 2">
            <a:extLst>
              <a:ext uri="{FF2B5EF4-FFF2-40B4-BE49-F238E27FC236}">
                <a16:creationId xmlns:a16="http://schemas.microsoft.com/office/drawing/2014/main" id="{C5246BD0-DF04-9EDB-6EE3-EAE913D32D0E}"/>
              </a:ext>
            </a:extLst>
          </p:cNvPr>
          <p:cNvSpPr>
            <a:spLocks noGrp="1"/>
          </p:cNvSpPr>
          <p:nvPr>
            <p:ph idx="1"/>
          </p:nvPr>
        </p:nvSpPr>
        <p:spPr/>
        <p:txBody>
          <a:bodyPr/>
          <a:lstStyle/>
          <a:p>
            <a:pPr marL="342900" indent="-342900">
              <a:buFont typeface="Arial" panose="020B0604020202020204" pitchFamily="34" charset="0"/>
              <a:buChar char="•"/>
            </a:pPr>
            <a:r>
              <a:rPr lang="en-US" sz="2000" b="1" kern="100" dirty="0">
                <a:latin typeface="Calibri" panose="020F0502020204030204" pitchFamily="34" charset="0"/>
                <a:ea typeface="Calibri" panose="020F0502020204030204" pitchFamily="34" charset="0"/>
                <a:cs typeface="Times New Roman" panose="02020603050405020304" pitchFamily="18" charset="0"/>
              </a:rPr>
              <a:t>Comparison of Narrow Band (NB) Broad Band (BB) Noise Filtering</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Which type of noise signal is the easiest to filter?</a:t>
            </a: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What filter is most efficient in protecting against:</a:t>
            </a:r>
          </a:p>
          <a:p>
            <a:pPr marL="1485900" lvl="2" indent="-342900"/>
            <a:r>
              <a:rPr lang="en-US" kern="100" dirty="0">
                <a:latin typeface="Calibri" panose="020F0502020204030204" pitchFamily="34" charset="0"/>
                <a:ea typeface="Calibri" panose="020F0502020204030204" pitchFamily="34" charset="0"/>
                <a:cs typeface="Times New Roman" panose="02020603050405020304" pitchFamily="18" charset="0"/>
              </a:rPr>
              <a:t>NBN</a:t>
            </a:r>
          </a:p>
          <a:p>
            <a:pPr marL="1485900" lvl="2"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BBN</a:t>
            </a:r>
          </a:p>
          <a:p>
            <a:pPr marL="342900" indent="-342900">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Need to propose a redesign of the filter that will improve the Signal to Noise ratio by at least 6 dB for NBN given the noise characteristics</a:t>
            </a:r>
          </a:p>
          <a:p>
            <a:endParaRPr lang="en-US" dirty="0"/>
          </a:p>
        </p:txBody>
      </p:sp>
    </p:spTree>
    <p:extLst>
      <p:ext uri="{BB962C8B-B14F-4D97-AF65-F5344CB8AC3E}">
        <p14:creationId xmlns:p14="http://schemas.microsoft.com/office/powerpoint/2010/main" val="1208810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Design</a:t>
            </a:r>
          </a:p>
        </p:txBody>
      </p:sp>
      <p:sp>
        <p:nvSpPr>
          <p:cNvPr id="3" name="Content Placeholder 2"/>
          <p:cNvSpPr>
            <a:spLocks noGrp="1"/>
          </p:cNvSpPr>
          <p:nvPr>
            <p:ph sz="half" idx="1"/>
          </p:nvPr>
        </p:nvSpPr>
        <p:spPr/>
        <p:txBody>
          <a:bodyPr/>
          <a:lstStyle/>
          <a:p>
            <a:endParaRPr lang="en-US"/>
          </a:p>
        </p:txBody>
      </p:sp>
    </p:spTree>
    <p:extLst>
      <p:ext uri="{BB962C8B-B14F-4D97-AF65-F5344CB8AC3E}">
        <p14:creationId xmlns:p14="http://schemas.microsoft.com/office/powerpoint/2010/main" val="102529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9272-951B-398C-8A9F-FEF6C6CD5E6C}"/>
              </a:ext>
            </a:extLst>
          </p:cNvPr>
          <p:cNvSpPr>
            <a:spLocks noGrp="1"/>
          </p:cNvSpPr>
          <p:nvPr>
            <p:ph type="title"/>
          </p:nvPr>
        </p:nvSpPr>
        <p:spPr/>
        <p:txBody>
          <a:bodyPr>
            <a:normAutofit/>
          </a:bodyPr>
          <a:lstStyle/>
          <a:p>
            <a:r>
              <a:rPr lang="en-US" dirty="0"/>
              <a:t>Filter Analysis</a:t>
            </a:r>
          </a:p>
        </p:txBody>
      </p:sp>
      <p:sp>
        <p:nvSpPr>
          <p:cNvPr id="3" name="Content Placeholder 2">
            <a:extLst>
              <a:ext uri="{FF2B5EF4-FFF2-40B4-BE49-F238E27FC236}">
                <a16:creationId xmlns:a16="http://schemas.microsoft.com/office/drawing/2014/main" id="{D3CABE03-8D33-52DD-2BED-E179B035D62C}"/>
              </a:ext>
            </a:extLst>
          </p:cNvPr>
          <p:cNvSpPr>
            <a:spLocks noGrp="1"/>
          </p:cNvSpPr>
          <p:nvPr>
            <p:ph sz="half" idx="1"/>
          </p:nvPr>
        </p:nvSpPr>
        <p:spPr/>
        <p:txBody>
          <a:bodyPr/>
          <a:lstStyle/>
          <a:p>
            <a:endParaRPr lang="en-US" dirty="0"/>
          </a:p>
        </p:txBody>
      </p:sp>
      <p:pic>
        <p:nvPicPr>
          <p:cNvPr id="6" name="Picture 5">
            <a:extLst>
              <a:ext uri="{FF2B5EF4-FFF2-40B4-BE49-F238E27FC236}">
                <a16:creationId xmlns:a16="http://schemas.microsoft.com/office/drawing/2014/main" id="{668EE9C6-A354-9AD4-B0FD-43665948DD98}"/>
              </a:ext>
            </a:extLst>
          </p:cNvPr>
          <p:cNvPicPr>
            <a:picLocks noChangeAspect="1"/>
          </p:cNvPicPr>
          <p:nvPr/>
        </p:nvPicPr>
        <p:blipFill>
          <a:blip r:embed="rId2"/>
          <a:stretch>
            <a:fillRect/>
          </a:stretch>
        </p:blipFill>
        <p:spPr>
          <a:xfrm>
            <a:off x="4548554" y="152718"/>
            <a:ext cx="4138246" cy="2300864"/>
          </a:xfrm>
          <a:prstGeom prst="rect">
            <a:avLst/>
          </a:prstGeom>
        </p:spPr>
      </p:pic>
    </p:spTree>
    <p:extLst>
      <p:ext uri="{BB962C8B-B14F-4D97-AF65-F5344CB8AC3E}">
        <p14:creationId xmlns:p14="http://schemas.microsoft.com/office/powerpoint/2010/main" val="2163035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31623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8330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64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276E0631-0FF8-1405-1919-B21BBB722D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3190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Filter Design</a:t>
            </a:r>
          </a:p>
          <a:p>
            <a:pPr marL="800100" lvl="1" indent="-342900"/>
            <a:r>
              <a:rPr lang="en-US" dirty="0"/>
              <a:t>For both high pass and band pass</a:t>
            </a:r>
          </a:p>
          <a:p>
            <a:pPr marL="342900" indent="-342900">
              <a:buFont typeface="Arial" panose="020B0604020202020204" pitchFamily="34" charset="0"/>
              <a:buChar char="•"/>
            </a:pPr>
            <a:r>
              <a:rPr lang="en-US" dirty="0"/>
              <a:t>Filter Analysis</a:t>
            </a:r>
          </a:p>
          <a:p>
            <a:pPr marL="342900" indent="-342900">
              <a:buFont typeface="Arial" panose="020B0604020202020204" pitchFamily="34" charset="0"/>
              <a:buChar char="•"/>
            </a:pPr>
            <a:r>
              <a:rPr lang="en-US" dirty="0"/>
              <a:t>Sine Wave Analysis</a:t>
            </a:r>
          </a:p>
          <a:p>
            <a:pPr marL="342900" indent="-342900">
              <a:buFont typeface="Arial" panose="020B0604020202020204" pitchFamily="34" charset="0"/>
              <a:buChar char="•"/>
            </a:pPr>
            <a:r>
              <a:rPr lang="en-US" dirty="0" err="1"/>
              <a:t>Diraq</a:t>
            </a:r>
            <a:r>
              <a:rPr lang="en-US" dirty="0"/>
              <a:t> Analysis (Do we need both)</a:t>
            </a:r>
          </a:p>
          <a:p>
            <a:pPr marL="342900" indent="-342900">
              <a:buFont typeface="Arial" panose="020B0604020202020204" pitchFamily="34" charset="0"/>
              <a:buChar char="•"/>
            </a:pPr>
            <a:endParaRPr lang="en-US" dirty="0"/>
          </a:p>
          <a:p>
            <a:pPr marL="800100" lvl="1" indent="-342900"/>
            <a:endParaRPr lang="en-US" dirty="0"/>
          </a:p>
          <a:p>
            <a:pPr marL="800100" lvl="1" indent="-342900"/>
            <a:endParaRPr lang="en-US" dirty="0"/>
          </a:p>
          <a:p>
            <a:pPr marL="800100" lvl="1" indent="-342900"/>
            <a:endParaRPr lang="en-US" dirty="0"/>
          </a:p>
          <a:p>
            <a:pPr marL="342900" indent="-342900"/>
            <a:endParaRPr lang="en-US" dirty="0"/>
          </a:p>
          <a:p>
            <a:pPr marL="342900" indent="-342900"/>
            <a:endParaRPr lang="en-US" dirty="0"/>
          </a:p>
        </p:txBody>
      </p:sp>
    </p:spTree>
    <p:extLst>
      <p:ext uri="{BB962C8B-B14F-4D97-AF65-F5344CB8AC3E}">
        <p14:creationId xmlns:p14="http://schemas.microsoft.com/office/powerpoint/2010/main" val="2025067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1DD3-1C1C-D6F1-2320-ACADE46388B8}"/>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F3C44B2D-60EE-E0D5-ACC8-373B46E06EAC}"/>
              </a:ext>
            </a:extLst>
          </p:cNvPr>
          <p:cNvSpPr>
            <a:spLocks noGrp="1"/>
          </p:cNvSpPr>
          <p:nvPr>
            <p:ph idx="1"/>
          </p:nvPr>
        </p:nvSpPr>
        <p:spPr/>
        <p:txBody>
          <a:bodyPr/>
          <a:lstStyle/>
          <a:p>
            <a:r>
              <a:rPr lang="en-US" kern="100" dirty="0">
                <a:latin typeface="Calibri" panose="020F0502020204030204" pitchFamily="34" charset="0"/>
                <a:ea typeface="Calibri" panose="020F0502020204030204" pitchFamily="34" charset="0"/>
                <a:cs typeface="Times New Roman" panose="02020603050405020304" pitchFamily="18" charset="0"/>
              </a:rPr>
              <a:t>PIS’ center frequency =(1/2)(</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663137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60B2-2EF5-FA60-94F3-F5BB21FB0E9E}"/>
              </a:ext>
            </a:extLst>
          </p:cNvPr>
          <p:cNvSpPr>
            <a:spLocks noGrp="1"/>
          </p:cNvSpPr>
          <p:nvPr>
            <p:ph type="title"/>
          </p:nvPr>
        </p:nvSpPr>
        <p:spPr/>
        <p:txBody>
          <a:bodyPr/>
          <a:lstStyle/>
          <a:p>
            <a:r>
              <a:rPr lang="en-US" dirty="0"/>
              <a:t>Activity 1</a:t>
            </a:r>
          </a:p>
        </p:txBody>
      </p:sp>
      <p:sp>
        <p:nvSpPr>
          <p:cNvPr id="3" name="Content Placeholder 2">
            <a:extLst>
              <a:ext uri="{FF2B5EF4-FFF2-40B4-BE49-F238E27FC236}">
                <a16:creationId xmlns:a16="http://schemas.microsoft.com/office/drawing/2014/main" id="{4EB42B85-6145-2759-554C-AD060A02F5E9}"/>
              </a:ext>
            </a:extLst>
          </p:cNvPr>
          <p:cNvSpPr>
            <a:spLocks noGrp="1"/>
          </p:cNvSpPr>
          <p:nvPr>
            <p:ph idx="1"/>
          </p:nvPr>
        </p:nvSpPr>
        <p:spPr/>
        <p:txBody>
          <a:bodyPr/>
          <a:lstStyle/>
          <a:p>
            <a:r>
              <a:rPr lang="en-US" dirty="0"/>
              <a:t>Building each filter</a:t>
            </a:r>
          </a:p>
          <a:p>
            <a:pPr marL="342900" indent="-342900">
              <a:buFont typeface="Arial" panose="020B0604020202020204" pitchFamily="34" charset="0"/>
              <a:buChar char="•"/>
            </a:pPr>
            <a:r>
              <a:rPr lang="en-US" dirty="0"/>
              <a:t>Should have screenshots of the layout and brief description of each.</a:t>
            </a:r>
          </a:p>
          <a:p>
            <a:pPr marL="342900" indent="-342900">
              <a:buFont typeface="Arial" panose="020B0604020202020204" pitchFamily="34" charset="0"/>
              <a:buChar char="•"/>
            </a:pPr>
            <a:r>
              <a:rPr lang="en-US" dirty="0"/>
              <a:t>Should performance requirements be added here or later?</a:t>
            </a:r>
          </a:p>
        </p:txBody>
      </p:sp>
    </p:spTree>
    <p:extLst>
      <p:ext uri="{BB962C8B-B14F-4D97-AF65-F5344CB8AC3E}">
        <p14:creationId xmlns:p14="http://schemas.microsoft.com/office/powerpoint/2010/main" val="1276224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0710-5705-7BAA-1ED3-990CFF57DEEC}"/>
              </a:ext>
            </a:extLst>
          </p:cNvPr>
          <p:cNvSpPr>
            <a:spLocks noGrp="1"/>
          </p:cNvSpPr>
          <p:nvPr>
            <p:ph type="title"/>
          </p:nvPr>
        </p:nvSpPr>
        <p:spPr/>
        <p:txBody>
          <a:bodyPr/>
          <a:lstStyle/>
          <a:p>
            <a:r>
              <a:rPr lang="en-US" dirty="0"/>
              <a:t>Activity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90A426-9216-4A23-A49F-4450E6D167F7}"/>
                  </a:ext>
                </a:extLst>
              </p:cNvPr>
              <p:cNvSpPr>
                <a:spLocks noGrp="1"/>
              </p:cNvSpPr>
              <p:nvPr>
                <p:ph idx="1"/>
              </p:nvPr>
            </p:nvSpPr>
            <p:spPr/>
            <p:txBody>
              <a:bodyPr/>
              <a:lstStyle/>
              <a:p>
                <a:r>
                  <a:rPr lang="en-US" dirty="0"/>
                  <a:t>Filter Performance</a:t>
                </a:r>
              </a:p>
              <a:p>
                <a:pPr marL="342900" indent="-342900">
                  <a:buFont typeface="Arial" panose="020B0604020202020204" pitchFamily="34" charset="0"/>
                  <a:buChar char="•"/>
                </a:pPr>
                <a:r>
                  <a:rPr lang="en-US" dirty="0"/>
                  <a:t>Plot the magnitude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e>
                    </m:d>
                  </m:oMath>
                </a14:m>
                <a:r>
                  <a:rPr lang="en-US" dirty="0"/>
                  <a:t> of the filter’s transfer function by:</a:t>
                </a:r>
              </a:p>
              <a:p>
                <a:pPr marL="800100" lvl="1" indent="-342900"/>
                <a:r>
                  <a:rPr lang="en-US" dirty="0"/>
                  <a:t>Calculating the ratio of output amplitude to input amplitude in dB</a:t>
                </a:r>
              </a:p>
              <a:p>
                <a:pPr marL="800100" lvl="1" indent="-342900"/>
                <a:endParaRPr lang="en-US" dirty="0"/>
              </a:p>
              <a:p>
                <a:pPr marL="342900" indent="-342900">
                  <a:buFont typeface="Arial" panose="020B0604020202020204" pitchFamily="34" charset="0"/>
                  <a:buChar char="•"/>
                </a:pPr>
                <a:r>
                  <a:rPr lang="en-US" dirty="0"/>
                  <a:t>Plot the magnitude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e>
                    </m:d>
                  </m:oMath>
                </a14:m>
                <a:r>
                  <a:rPr lang="en-US" dirty="0"/>
                  <a:t> of the filter’s transfer function by:</a:t>
                </a:r>
              </a:p>
              <a:p>
                <a:pPr marL="800100" lvl="1" indent="-342900"/>
                <a:r>
                  <a:rPr lang="en-US" dirty="0"/>
                  <a:t>Graphing the filter response to the Dirac unit pulse</a:t>
                </a:r>
              </a:p>
              <a:p>
                <a:pPr lvl="1" indent="0">
                  <a:buNone/>
                </a:pPr>
                <a:endParaRPr lang="en-US" dirty="0"/>
              </a:p>
            </p:txBody>
          </p:sp>
        </mc:Choice>
        <mc:Fallback>
          <p:sp>
            <p:nvSpPr>
              <p:cNvPr id="3" name="Content Placeholder 2">
                <a:extLst>
                  <a:ext uri="{FF2B5EF4-FFF2-40B4-BE49-F238E27FC236}">
                    <a16:creationId xmlns:a16="http://schemas.microsoft.com/office/drawing/2014/main" id="{FF90A426-9216-4A23-A49F-4450E6D167F7}"/>
                  </a:ext>
                </a:extLst>
              </p:cNvPr>
              <p:cNvSpPr>
                <a:spLocks noGrp="1" noRot="1" noChangeAspect="1" noMove="1" noResize="1" noEditPoints="1" noAdjustHandles="1" noChangeArrowheads="1" noChangeShapeType="1" noTextEdit="1"/>
              </p:cNvSpPr>
              <p:nvPr>
                <p:ph idx="1"/>
              </p:nvPr>
            </p:nvSpPr>
            <p:spPr>
              <a:blipFill>
                <a:blip r:embed="rId2"/>
                <a:stretch>
                  <a:fillRect l="-741" t="-444" r="-74"/>
                </a:stretch>
              </a:blipFill>
            </p:spPr>
            <p:txBody>
              <a:bodyPr/>
              <a:lstStyle/>
              <a:p>
                <a:r>
                  <a:rPr lang="en-US">
                    <a:noFill/>
                  </a:rPr>
                  <a:t> </a:t>
                </a:r>
              </a:p>
            </p:txBody>
          </p:sp>
        </mc:Fallback>
      </mc:AlternateContent>
    </p:spTree>
    <p:extLst>
      <p:ext uri="{BB962C8B-B14F-4D97-AF65-F5344CB8AC3E}">
        <p14:creationId xmlns:p14="http://schemas.microsoft.com/office/powerpoint/2010/main" val="1619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E3D7-EDB8-FB1A-B95E-8E8279798820}"/>
              </a:ext>
            </a:extLst>
          </p:cNvPr>
          <p:cNvSpPr>
            <a:spLocks noGrp="1"/>
          </p:cNvSpPr>
          <p:nvPr>
            <p:ph type="title"/>
          </p:nvPr>
        </p:nvSpPr>
        <p:spPr/>
        <p:txBody>
          <a:bodyPr/>
          <a:lstStyle/>
          <a:p>
            <a:r>
              <a:rPr lang="en-US" dirty="0"/>
              <a:t>Activity 3</a:t>
            </a:r>
          </a:p>
        </p:txBody>
      </p:sp>
      <p:sp>
        <p:nvSpPr>
          <p:cNvPr id="3" name="Content Placeholder 2">
            <a:extLst>
              <a:ext uri="{FF2B5EF4-FFF2-40B4-BE49-F238E27FC236}">
                <a16:creationId xmlns:a16="http://schemas.microsoft.com/office/drawing/2014/main" id="{78A5FF63-E4E5-CF82-625E-96C579770BE5}"/>
              </a:ext>
            </a:extLst>
          </p:cNvPr>
          <p:cNvSpPr>
            <a:spLocks noGrp="1"/>
          </p:cNvSpPr>
          <p:nvPr>
            <p:ph idx="1"/>
          </p:nvPr>
        </p:nvSpPr>
        <p:spPr/>
        <p:txBody>
          <a:bodyPr/>
          <a:lstStyle/>
          <a:p>
            <a:r>
              <a:rPr lang="en-US" dirty="0"/>
              <a:t>Filter ability to clean up input signal (noise)</a:t>
            </a:r>
          </a:p>
          <a:p>
            <a:pPr marL="342900" indent="-342900">
              <a:buFont typeface="Arial" panose="020B0604020202020204" pitchFamily="34" charset="0"/>
              <a:buChar char="•"/>
            </a:pPr>
            <a:r>
              <a:rPr lang="en-US" dirty="0"/>
              <a:t>Must compare PIS before and after</a:t>
            </a:r>
          </a:p>
          <a:p>
            <a:pPr marL="342900" indent="-342900">
              <a:buFont typeface="Arial" panose="020B0604020202020204" pitchFamily="34" charset="0"/>
              <a:buChar char="•"/>
            </a:pPr>
            <a:r>
              <a:rPr lang="en-US" dirty="0">
                <a:highlight>
                  <a:srgbClr val="FFFF00"/>
                </a:highlight>
              </a:rPr>
              <a:t>Noise must be one of the following</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A sinewave alone applied to the </a:t>
            </a:r>
            <a:r>
              <a:rPr lang="en-US" sz="2000" kern="100" dirty="0">
                <a:latin typeface="Calibri" panose="020F0502020204030204" pitchFamily="34" charset="0"/>
                <a:ea typeface="Calibri" panose="020F0502020204030204" pitchFamily="34" charset="0"/>
                <a:cs typeface="Times New Roman" panose="02020603050405020304" pitchFamily="18" charset="0"/>
              </a:rPr>
              <a:t>Narrow Band Noise (NBN) block</a:t>
            </a:r>
            <a:r>
              <a:rPr lang="en-US"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(See slide 8)</a:t>
            </a: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A Gaussian white noise alone applied  to the Random Source block. This signal is also called Broad Band Noise (BBN) </a:t>
            </a:r>
            <a:r>
              <a:rPr lang="en-US"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(See slide 9)</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Both NBN and BBN applied at the same time.</a:t>
            </a:r>
          </a:p>
        </p:txBody>
      </p:sp>
    </p:spTree>
    <p:extLst>
      <p:ext uri="{BB962C8B-B14F-4D97-AF65-F5344CB8AC3E}">
        <p14:creationId xmlns:p14="http://schemas.microsoft.com/office/powerpoint/2010/main" val="83072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6218-7451-3785-5799-91F1A20951D9}"/>
              </a:ext>
            </a:extLst>
          </p:cNvPr>
          <p:cNvSpPr>
            <a:spLocks noGrp="1"/>
          </p:cNvSpPr>
          <p:nvPr>
            <p:ph type="title"/>
          </p:nvPr>
        </p:nvSpPr>
        <p:spPr/>
        <p:txBody>
          <a:bodyPr/>
          <a:lstStyle/>
          <a:p>
            <a:r>
              <a:rPr lang="en-US" dirty="0"/>
              <a:t>NBN</a:t>
            </a:r>
          </a:p>
        </p:txBody>
      </p:sp>
      <p:sp>
        <p:nvSpPr>
          <p:cNvPr id="3" name="Content Placeholder 2">
            <a:extLst>
              <a:ext uri="{FF2B5EF4-FFF2-40B4-BE49-F238E27FC236}">
                <a16:creationId xmlns:a16="http://schemas.microsoft.com/office/drawing/2014/main" id="{8ABBC50B-5C6E-F0C9-BC4A-72EA7755B90C}"/>
              </a:ext>
            </a:extLst>
          </p:cNvPr>
          <p:cNvSpPr>
            <a:spLocks noGrp="1"/>
          </p:cNvSpPr>
          <p:nvPr>
            <p:ph idx="1"/>
          </p:nvPr>
        </p:nvSpPr>
        <p:spPr/>
        <p:txBody>
          <a:bodyPr>
            <a:normAutofit fontScale="85000" lnSpcReduction="10000"/>
          </a:bodyPr>
          <a:lstStyle/>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Characterize the PIS spectrum in dB value in identifying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Mix the PIS with a Narrowband Noise (NBN) defined as follows:</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Signal type: sinewave</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Frequency = PIS’ center frequency =(1/2)(</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RMS amplitude =  PIS’ average amplitude over the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fmin</a:t>
            </a:r>
            <a:r>
              <a:rPr lang="en-US" kern="100" dirty="0">
                <a:latin typeface="Calibri" panose="020F0502020204030204" pitchFamily="34" charset="0"/>
                <a:ea typeface="Calibri" panose="020F0502020204030204" pitchFamily="34" charset="0"/>
                <a:cs typeface="Times New Roman" panose="02020603050405020304" pitchFamily="18" charset="0"/>
              </a:rPr>
              <a:t>, fmax]</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non-filtered compound signal PIS mixed with NBN denoted as PIS&amp;NBN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PIS&amp;NBN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filtered PIS&amp;NBN denoted as F_ PIS&amp;NBN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F_ PIS&amp;NBN </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Use the Spectrum Analyzer capability or use a subtractor block to compare PIS with PIS&amp;NBN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Summarize your findings and conclude as to the efficiency of the filtering. If you have determined that the filter is not efficient, provide an explanation as to why. Which of the 2 assigned is most capable to protect the PIS against a Broad Band noise? </a:t>
            </a:r>
            <a:r>
              <a:rPr lang="en-US"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can be a few bullet points here, then discussed more in depth in report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7886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6382-0D5D-0564-57DD-0CA4B5938F30}"/>
              </a:ext>
            </a:extLst>
          </p:cNvPr>
          <p:cNvSpPr>
            <a:spLocks noGrp="1"/>
          </p:cNvSpPr>
          <p:nvPr>
            <p:ph type="title"/>
          </p:nvPr>
        </p:nvSpPr>
        <p:spPr/>
        <p:txBody>
          <a:bodyPr/>
          <a:lstStyle/>
          <a:p>
            <a:r>
              <a:rPr lang="en-US" dirty="0"/>
              <a:t>BBN</a:t>
            </a:r>
          </a:p>
        </p:txBody>
      </p:sp>
      <p:sp>
        <p:nvSpPr>
          <p:cNvPr id="3" name="Content Placeholder 2">
            <a:extLst>
              <a:ext uri="{FF2B5EF4-FFF2-40B4-BE49-F238E27FC236}">
                <a16:creationId xmlns:a16="http://schemas.microsoft.com/office/drawing/2014/main" id="{C303818C-AB32-FF4E-EDF0-A8314B961A59}"/>
              </a:ext>
            </a:extLst>
          </p:cNvPr>
          <p:cNvSpPr>
            <a:spLocks noGrp="1"/>
          </p:cNvSpPr>
          <p:nvPr>
            <p:ph idx="1"/>
          </p:nvPr>
        </p:nvSpPr>
        <p:spPr/>
        <p:txBody>
          <a:bodyPr>
            <a:normAutofit fontScale="85000" lnSpcReduction="20000"/>
          </a:bodyPr>
          <a:lstStyle/>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Characterize the PIS spectrum in dB value in identifying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Mix the PIS with a Broad Band Noise (BBN) defined as follows:</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Signal type: White Noise Gaussian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Mean amplitude = PIS’ average amplitude over the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Standard deviation = RMS value of the PIS spectrum over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non-filtered compound signal PIS mixed with BBN denoted as PIS&amp;BBN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filtered PIS&amp;BBN denoted as F_ PIS&amp;BBN </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F_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Use the Spectrum Analyzer capability or use a subtractor block to compare PIS with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Summarize your findings and conclude as to the efficiency of the filtering. If you have determined that the filter is not efficient, provide an explanation as to why. Which of the 2 assigned is most capable to protect the PIS against a Broad Band noise? </a:t>
            </a:r>
            <a:r>
              <a:rPr lang="en-US"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can be a few bullet points here, then discussed more in depth in report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lvl="1" indent="0">
              <a:buNone/>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8142027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txDef>
      <a:spPr>
        <a:noFill/>
      </a:spPr>
      <a:bodyPr wrap="none" rtlCol="0">
        <a:spAutoFit/>
      </a:bodyPr>
      <a:lstStyle>
        <a:defPPr>
          <a:defRPr b="0" i="1" smtClean="0">
            <a:solidFill>
              <a:schemeClr val="accent3"/>
            </a:solidFill>
            <a:latin typeface="Cambria Math"/>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1230</TotalTime>
  <Words>683</Words>
  <Application>Microsoft Office PowerPoint</Application>
  <PresentationFormat>On-screen Show (4:3)</PresentationFormat>
  <Paragraphs>66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Arial Narrow</vt:lpstr>
      <vt:lpstr>Calibri</vt:lpstr>
      <vt:lpstr>Cambria Math</vt:lpstr>
      <vt:lpstr>Essential</vt:lpstr>
      <vt:lpstr>High Pass and Band Pass Filter Design and analysis</vt:lpstr>
      <vt:lpstr>PowerPoint Presentation</vt:lpstr>
      <vt:lpstr>Layout</vt:lpstr>
      <vt:lpstr>PowerPoint Presentation</vt:lpstr>
      <vt:lpstr>Activity 1</vt:lpstr>
      <vt:lpstr>Activity 2</vt:lpstr>
      <vt:lpstr>Activity 3</vt:lpstr>
      <vt:lpstr>NBN</vt:lpstr>
      <vt:lpstr>BBN</vt:lpstr>
      <vt:lpstr>Activity 3 Cont.</vt:lpstr>
      <vt:lpstr>Filter Design</vt:lpstr>
      <vt:lpstr>Filter Analysis</vt:lpstr>
      <vt:lpstr>PowerPoint Presentation</vt:lpstr>
      <vt:lpstr>PowerPoint Presentation</vt:lpstr>
      <vt:lpstr>PowerPoint Presentation</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Mynderse</dc:creator>
  <cp:lastModifiedBy>Gabriel Bettley</cp:lastModifiedBy>
  <cp:revision>111</cp:revision>
  <cp:lastPrinted>2019-02-14T18:42:28Z</cp:lastPrinted>
  <dcterms:created xsi:type="dcterms:W3CDTF">2012-01-05T17:41:55Z</dcterms:created>
  <dcterms:modified xsi:type="dcterms:W3CDTF">2023-12-08T01:45:21Z</dcterms:modified>
</cp:coreProperties>
</file>