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handoutMasterIdLst>
    <p:handoutMasterId r:id="rId13"/>
  </p:handoutMasterIdLst>
  <p:sldIdLst>
    <p:sldId id="256" r:id="rId2"/>
    <p:sldId id="258" r:id="rId3"/>
    <p:sldId id="264" r:id="rId4"/>
    <p:sldId id="265" r:id="rId5"/>
    <p:sldId id="266" r:id="rId6"/>
    <p:sldId id="267" r:id="rId7"/>
    <p:sldId id="268" r:id="rId8"/>
    <p:sldId id="269" r:id="rId9"/>
    <p:sldId id="270" r:id="rId10"/>
    <p:sldId id="263" r:id="rId11"/>
  </p:sldIdLst>
  <p:sldSz cx="9144000" cy="6858000" type="screen4x3"/>
  <p:notesSz cx="7315200" cy="96012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6247" autoAdjust="0"/>
  </p:normalViewPr>
  <p:slideViewPr>
    <p:cSldViewPr>
      <p:cViewPr varScale="1">
        <p:scale>
          <a:sx n="78" d="100"/>
          <a:sy n="78" d="100"/>
        </p:scale>
        <p:origin x="159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8" d="100"/>
          <a:sy n="68" d="100"/>
        </p:scale>
        <p:origin x="-277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Northey" userId="308779fc8549898c" providerId="LiveId" clId="{6BCE3C86-BC29-41B6-B98A-63C84030C149}"/>
    <pc:docChg chg="undo custSel addSld modSld">
      <pc:chgData name="Chad Northey" userId="308779fc8549898c" providerId="LiveId" clId="{6BCE3C86-BC29-41B6-B98A-63C84030C149}" dt="2023-12-08T00:14:38.555" v="42" actId="20577"/>
      <pc:docMkLst>
        <pc:docMk/>
      </pc:docMkLst>
      <pc:sldChg chg="addSp delSp modSp mod modClrScheme chgLayout">
        <pc:chgData name="Chad Northey" userId="308779fc8549898c" providerId="LiveId" clId="{6BCE3C86-BC29-41B6-B98A-63C84030C149}" dt="2023-12-05T23:03:18.555" v="37" actId="20577"/>
        <pc:sldMkLst>
          <pc:docMk/>
          <pc:sldMk cId="2025067195" sldId="258"/>
        </pc:sldMkLst>
        <pc:spChg chg="mod">
          <ac:chgData name="Chad Northey" userId="308779fc8549898c" providerId="LiveId" clId="{6BCE3C86-BC29-41B6-B98A-63C84030C149}" dt="2023-12-05T23:02:39.091" v="0" actId="26606"/>
          <ac:spMkLst>
            <pc:docMk/>
            <pc:sldMk cId="2025067195" sldId="258"/>
            <ac:spMk id="2" creationId="{00000000-0000-0000-0000-000000000000}"/>
          </ac:spMkLst>
        </pc:spChg>
        <pc:spChg chg="add mod">
          <ac:chgData name="Chad Northey" userId="308779fc8549898c" providerId="LiveId" clId="{6BCE3C86-BC29-41B6-B98A-63C84030C149}" dt="2023-12-05T23:03:18.555" v="37" actId="20577"/>
          <ac:spMkLst>
            <pc:docMk/>
            <pc:sldMk cId="2025067195" sldId="258"/>
            <ac:spMk id="3" creationId="{00000000-0000-0000-0000-000000000000}"/>
          </ac:spMkLst>
        </pc:spChg>
        <pc:spChg chg="del mod">
          <ac:chgData name="Chad Northey" userId="308779fc8549898c" providerId="LiveId" clId="{6BCE3C86-BC29-41B6-B98A-63C84030C149}" dt="2023-12-05T23:02:39.091" v="0" actId="26606"/>
          <ac:spMkLst>
            <pc:docMk/>
            <pc:sldMk cId="2025067195" sldId="258"/>
            <ac:spMk id="9" creationId="{DE2D57A3-6678-559B-7478-7B83B999D8EF}"/>
          </ac:spMkLst>
        </pc:spChg>
        <pc:graphicFrameChg chg="del mod">
          <ac:chgData name="Chad Northey" userId="308779fc8549898c" providerId="LiveId" clId="{6BCE3C86-BC29-41B6-B98A-63C84030C149}" dt="2023-12-05T23:02:39.091" v="0" actId="26606"/>
          <ac:graphicFrameMkLst>
            <pc:docMk/>
            <pc:sldMk cId="2025067195" sldId="258"/>
            <ac:graphicFrameMk id="5" creationId="{3F4C54B0-D96E-1942-0D7A-47378C933A22}"/>
          </ac:graphicFrameMkLst>
        </pc:graphicFrameChg>
      </pc:sldChg>
      <pc:sldChg chg="addSp delSp modSp new mod">
        <pc:chgData name="Chad Northey" userId="308779fc8549898c" providerId="LiveId" clId="{6BCE3C86-BC29-41B6-B98A-63C84030C149}" dt="2023-12-08T00:14:38.555" v="42" actId="20577"/>
        <pc:sldMkLst>
          <pc:docMk/>
          <pc:sldMk cId="1663137508" sldId="264"/>
        </pc:sldMkLst>
        <pc:spChg chg="del">
          <ac:chgData name="Chad Northey" userId="308779fc8549898c" providerId="LiveId" clId="{6BCE3C86-BC29-41B6-B98A-63C84030C149}" dt="2023-12-08T00:14:21.235" v="39" actId="22"/>
          <ac:spMkLst>
            <pc:docMk/>
            <pc:sldMk cId="1663137508" sldId="264"/>
            <ac:spMk id="3" creationId="{E9470A12-E7FA-15EF-0B35-21495F745005}"/>
          </ac:spMkLst>
        </pc:spChg>
        <pc:spChg chg="add mod">
          <ac:chgData name="Chad Northey" userId="308779fc8549898c" providerId="LiveId" clId="{6BCE3C86-BC29-41B6-B98A-63C84030C149}" dt="2023-12-08T00:14:38.555" v="42" actId="20577"/>
          <ac:spMkLst>
            <pc:docMk/>
            <pc:sldMk cId="1663137508" sldId="264"/>
            <ac:spMk id="7" creationId="{F3C44B2D-60EE-E0D5-ACC8-373B46E06EAC}"/>
          </ac:spMkLst>
        </pc:spChg>
        <pc:picChg chg="add del mod ord">
          <ac:chgData name="Chad Northey" userId="308779fc8549898c" providerId="LiveId" clId="{6BCE3C86-BC29-41B6-B98A-63C84030C149}" dt="2023-12-08T00:14:23.962" v="40" actId="478"/>
          <ac:picMkLst>
            <pc:docMk/>
            <pc:sldMk cId="1663137508" sldId="264"/>
            <ac:picMk id="5" creationId="{0174B831-521E-A0FF-B363-3B3F9EEABE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8944DA0-7E15-49AE-9E1A-06C658B442E2}" type="datetimeFigureOut">
              <a:rPr lang="en-US" smtClean="0"/>
              <a:t>12/10/2023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1C176B2E-9998-4231-85B2-2C258E49FEB5}" type="slidenum">
              <a:rPr lang="en-US" smtClean="0"/>
              <a:t>‹#›</a:t>
            </a:fld>
            <a:endParaRPr lang="en-US"/>
          </a:p>
        </p:txBody>
      </p:sp>
    </p:spTree>
    <p:extLst>
      <p:ext uri="{BB962C8B-B14F-4D97-AF65-F5344CB8AC3E}">
        <p14:creationId xmlns:p14="http://schemas.microsoft.com/office/powerpoint/2010/main" val="1691404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8A1A218-A232-42EB-9526-47647B116190}" type="datetimeFigureOut">
              <a:rPr lang="en-US" smtClean="0"/>
              <a:t>12/10/2023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CBAB7EF7-9A5A-4AB1-BA29-E3679F2B5F4C}" type="slidenum">
              <a:rPr lang="en-US" smtClean="0"/>
              <a:t>‹#›</a:t>
            </a:fld>
            <a:endParaRPr lang="en-US"/>
          </a:p>
        </p:txBody>
      </p:sp>
    </p:spTree>
    <p:extLst>
      <p:ext uri="{BB962C8B-B14F-4D97-AF65-F5344CB8AC3E}">
        <p14:creationId xmlns:p14="http://schemas.microsoft.com/office/powerpoint/2010/main" val="248207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72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rgbClr val="0067C5"/>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7" name="Content Placeholder 6"/>
          <p:cNvSpPr>
            <a:spLocks noGrp="1"/>
          </p:cNvSpPr>
          <p:nvPr>
            <p:ph sz="quarter" idx="13"/>
          </p:nvPr>
        </p:nvSpPr>
        <p:spPr>
          <a:xfrm>
            <a:off x="234950" y="846694"/>
            <a:ext cx="8689975" cy="2582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234949" y="3539904"/>
            <a:ext cx="8689975" cy="2990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a:xfrm>
            <a:off x="2819400" y="6650078"/>
            <a:ext cx="3505200" cy="198914"/>
          </a:xfrm>
          <a:prstGeom prst="rect">
            <a:avLst/>
          </a:prstGeom>
        </p:spPr>
        <p:txBody>
          <a:bodyPr/>
          <a:lstStyle/>
          <a:p>
            <a:r>
              <a:rPr lang="en-US" dirty="0"/>
              <a:t>ME588 - Introduction</a:t>
            </a:r>
          </a:p>
        </p:txBody>
      </p:sp>
      <p:sp>
        <p:nvSpPr>
          <p:cNvPr id="10" name="Slide Number Placeholder 5"/>
          <p:cNvSpPr>
            <a:spLocks noGrp="1"/>
          </p:cNvSpPr>
          <p:nvPr>
            <p:ph type="sldNum" sz="quarter" idx="12"/>
          </p:nvPr>
        </p:nvSpPr>
        <p:spPr>
          <a:xfrm>
            <a:off x="6971405" y="6650077"/>
            <a:ext cx="2062263" cy="198915"/>
          </a:xfrm>
          <a:prstGeom prst="rect">
            <a:avLst/>
          </a:prstGeom>
        </p:spPr>
        <p:txBody>
          <a:bodyPr/>
          <a:lstStyle/>
          <a:p>
            <a:fld id="{BA611D6D-6E12-FA49-B72B-16A94CE53AD3}" type="slidenum">
              <a:rPr lang="en-US" smtClean="0"/>
              <a:pPr/>
              <a:t>‹#›</a:t>
            </a:fld>
            <a:endParaRPr lang="en-US" dirty="0"/>
          </a:p>
        </p:txBody>
      </p:sp>
      <p:sp>
        <p:nvSpPr>
          <p:cNvPr id="11" name="Date Placeholder 13"/>
          <p:cNvSpPr>
            <a:spLocks noGrp="1"/>
          </p:cNvSpPr>
          <p:nvPr>
            <p:ph type="dt" sz="half" idx="2"/>
          </p:nvPr>
        </p:nvSpPr>
        <p:spPr>
          <a:xfrm>
            <a:off x="153109" y="6650077"/>
            <a:ext cx="2397128" cy="198915"/>
          </a:xfrm>
          <a:prstGeom prst="rect">
            <a:avLst/>
          </a:prstGeom>
        </p:spPr>
        <p:txBody>
          <a:bodyPr vert="horz" anchor="ctr"/>
          <a:lstStyle>
            <a:lvl1pPr algn="l" eaLnBrk="1" latinLnBrk="0" hangingPunct="1">
              <a:defRPr kumimoji="0" sz="1000">
                <a:solidFill>
                  <a:schemeClr val="tx2"/>
                </a:solidFill>
                <a:latin typeface="Arial Narrow"/>
                <a:cs typeface="Arial Narrow"/>
              </a:defRPr>
            </a:lvl1pPr>
          </a:lstStyle>
          <a:p>
            <a:r>
              <a:rPr lang="en-US" dirty="0"/>
              <a:t>James Mynderse</a:t>
            </a:r>
          </a:p>
        </p:txBody>
      </p:sp>
    </p:spTree>
    <p:extLst>
      <p:ext uri="{BB962C8B-B14F-4D97-AF65-F5344CB8AC3E}">
        <p14:creationId xmlns:p14="http://schemas.microsoft.com/office/powerpoint/2010/main" val="26599083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6000" b="0" cap="all" spc="-8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rgbClr val="0067C5"/>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ertion / Evidence">
    <p:spTree>
      <p:nvGrpSpPr>
        <p:cNvPr id="1" name=""/>
        <p:cNvGrpSpPr/>
        <p:nvPr/>
      </p:nvGrpSpPr>
      <p:grpSpPr>
        <a:xfrm>
          <a:off x="0" y="0"/>
          <a:ext cx="0" cy="0"/>
          <a:chOff x="0" y="0"/>
          <a:chExt cx="0" cy="0"/>
        </a:xfrm>
      </p:grpSpPr>
      <p:sp>
        <p:nvSpPr>
          <p:cNvPr id="5" name="Content Placeholder 2"/>
          <p:cNvSpPr>
            <a:spLocks noGrp="1"/>
          </p:cNvSpPr>
          <p:nvPr>
            <p:ph idx="1" hasCustomPrompt="1"/>
            <p:custDataLst>
              <p:tags r:id="rId1"/>
            </p:custDataLst>
          </p:nvPr>
        </p:nvSpPr>
        <p:spPr>
          <a:xfrm>
            <a:off x="457200" y="5029200"/>
            <a:ext cx="8229600" cy="1371600"/>
          </a:xfrm>
        </p:spPr>
        <p:txBody>
          <a:bodyPr/>
          <a:lstStyle>
            <a:lvl1pPr>
              <a:defRPr b="0"/>
            </a:lvl1pPr>
          </a:lstStyle>
          <a:p>
            <a:pPr eaLnBrk="0" hangingPunct="0">
              <a:spcBef>
                <a:spcPct val="25000"/>
              </a:spcBef>
              <a:defRPr/>
            </a:pPr>
            <a:r>
              <a:rPr lang="en-US" sz="2000" dirty="0">
                <a:solidFill>
                  <a:schemeClr val="tx1">
                    <a:lumMod val="85000"/>
                    <a:lumOff val="15000"/>
                  </a:schemeClr>
                </a:solidFill>
              </a:rPr>
              <a:t>If necessary, identify key assumption or background for audience—keep to two lines (18</a:t>
            </a:r>
            <a:r>
              <a:rPr lang="en-US" sz="2000" dirty="0">
                <a:solidFill>
                  <a:schemeClr val="tx1">
                    <a:lumMod val="85000"/>
                    <a:lumOff val="15000"/>
                  </a:schemeClr>
                </a:solidFill>
                <a:cs typeface="Arial" charset="0"/>
              </a:rPr>
              <a:t>–24 point type)</a:t>
            </a:r>
          </a:p>
        </p:txBody>
      </p:sp>
      <p:sp>
        <p:nvSpPr>
          <p:cNvPr id="6" name="Title 1"/>
          <p:cNvSpPr>
            <a:spLocks noGrp="1"/>
          </p:cNvSpPr>
          <p:nvPr>
            <p:ph type="title" hasCustomPrompt="1"/>
            <p:custDataLst>
              <p:tags r:id="rId2"/>
            </p:custDataLst>
          </p:nvPr>
        </p:nvSpPr>
        <p:spPr>
          <a:xfrm>
            <a:off x="457200" y="152718"/>
            <a:ext cx="8229600" cy="1371600"/>
          </a:xfrm>
        </p:spPr>
        <p:txBody>
          <a:bodyPr anchor="t" anchorCtr="0">
            <a:normAutofit/>
          </a:bodyPr>
          <a:lstStyle>
            <a:lvl1pPr>
              <a:defRPr sz="2800" cap="none"/>
            </a:lvl1pPr>
          </a:lstStyle>
          <a:p>
            <a:r>
              <a:rPr lang="en-US" dirty="0"/>
              <a:t>This is a concise full-sentence assertion</a:t>
            </a:r>
          </a:p>
        </p:txBody>
      </p:sp>
    </p:spTree>
    <p:extLst>
      <p:ext uri="{BB962C8B-B14F-4D97-AF65-F5344CB8AC3E}">
        <p14:creationId xmlns:p14="http://schemas.microsoft.com/office/powerpoint/2010/main" val="144136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Autofit/>
          </a:bodyPr>
          <a:lstStyle>
            <a:lvl1pPr>
              <a:defRPr sz="2800" cap="none"/>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rmAutofit/>
          </a:bodyPr>
          <a:lstStyle>
            <a:lvl1pPr>
              <a:defRPr sz="2800" cap="none"/>
            </a:lvl1pPr>
          </a:lstStyle>
          <a:p>
            <a:r>
              <a:rPr lang="en-US" dirty="0"/>
              <a:t>Click to edit master title style</a:t>
            </a:r>
          </a:p>
        </p:txBody>
      </p:sp>
      <p:sp>
        <p:nvSpPr>
          <p:cNvPr id="3" name="Content Placeholder 2"/>
          <p:cNvSpPr>
            <a:spLocks noGrp="1"/>
          </p:cNvSpPr>
          <p:nvPr>
            <p:ph idx="1"/>
          </p:nvPr>
        </p:nvSpPr>
        <p:spPr>
          <a:xfrm>
            <a:off x="457200" y="914400"/>
            <a:ext cx="82296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ormAutofit/>
          </a:bodyPr>
          <a:lstStyle>
            <a:lvl1pPr>
              <a:defRPr sz="2800" cap="none"/>
            </a:lvl1pPr>
          </a:lstStyle>
          <a:p>
            <a:r>
              <a:rPr lang="en-US" dirty="0"/>
              <a:t>Click to edit master title style</a:t>
            </a:r>
          </a:p>
        </p:txBody>
      </p:sp>
      <p:sp>
        <p:nvSpPr>
          <p:cNvPr id="3" name="Content Placeholder 2"/>
          <p:cNvSpPr>
            <a:spLocks noGrp="1"/>
          </p:cNvSpPr>
          <p:nvPr>
            <p:ph sz="half" idx="1"/>
          </p:nvPr>
        </p:nvSpPr>
        <p:spPr>
          <a:xfrm>
            <a:off x="457200" y="914399"/>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914400"/>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367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548640"/>
          </a:xfrm>
        </p:spPr>
        <p:txBody>
          <a:bodyPr>
            <a:normAutofit/>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72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0"/>
          </p:nvPr>
        </p:nvSpPr>
        <p:spPr>
          <a:xfrm>
            <a:off x="457200" y="914400"/>
            <a:ext cx="8229600" cy="914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4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9001124" y="0"/>
            <a:ext cx="142876" cy="13716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743200" y="6583680"/>
            <a:ext cx="3657600" cy="274320"/>
          </a:xfrm>
          <a:prstGeom prst="rect">
            <a:avLst/>
          </a:prstGeom>
          <a:noFill/>
        </p:spPr>
        <p:txBody>
          <a:bodyPr wrap="none" rtlCol="0">
            <a:noAutofit/>
          </a:bodyPr>
          <a:lstStyle/>
          <a:p>
            <a:pPr algn="ctr"/>
            <a:r>
              <a:rPr lang="en-US" sz="1000" dirty="0"/>
              <a:t>Footer – edit me</a:t>
            </a:r>
          </a:p>
        </p:txBody>
      </p:sp>
      <p:sp>
        <p:nvSpPr>
          <p:cNvPr id="11" name="TextBox 10"/>
          <p:cNvSpPr txBox="1"/>
          <p:nvPr userDrawn="1"/>
        </p:nvSpPr>
        <p:spPr>
          <a:xfrm>
            <a:off x="7315200" y="6583680"/>
            <a:ext cx="1828800" cy="274320"/>
          </a:xfrm>
          <a:prstGeom prst="rect">
            <a:avLst/>
          </a:prstGeom>
          <a:noFill/>
        </p:spPr>
        <p:txBody>
          <a:bodyPr wrap="none" rIns="457200" rtlCol="0">
            <a:noAutofit/>
          </a:bodyPr>
          <a:lstStyle/>
          <a:p>
            <a:pPr algn="r"/>
            <a:fld id="{839642D3-773E-4C6F-A4ED-483A173202D6}" type="slidenum">
              <a:rPr lang="en-US" sz="1000" smtClean="0"/>
              <a:t>‹#›</a:t>
            </a:fld>
            <a:endParaRPr lang="en-US" sz="1000" dirty="0"/>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19" r:id="rId3"/>
    <p:sldLayoutId id="2147483810" r:id="rId4"/>
    <p:sldLayoutId id="2147483806" r:id="rId5"/>
    <p:sldLayoutId id="2147483817" r:id="rId6"/>
    <p:sldLayoutId id="2147483811" r:id="rId7"/>
    <p:sldLayoutId id="2147483818" r:id="rId8"/>
    <p:sldLayoutId id="2147483812" r:id="rId9"/>
    <p:sldLayoutId id="2147483813" r:id="rId10"/>
    <p:sldLayoutId id="2147483814" r:id="rId11"/>
    <p:sldLayoutId id="2147483815" r:id="rId12"/>
    <p:sldLayoutId id="2147483816" r:id="rId13"/>
  </p:sldLayoutIdLst>
  <p:txStyles>
    <p:titleStyle>
      <a:lvl1pPr algn="l" defTabSz="914400" rtl="0" eaLnBrk="1" latinLnBrk="0" hangingPunct="1">
        <a:spcBef>
          <a:spcPct val="0"/>
        </a:spcBef>
        <a:buNone/>
        <a:defRPr sz="3600" kern="1200" cap="all" spc="-60" baseline="0">
          <a:solidFill>
            <a:srgbClr val="0067C5"/>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rgbClr val="0067C5"/>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0067C5"/>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High Pass and Band Pass Filter Design and analysis</a:t>
            </a:r>
          </a:p>
        </p:txBody>
      </p:sp>
      <p:sp>
        <p:nvSpPr>
          <p:cNvPr id="3" name="Subtitle 2"/>
          <p:cNvSpPr>
            <a:spLocks noGrp="1"/>
          </p:cNvSpPr>
          <p:nvPr>
            <p:ph type="subTitle" idx="1"/>
          </p:nvPr>
        </p:nvSpPr>
        <p:spPr/>
        <p:txBody>
          <a:bodyPr/>
          <a:lstStyle/>
          <a:p>
            <a:r>
              <a:rPr lang="en-US" dirty="0"/>
              <a:t>Chad NORTHEY</a:t>
            </a:r>
          </a:p>
          <a:p>
            <a:r>
              <a:rPr lang="en-US" dirty="0" err="1"/>
              <a:t>GabE</a:t>
            </a:r>
            <a:r>
              <a:rPr lang="en-US" dirty="0"/>
              <a:t> Bettley</a:t>
            </a:r>
          </a:p>
        </p:txBody>
      </p:sp>
    </p:spTree>
    <p:extLst>
      <p:ext uri="{BB962C8B-B14F-4D97-AF65-F5344CB8AC3E}">
        <p14:creationId xmlns:p14="http://schemas.microsoft.com/office/powerpoint/2010/main" val="289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272-951B-398C-8A9F-FEF6C6CD5E6C}"/>
              </a:ext>
            </a:extLst>
          </p:cNvPr>
          <p:cNvSpPr>
            <a:spLocks noGrp="1"/>
          </p:cNvSpPr>
          <p:nvPr>
            <p:ph type="title"/>
          </p:nvPr>
        </p:nvSpPr>
        <p:spPr/>
        <p:txBody>
          <a:bodyPr>
            <a:normAutofit/>
          </a:bodyPr>
          <a:lstStyle/>
          <a:p>
            <a:r>
              <a:rPr lang="en-US" dirty="0"/>
              <a:t>Filter Analysis</a:t>
            </a:r>
          </a:p>
        </p:txBody>
      </p:sp>
      <p:sp>
        <p:nvSpPr>
          <p:cNvPr id="3" name="Content Placeholder 2">
            <a:extLst>
              <a:ext uri="{FF2B5EF4-FFF2-40B4-BE49-F238E27FC236}">
                <a16:creationId xmlns:a16="http://schemas.microsoft.com/office/drawing/2014/main" id="{D3CABE03-8D33-52DD-2BED-E179B035D62C}"/>
              </a:ext>
            </a:extLst>
          </p:cNvPr>
          <p:cNvSpPr>
            <a:spLocks noGrp="1"/>
          </p:cNvSpPr>
          <p:nvPr>
            <p:ph sz="half" idx="1"/>
          </p:nvPr>
        </p:nvSpPr>
        <p:spPr/>
        <p:txBody>
          <a:bodyPr/>
          <a:lstStyle/>
          <a:p>
            <a:endParaRPr lang="en-US" dirty="0"/>
          </a:p>
        </p:txBody>
      </p:sp>
      <p:pic>
        <p:nvPicPr>
          <p:cNvPr id="6" name="Picture 5">
            <a:extLst>
              <a:ext uri="{FF2B5EF4-FFF2-40B4-BE49-F238E27FC236}">
                <a16:creationId xmlns:a16="http://schemas.microsoft.com/office/drawing/2014/main" id="{668EE9C6-A354-9AD4-B0FD-43665948DD98}"/>
              </a:ext>
            </a:extLst>
          </p:cNvPr>
          <p:cNvPicPr>
            <a:picLocks noChangeAspect="1"/>
          </p:cNvPicPr>
          <p:nvPr/>
        </p:nvPicPr>
        <p:blipFill>
          <a:blip r:embed="rId2"/>
          <a:stretch>
            <a:fillRect/>
          </a:stretch>
        </p:blipFill>
        <p:spPr>
          <a:xfrm>
            <a:off x="4548554" y="152718"/>
            <a:ext cx="4138246" cy="2300864"/>
          </a:xfrm>
          <a:prstGeom prst="rect">
            <a:avLst/>
          </a:prstGeom>
        </p:spPr>
      </p:pic>
    </p:spTree>
    <p:extLst>
      <p:ext uri="{BB962C8B-B14F-4D97-AF65-F5344CB8AC3E}">
        <p14:creationId xmlns:p14="http://schemas.microsoft.com/office/powerpoint/2010/main" val="216303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Filter Design</a:t>
            </a:r>
          </a:p>
          <a:p>
            <a:pPr marL="800100" lvl="1" indent="-342900"/>
            <a:r>
              <a:rPr lang="en-US" dirty="0"/>
              <a:t>For both high pass and band pass</a:t>
            </a:r>
          </a:p>
          <a:p>
            <a:pPr marL="342900" indent="-342900">
              <a:buFont typeface="Arial" panose="020B0604020202020204" pitchFamily="34" charset="0"/>
              <a:buChar char="•"/>
            </a:pPr>
            <a:r>
              <a:rPr lang="en-US" dirty="0"/>
              <a:t>Filter Analysis</a:t>
            </a:r>
          </a:p>
          <a:p>
            <a:pPr marL="342900" indent="-342900">
              <a:buFont typeface="Arial" panose="020B0604020202020204" pitchFamily="34" charset="0"/>
              <a:buChar char="•"/>
            </a:pPr>
            <a:r>
              <a:rPr lang="en-US" dirty="0"/>
              <a:t>Sine Wave Analysis</a:t>
            </a:r>
          </a:p>
          <a:p>
            <a:pPr marL="342900" indent="-342900">
              <a:buFont typeface="Arial" panose="020B0604020202020204" pitchFamily="34" charset="0"/>
              <a:buChar char="•"/>
            </a:pPr>
            <a:r>
              <a:rPr lang="en-US" dirty="0" err="1"/>
              <a:t>Diraq</a:t>
            </a:r>
            <a:r>
              <a:rPr lang="en-US" dirty="0"/>
              <a:t> Analysis (Do we need both)</a:t>
            </a:r>
          </a:p>
          <a:p>
            <a:pPr marL="342900" indent="-342900">
              <a:buFont typeface="Arial" panose="020B0604020202020204" pitchFamily="34" charset="0"/>
              <a:buChar char="•"/>
            </a:pPr>
            <a:endParaRPr lang="en-US" dirty="0"/>
          </a:p>
          <a:p>
            <a:pPr marL="800100" lvl="1" indent="-342900"/>
            <a:endParaRPr lang="en-US" dirty="0"/>
          </a:p>
          <a:p>
            <a:pPr marL="800100" lvl="1" indent="-342900"/>
            <a:endParaRPr lang="en-US" dirty="0"/>
          </a:p>
          <a:p>
            <a:pPr marL="800100" lvl="1" indent="-342900"/>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202506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1DD3-1C1C-D6F1-2320-ACADE46388B8}"/>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F3C44B2D-60EE-E0D5-ACC8-373B46E06EAC}"/>
              </a:ext>
            </a:extLst>
          </p:cNvPr>
          <p:cNvSpPr>
            <a:spLocks noGrp="1"/>
          </p:cNvSpPr>
          <p:nvPr>
            <p:ph idx="1"/>
          </p:nvPr>
        </p:nvSpPr>
        <p:spPr/>
        <p:txBody>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66313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0B2-2EF5-FA60-94F3-F5BB21FB0E9E}"/>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4EB42B85-6145-2759-554C-AD060A02F5E9}"/>
              </a:ext>
            </a:extLst>
          </p:cNvPr>
          <p:cNvSpPr>
            <a:spLocks noGrp="1"/>
          </p:cNvSpPr>
          <p:nvPr>
            <p:ph idx="1"/>
          </p:nvPr>
        </p:nvSpPr>
        <p:spPr/>
        <p:txBody>
          <a:bodyPr/>
          <a:lstStyle/>
          <a:p>
            <a:r>
              <a:rPr lang="en-US" dirty="0"/>
              <a:t>Building each filter</a:t>
            </a:r>
          </a:p>
          <a:p>
            <a:pPr marL="342900" indent="-342900">
              <a:buFont typeface="Arial" panose="020B0604020202020204" pitchFamily="34" charset="0"/>
              <a:buChar char="•"/>
            </a:pPr>
            <a:r>
              <a:rPr lang="en-US" dirty="0"/>
              <a:t>Should have screenshots of the layout and brief description of each.</a:t>
            </a:r>
          </a:p>
          <a:p>
            <a:pPr marL="342900" indent="-342900">
              <a:buFont typeface="Arial" panose="020B0604020202020204" pitchFamily="34" charset="0"/>
              <a:buChar char="•"/>
            </a:pPr>
            <a:r>
              <a:rPr lang="en-US" dirty="0"/>
              <a:t>Should performance requirements be added here or later?</a:t>
            </a:r>
          </a:p>
        </p:txBody>
      </p:sp>
    </p:spTree>
    <p:extLst>
      <p:ext uri="{BB962C8B-B14F-4D97-AF65-F5344CB8AC3E}">
        <p14:creationId xmlns:p14="http://schemas.microsoft.com/office/powerpoint/2010/main" val="127622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0710-5705-7BAA-1ED3-990CFF57DEEC}"/>
              </a:ext>
            </a:extLst>
          </p:cNvPr>
          <p:cNvSpPr>
            <a:spLocks noGrp="1"/>
          </p:cNvSpPr>
          <p:nvPr>
            <p:ph type="title"/>
          </p:nvPr>
        </p:nvSpPr>
        <p:spPr/>
        <p:txBody>
          <a:bodyPr/>
          <a:lstStyle/>
          <a:p>
            <a:r>
              <a:rPr lang="en-US" dirty="0"/>
              <a:t>Activity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0A426-9216-4A23-A49F-4450E6D167F7}"/>
                  </a:ext>
                </a:extLst>
              </p:cNvPr>
              <p:cNvSpPr>
                <a:spLocks noGrp="1"/>
              </p:cNvSpPr>
              <p:nvPr>
                <p:ph idx="1"/>
              </p:nvPr>
            </p:nvSpPr>
            <p:spPr/>
            <p:txBody>
              <a:bodyPr/>
              <a:lstStyle/>
              <a:p>
                <a:r>
                  <a:rPr lang="en-US" dirty="0"/>
                  <a:t>Filter Performance</a:t>
                </a:r>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Calculating the ratio of output amplitude to input amplitude in dB</a:t>
                </a:r>
              </a:p>
              <a:p>
                <a:pPr marL="800100" lvl="1" indent="-342900"/>
                <a:endParaRPr lang="en-US" dirty="0"/>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Graphing the filter response to the Dirac unit pulse</a:t>
                </a:r>
              </a:p>
              <a:p>
                <a:pPr lvl="1" indent="0">
                  <a:buNone/>
                </a:pPr>
                <a:endParaRPr lang="en-US" dirty="0"/>
              </a:p>
            </p:txBody>
          </p:sp>
        </mc:Choice>
        <mc:Fallback xmlns="">
          <p:sp>
            <p:nvSpPr>
              <p:cNvPr id="3" name="Content Placeholder 2">
                <a:extLst>
                  <a:ext uri="{FF2B5EF4-FFF2-40B4-BE49-F238E27FC236}">
                    <a16:creationId xmlns:a16="http://schemas.microsoft.com/office/drawing/2014/main" id="{FF90A426-9216-4A23-A49F-4450E6D167F7}"/>
                  </a:ext>
                </a:extLst>
              </p:cNvPr>
              <p:cNvSpPr>
                <a:spLocks noGrp="1" noRot="1" noChangeAspect="1" noMove="1" noResize="1" noEditPoints="1" noAdjustHandles="1" noChangeArrowheads="1" noChangeShapeType="1" noTextEdit="1"/>
              </p:cNvSpPr>
              <p:nvPr>
                <p:ph idx="1"/>
              </p:nvPr>
            </p:nvSpPr>
            <p:spPr>
              <a:blipFill>
                <a:blip r:embed="rId2"/>
                <a:stretch>
                  <a:fillRect l="-741" t="-444" r="-74"/>
                </a:stretch>
              </a:blipFill>
            </p:spPr>
            <p:txBody>
              <a:bodyPr/>
              <a:lstStyle/>
              <a:p>
                <a:r>
                  <a:rPr lang="en-US">
                    <a:noFill/>
                  </a:rPr>
                  <a:t> </a:t>
                </a:r>
              </a:p>
            </p:txBody>
          </p:sp>
        </mc:Fallback>
      </mc:AlternateContent>
    </p:spTree>
    <p:extLst>
      <p:ext uri="{BB962C8B-B14F-4D97-AF65-F5344CB8AC3E}">
        <p14:creationId xmlns:p14="http://schemas.microsoft.com/office/powerpoint/2010/main" val="1619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3D7-EDB8-FB1A-B95E-8E8279798820}"/>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78A5FF63-E4E5-CF82-625E-96C579770BE5}"/>
              </a:ext>
            </a:extLst>
          </p:cNvPr>
          <p:cNvSpPr>
            <a:spLocks noGrp="1"/>
          </p:cNvSpPr>
          <p:nvPr>
            <p:ph idx="1"/>
          </p:nvPr>
        </p:nvSpPr>
        <p:spPr/>
        <p:txBody>
          <a:bodyPr/>
          <a:lstStyle/>
          <a:p>
            <a:r>
              <a:rPr lang="en-US" dirty="0"/>
              <a:t>Filter ability to clean up input signal (noise)</a:t>
            </a:r>
          </a:p>
          <a:p>
            <a:pPr marL="342900" indent="-342900">
              <a:buFont typeface="Arial" panose="020B0604020202020204" pitchFamily="34" charset="0"/>
              <a:buChar char="•"/>
            </a:pPr>
            <a:r>
              <a:rPr lang="en-US" dirty="0"/>
              <a:t>Must compare PIS before and after</a:t>
            </a:r>
          </a:p>
          <a:p>
            <a:pPr marL="342900" indent="-342900">
              <a:buFont typeface="Arial" panose="020B0604020202020204" pitchFamily="34" charset="0"/>
              <a:buChar char="•"/>
            </a:pPr>
            <a:r>
              <a:rPr lang="en-US" dirty="0">
                <a:highlight>
                  <a:srgbClr val="FFFF00"/>
                </a:highlight>
              </a:rPr>
              <a:t>Noise must be one of the following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A sinewave alone applied to the </a:t>
            </a:r>
            <a:r>
              <a:rPr lang="en-US" sz="2000" kern="100" dirty="0">
                <a:latin typeface="Calibri" panose="020F0502020204030204" pitchFamily="34" charset="0"/>
                <a:ea typeface="Calibri" panose="020F0502020204030204" pitchFamily="34" charset="0"/>
                <a:cs typeface="Times New Roman" panose="02020603050405020304" pitchFamily="18" charset="0"/>
              </a:rPr>
              <a:t>Narrow Band Noise (NBN) block</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(See slide 8)</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A Gaussian white noise alone applied  to the Random Source block. This signal is also called Broad Band Noise (BBN) </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(See slide 9)</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Both NBN and BBN applied at the same time.</a:t>
            </a:r>
          </a:p>
        </p:txBody>
      </p:sp>
    </p:spTree>
    <p:extLst>
      <p:ext uri="{BB962C8B-B14F-4D97-AF65-F5344CB8AC3E}">
        <p14:creationId xmlns:p14="http://schemas.microsoft.com/office/powerpoint/2010/main" val="83072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lstStyle/>
          <a:p>
            <a:r>
              <a:rPr lang="en-US" dirty="0"/>
              <a:t>NBN</a:t>
            </a:r>
          </a:p>
        </p:txBody>
      </p:sp>
      <p:sp>
        <p:nvSpPr>
          <p:cNvPr id="3" name="Content Placeholder 2">
            <a:extLst>
              <a:ext uri="{FF2B5EF4-FFF2-40B4-BE49-F238E27FC236}">
                <a16:creationId xmlns:a16="http://schemas.microsoft.com/office/drawing/2014/main" id="{8ABBC50B-5C6E-F0C9-BC4A-72EA7755B90C}"/>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Narrowband Noise (NBN)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sinewave</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Frequency = 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RMS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fmin</a:t>
            </a:r>
            <a:r>
              <a:rPr lang="en-US" kern="100" dirty="0">
                <a:latin typeface="Calibri" panose="020F0502020204030204" pitchFamily="34" charset="0"/>
                <a:ea typeface="Calibri" panose="020F0502020204030204" pitchFamily="34" charset="0"/>
                <a:cs typeface="Times New Roman" panose="02020603050405020304" pitchFamily="18" charset="0"/>
              </a:rPr>
              <a:t>, fmax]</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NBN denoted as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PIS&amp;NBN denoted as F_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PIS&amp;NBN </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886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6382-0D5D-0564-57DD-0CA4B5938F30}"/>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C303818C-AB32-FF4E-EDF0-A8314B961A59}"/>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Broad Band Noise (BBN)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White Noise Gaussian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Mean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Standard deviation = RMS value of the PIS spectrum over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BBN denoted as PIS&amp;BBN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PIS&amp;BBN denoted as F_ PIS&amp;BBN </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indent="0">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420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FEFC-643D-1E91-F069-487F3FBAD5D1}"/>
              </a:ext>
            </a:extLst>
          </p:cNvPr>
          <p:cNvSpPr>
            <a:spLocks noGrp="1"/>
          </p:cNvSpPr>
          <p:nvPr>
            <p:ph type="title"/>
          </p:nvPr>
        </p:nvSpPr>
        <p:spPr/>
        <p:txBody>
          <a:bodyPr/>
          <a:lstStyle/>
          <a:p>
            <a:r>
              <a:rPr lang="en-US" dirty="0"/>
              <a:t>Activity 3 Cont.</a:t>
            </a:r>
          </a:p>
        </p:txBody>
      </p:sp>
      <p:sp>
        <p:nvSpPr>
          <p:cNvPr id="3" name="Content Placeholder 2">
            <a:extLst>
              <a:ext uri="{FF2B5EF4-FFF2-40B4-BE49-F238E27FC236}">
                <a16:creationId xmlns:a16="http://schemas.microsoft.com/office/drawing/2014/main" id="{C5246BD0-DF04-9EDB-6EE3-EAE913D32D0E}"/>
              </a:ext>
            </a:extLst>
          </p:cNvPr>
          <p:cNvSpPr>
            <a:spLocks noGrp="1"/>
          </p:cNvSpPr>
          <p:nvPr>
            <p:ph idx="1"/>
          </p:nvPr>
        </p:nvSpPr>
        <p:spPr/>
        <p:txBody>
          <a:bodyPr/>
          <a:lstStyle/>
          <a:p>
            <a:pPr marL="342900" indent="-342900">
              <a:buFont typeface="Arial" panose="020B0604020202020204" pitchFamily="34" charset="0"/>
              <a:buChar char="•"/>
            </a:pPr>
            <a:r>
              <a:rPr lang="en-US" sz="2000" b="1" kern="100" dirty="0">
                <a:latin typeface="Calibri" panose="020F0502020204030204" pitchFamily="34" charset="0"/>
                <a:ea typeface="Calibri" panose="020F0502020204030204" pitchFamily="34" charset="0"/>
                <a:cs typeface="Times New Roman" panose="02020603050405020304" pitchFamily="18" charset="0"/>
              </a:rPr>
              <a:t>Comparison of Narrow Band (NB) Broad Band (BB) Noise Filtering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Which type of noise signal is the easiest to filter?</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What filter is most efficient in protecting against:</a:t>
            </a:r>
          </a:p>
          <a:p>
            <a:pPr marL="1485900" lvl="2" indent="-342900"/>
            <a:r>
              <a:rPr lang="en-US" kern="100" dirty="0">
                <a:latin typeface="Calibri" panose="020F0502020204030204" pitchFamily="34" charset="0"/>
                <a:ea typeface="Calibri" panose="020F0502020204030204" pitchFamily="34" charset="0"/>
                <a:cs typeface="Times New Roman" panose="02020603050405020304" pitchFamily="18" charset="0"/>
              </a:rPr>
              <a:t>NBN</a:t>
            </a:r>
          </a:p>
          <a:p>
            <a:pPr marL="1485900" lvl="2"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BBN</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Need to propose a redesign of the filter that will improve the Signal to Noise ratio by at least 6 dB for NBN given the noise characteristics</a:t>
            </a:r>
          </a:p>
          <a:p>
            <a:endParaRPr lang="en-US" dirty="0"/>
          </a:p>
        </p:txBody>
      </p:sp>
    </p:spTree>
    <p:extLst>
      <p:ext uri="{BB962C8B-B14F-4D97-AF65-F5344CB8AC3E}">
        <p14:creationId xmlns:p14="http://schemas.microsoft.com/office/powerpoint/2010/main" val="1208810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txDef>
      <a:spPr>
        <a:noFill/>
      </a:spPr>
      <a:bodyPr wrap="none" rtlCol="0">
        <a:spAutoFit/>
      </a:bodyPr>
      <a:lstStyle>
        <a:defPPr>
          <a:defRPr b="0" i="1" smtClean="0">
            <a:solidFill>
              <a:schemeClr val="accent3"/>
            </a:solidFill>
            <a:latin typeface="Cambria Math"/>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1230</TotalTime>
  <Words>681</Words>
  <Application>Microsoft Office PowerPoint</Application>
  <PresentationFormat>On-screen Show (4:3)</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Narrow</vt:lpstr>
      <vt:lpstr>Calibri</vt:lpstr>
      <vt:lpstr>Cambria Math</vt:lpstr>
      <vt:lpstr>Essential</vt:lpstr>
      <vt:lpstr>High Pass and Band Pass Filter Design and analysis</vt:lpstr>
      <vt:lpstr>Layout</vt:lpstr>
      <vt:lpstr>PowerPoint Presentation</vt:lpstr>
      <vt:lpstr>Activity 1</vt:lpstr>
      <vt:lpstr>Activity 2</vt:lpstr>
      <vt:lpstr>Activity 3</vt:lpstr>
      <vt:lpstr>NBN</vt:lpstr>
      <vt:lpstr>BBN</vt:lpstr>
      <vt:lpstr>Activity 3 Cont.</vt:lpstr>
      <vt:lpstr>Filter Analysis</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Mynderse</dc:creator>
  <cp:lastModifiedBy>Gabriel Bettley</cp:lastModifiedBy>
  <cp:revision>112</cp:revision>
  <cp:lastPrinted>2019-02-14T18:42:28Z</cp:lastPrinted>
  <dcterms:created xsi:type="dcterms:W3CDTF">2012-01-05T17:41:55Z</dcterms:created>
  <dcterms:modified xsi:type="dcterms:W3CDTF">2023-12-10T19:25:36Z</dcterms:modified>
</cp:coreProperties>
</file>