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4"/>
  </p:notesMasterIdLst>
  <p:handoutMasterIdLst>
    <p:handoutMasterId r:id="rId15"/>
  </p:handoutMasterIdLst>
  <p:sldIdLst>
    <p:sldId id="256" r:id="rId2"/>
    <p:sldId id="258" r:id="rId3"/>
    <p:sldId id="264" r:id="rId4"/>
    <p:sldId id="265" r:id="rId5"/>
    <p:sldId id="266" r:id="rId6"/>
    <p:sldId id="267" r:id="rId7"/>
    <p:sldId id="268" r:id="rId8"/>
    <p:sldId id="272" r:id="rId9"/>
    <p:sldId id="271" r:id="rId10"/>
    <p:sldId id="269" r:id="rId11"/>
    <p:sldId id="270" r:id="rId12"/>
    <p:sldId id="263" r:id="rId13"/>
  </p:sldIdLst>
  <p:sldSz cx="9144000" cy="6858000" type="screen4x3"/>
  <p:notesSz cx="7315200" cy="96012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7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6247" autoAdjust="0"/>
  </p:normalViewPr>
  <p:slideViewPr>
    <p:cSldViewPr>
      <p:cViewPr varScale="1">
        <p:scale>
          <a:sx n="78" d="100"/>
          <a:sy n="78" d="100"/>
        </p:scale>
        <p:origin x="1598"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8" d="100"/>
          <a:sy n="68" d="100"/>
        </p:scale>
        <p:origin x="-2772"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53" tIns="48327" rIns="96653" bIns="48327" rtlCol="0"/>
          <a:lstStyle>
            <a:lvl1pPr algn="r">
              <a:defRPr sz="1200"/>
            </a:lvl1pPr>
          </a:lstStyle>
          <a:p>
            <a:fld id="{98944DA0-7E15-49AE-9E1A-06C658B442E2}" type="datetimeFigureOut">
              <a:rPr lang="en-US" smtClean="0"/>
              <a:t>12/11/2023</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53" tIns="48327" rIns="96653" bIns="48327" rtlCol="0" anchor="b"/>
          <a:lstStyle>
            <a:lvl1pPr algn="r">
              <a:defRPr sz="1200"/>
            </a:lvl1pPr>
          </a:lstStyle>
          <a:p>
            <a:fld id="{1C176B2E-9998-4231-85B2-2C258E49FEB5}" type="slidenum">
              <a:rPr lang="en-US" smtClean="0"/>
              <a:t>‹#›</a:t>
            </a:fld>
            <a:endParaRPr lang="en-US"/>
          </a:p>
        </p:txBody>
      </p:sp>
    </p:spTree>
    <p:extLst>
      <p:ext uri="{BB962C8B-B14F-4D97-AF65-F5344CB8AC3E}">
        <p14:creationId xmlns:p14="http://schemas.microsoft.com/office/powerpoint/2010/main" val="1691404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18A1A218-A232-42EB-9526-47647B116190}" type="datetimeFigureOut">
              <a:rPr lang="en-US" smtClean="0"/>
              <a:t>12/11/2023</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CBAB7EF7-9A5A-4AB1-BA29-E3679F2B5F4C}" type="slidenum">
              <a:rPr lang="en-US" smtClean="0"/>
              <a:t>‹#›</a:t>
            </a:fld>
            <a:endParaRPr lang="en-US"/>
          </a:p>
        </p:txBody>
      </p:sp>
    </p:spTree>
    <p:extLst>
      <p:ext uri="{BB962C8B-B14F-4D97-AF65-F5344CB8AC3E}">
        <p14:creationId xmlns:p14="http://schemas.microsoft.com/office/powerpoint/2010/main" val="2482071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7200" spc="-8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rgbClr val="0067C5"/>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Rectangle 8"/>
          <p:cNvSpPr/>
          <p:nvPr/>
        </p:nvSpPr>
        <p:spPr>
          <a:xfrm>
            <a:off x="9001124" y="4846320"/>
            <a:ext cx="142876" cy="2011680"/>
          </a:xfrm>
          <a:prstGeom prst="rect">
            <a:avLst/>
          </a:prstGeom>
          <a:solidFill>
            <a:srgbClr val="006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7543800" y="6492875"/>
            <a:ext cx="1315721" cy="365125"/>
          </a:xfrm>
          <a:prstGeom prst="rect">
            <a:avLst/>
          </a:prstGeom>
        </p:spPr>
        <p:txBody>
          <a:bodyPr/>
          <a:lstStyle/>
          <a:p>
            <a:fld id="{23EA6483-4CA8-4F2C-93BB-D3873ED6978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7543800" y="6492875"/>
            <a:ext cx="1315721" cy="365125"/>
          </a:xfrm>
          <a:prstGeom prst="rect">
            <a:avLst/>
          </a:prstGeom>
        </p:spPr>
        <p:txBody>
          <a:bodyPr/>
          <a:lstStyle/>
          <a:p>
            <a:fld id="{23EA6483-4CA8-4F2C-93BB-D3873ED69780}"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7" name="Content Placeholder 6"/>
          <p:cNvSpPr>
            <a:spLocks noGrp="1"/>
          </p:cNvSpPr>
          <p:nvPr>
            <p:ph sz="quarter" idx="13"/>
          </p:nvPr>
        </p:nvSpPr>
        <p:spPr>
          <a:xfrm>
            <a:off x="234950" y="846694"/>
            <a:ext cx="8689975" cy="25823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4"/>
          </p:nvPr>
        </p:nvSpPr>
        <p:spPr>
          <a:xfrm>
            <a:off x="234949" y="3539904"/>
            <a:ext cx="8689975" cy="2990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p:cNvSpPr>
            <a:spLocks noGrp="1"/>
          </p:cNvSpPr>
          <p:nvPr>
            <p:ph type="ftr" sz="quarter" idx="11"/>
          </p:nvPr>
        </p:nvSpPr>
        <p:spPr>
          <a:xfrm>
            <a:off x="2819400" y="6650078"/>
            <a:ext cx="3505200" cy="198914"/>
          </a:xfrm>
          <a:prstGeom prst="rect">
            <a:avLst/>
          </a:prstGeom>
        </p:spPr>
        <p:txBody>
          <a:bodyPr/>
          <a:lstStyle/>
          <a:p>
            <a:r>
              <a:rPr lang="en-US" dirty="0"/>
              <a:t>ME588 - Introduction</a:t>
            </a:r>
          </a:p>
        </p:txBody>
      </p:sp>
      <p:sp>
        <p:nvSpPr>
          <p:cNvPr id="10" name="Slide Number Placeholder 5"/>
          <p:cNvSpPr>
            <a:spLocks noGrp="1"/>
          </p:cNvSpPr>
          <p:nvPr>
            <p:ph type="sldNum" sz="quarter" idx="12"/>
          </p:nvPr>
        </p:nvSpPr>
        <p:spPr>
          <a:xfrm>
            <a:off x="6971405" y="6650077"/>
            <a:ext cx="2062263" cy="198915"/>
          </a:xfrm>
          <a:prstGeom prst="rect">
            <a:avLst/>
          </a:prstGeom>
        </p:spPr>
        <p:txBody>
          <a:bodyPr/>
          <a:lstStyle/>
          <a:p>
            <a:fld id="{BA611D6D-6E12-FA49-B72B-16A94CE53AD3}" type="slidenum">
              <a:rPr lang="en-US" smtClean="0"/>
              <a:pPr/>
              <a:t>‹#›</a:t>
            </a:fld>
            <a:endParaRPr lang="en-US" dirty="0"/>
          </a:p>
        </p:txBody>
      </p:sp>
      <p:sp>
        <p:nvSpPr>
          <p:cNvPr id="11" name="Date Placeholder 13"/>
          <p:cNvSpPr>
            <a:spLocks noGrp="1"/>
          </p:cNvSpPr>
          <p:nvPr>
            <p:ph type="dt" sz="half" idx="2"/>
          </p:nvPr>
        </p:nvSpPr>
        <p:spPr>
          <a:xfrm>
            <a:off x="153109" y="6650077"/>
            <a:ext cx="2397128" cy="198915"/>
          </a:xfrm>
          <a:prstGeom prst="rect">
            <a:avLst/>
          </a:prstGeom>
        </p:spPr>
        <p:txBody>
          <a:bodyPr vert="horz" anchor="ctr"/>
          <a:lstStyle>
            <a:lvl1pPr algn="l" eaLnBrk="1" latinLnBrk="0" hangingPunct="1">
              <a:defRPr kumimoji="0" sz="1000">
                <a:solidFill>
                  <a:schemeClr val="tx2"/>
                </a:solidFill>
                <a:latin typeface="Arial Narrow"/>
                <a:cs typeface="Arial Narrow"/>
              </a:defRPr>
            </a:lvl1pPr>
          </a:lstStyle>
          <a:p>
            <a:r>
              <a:rPr lang="en-US" dirty="0"/>
              <a:t>James Mynderse</a:t>
            </a:r>
          </a:p>
        </p:txBody>
      </p:sp>
    </p:spTree>
    <p:extLst>
      <p:ext uri="{BB962C8B-B14F-4D97-AF65-F5344CB8AC3E}">
        <p14:creationId xmlns:p14="http://schemas.microsoft.com/office/powerpoint/2010/main" val="265990838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6000" b="0" cap="all" spc="-80" baseline="0">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rgbClr val="0067C5"/>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ssertion / Evidence">
    <p:spTree>
      <p:nvGrpSpPr>
        <p:cNvPr id="1" name=""/>
        <p:cNvGrpSpPr/>
        <p:nvPr/>
      </p:nvGrpSpPr>
      <p:grpSpPr>
        <a:xfrm>
          <a:off x="0" y="0"/>
          <a:ext cx="0" cy="0"/>
          <a:chOff x="0" y="0"/>
          <a:chExt cx="0" cy="0"/>
        </a:xfrm>
      </p:grpSpPr>
      <p:sp>
        <p:nvSpPr>
          <p:cNvPr id="5" name="Content Placeholder 2"/>
          <p:cNvSpPr>
            <a:spLocks noGrp="1"/>
          </p:cNvSpPr>
          <p:nvPr>
            <p:ph idx="1" hasCustomPrompt="1"/>
            <p:custDataLst>
              <p:tags r:id="rId1"/>
            </p:custDataLst>
          </p:nvPr>
        </p:nvSpPr>
        <p:spPr>
          <a:xfrm>
            <a:off x="457200" y="5029200"/>
            <a:ext cx="8229600" cy="1371600"/>
          </a:xfrm>
        </p:spPr>
        <p:txBody>
          <a:bodyPr/>
          <a:lstStyle>
            <a:lvl1pPr>
              <a:defRPr b="0"/>
            </a:lvl1pPr>
          </a:lstStyle>
          <a:p>
            <a:pPr eaLnBrk="0" hangingPunct="0">
              <a:spcBef>
                <a:spcPct val="25000"/>
              </a:spcBef>
              <a:defRPr/>
            </a:pPr>
            <a:r>
              <a:rPr lang="en-US" sz="2000" dirty="0">
                <a:solidFill>
                  <a:schemeClr val="tx1">
                    <a:lumMod val="85000"/>
                    <a:lumOff val="15000"/>
                  </a:schemeClr>
                </a:solidFill>
              </a:rPr>
              <a:t>If necessary, identify key assumption or background for audience—keep to two lines (18</a:t>
            </a:r>
            <a:r>
              <a:rPr lang="en-US" sz="2000" dirty="0">
                <a:solidFill>
                  <a:schemeClr val="tx1">
                    <a:lumMod val="85000"/>
                    <a:lumOff val="15000"/>
                  </a:schemeClr>
                </a:solidFill>
                <a:cs typeface="Arial" charset="0"/>
              </a:rPr>
              <a:t>–24 point type)</a:t>
            </a:r>
          </a:p>
        </p:txBody>
      </p:sp>
      <p:sp>
        <p:nvSpPr>
          <p:cNvPr id="6" name="Title 1"/>
          <p:cNvSpPr>
            <a:spLocks noGrp="1"/>
          </p:cNvSpPr>
          <p:nvPr>
            <p:ph type="title" hasCustomPrompt="1"/>
            <p:custDataLst>
              <p:tags r:id="rId2"/>
            </p:custDataLst>
          </p:nvPr>
        </p:nvSpPr>
        <p:spPr>
          <a:xfrm>
            <a:off x="457200" y="152718"/>
            <a:ext cx="8229600" cy="1371600"/>
          </a:xfrm>
        </p:spPr>
        <p:txBody>
          <a:bodyPr anchor="t" anchorCtr="0">
            <a:normAutofit/>
          </a:bodyPr>
          <a:lstStyle>
            <a:lvl1pPr>
              <a:defRPr sz="2800" cap="none"/>
            </a:lvl1pPr>
          </a:lstStyle>
          <a:p>
            <a:r>
              <a:rPr lang="en-US" dirty="0"/>
              <a:t>This is a concise full-sentence assertion</a:t>
            </a:r>
          </a:p>
        </p:txBody>
      </p:sp>
    </p:spTree>
    <p:extLst>
      <p:ext uri="{BB962C8B-B14F-4D97-AF65-F5344CB8AC3E}">
        <p14:creationId xmlns:p14="http://schemas.microsoft.com/office/powerpoint/2010/main" val="144136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2718"/>
            <a:ext cx="8229600" cy="548640"/>
          </a:xfrm>
        </p:spPr>
        <p:txBody>
          <a:bodyPr anchor="t" anchorCtr="0">
            <a:noAutofit/>
          </a:bodyPr>
          <a:lstStyle>
            <a:lvl1pPr>
              <a:defRPr sz="2800" cap="none"/>
            </a:lvl1pPr>
          </a:lstStyle>
          <a:p>
            <a:r>
              <a:rPr lang="en-US" dirty="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2718"/>
            <a:ext cx="8229600" cy="548640"/>
          </a:xfrm>
        </p:spPr>
        <p:txBody>
          <a:bodyPr anchor="t" anchorCtr="0">
            <a:normAutofit/>
          </a:bodyPr>
          <a:lstStyle>
            <a:lvl1pPr>
              <a:defRPr sz="2800" cap="none"/>
            </a:lvl1pPr>
          </a:lstStyle>
          <a:p>
            <a:r>
              <a:rPr lang="en-US" dirty="0"/>
              <a:t>Click to edit master title style</a:t>
            </a:r>
          </a:p>
        </p:txBody>
      </p:sp>
      <p:sp>
        <p:nvSpPr>
          <p:cNvPr id="3" name="Content Placeholder 2"/>
          <p:cNvSpPr>
            <a:spLocks noGrp="1"/>
          </p:cNvSpPr>
          <p:nvPr>
            <p:ph idx="1"/>
          </p:nvPr>
        </p:nvSpPr>
        <p:spPr>
          <a:xfrm>
            <a:off x="457200" y="914400"/>
            <a:ext cx="8229600" cy="5486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2718"/>
            <a:ext cx="8229600" cy="548640"/>
          </a:xfrm>
        </p:spPr>
        <p:txBody>
          <a:bodyPr anchor="t">
            <a:normAutofit/>
          </a:bodyPr>
          <a:lstStyle>
            <a:lvl1pPr>
              <a:defRPr sz="2800" cap="none"/>
            </a:lvl1pPr>
          </a:lstStyle>
          <a:p>
            <a:r>
              <a:rPr lang="en-US" dirty="0"/>
              <a:t>Click to edit master title style</a:t>
            </a:r>
          </a:p>
        </p:txBody>
      </p:sp>
      <p:sp>
        <p:nvSpPr>
          <p:cNvPr id="3" name="Content Placeholder 2"/>
          <p:cNvSpPr>
            <a:spLocks noGrp="1"/>
          </p:cNvSpPr>
          <p:nvPr>
            <p:ph sz="half" idx="1"/>
          </p:nvPr>
        </p:nvSpPr>
        <p:spPr>
          <a:xfrm>
            <a:off x="457200" y="914399"/>
            <a:ext cx="3886200" cy="548640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800600" y="914400"/>
            <a:ext cx="3886200" cy="548640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3678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29600" cy="548640"/>
          </a:xfrm>
        </p:spPr>
        <p:txBody>
          <a:bodyPr>
            <a:normAutofit/>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7200" y="2057400"/>
            <a:ext cx="3886200" cy="434340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800600" y="2057400"/>
            <a:ext cx="3886200" cy="434340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half" idx="10"/>
          </p:nvPr>
        </p:nvSpPr>
        <p:spPr>
          <a:xfrm>
            <a:off x="457200" y="914400"/>
            <a:ext cx="8229600" cy="91440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45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9001124" y="0"/>
            <a:ext cx="142876" cy="1371600"/>
          </a:xfrm>
          <a:prstGeom prst="rect">
            <a:avLst/>
          </a:prstGeom>
          <a:solidFill>
            <a:srgbClr val="006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2743200" y="6583680"/>
            <a:ext cx="3657600" cy="274320"/>
          </a:xfrm>
          <a:prstGeom prst="rect">
            <a:avLst/>
          </a:prstGeom>
          <a:noFill/>
        </p:spPr>
        <p:txBody>
          <a:bodyPr wrap="none" rtlCol="0">
            <a:noAutofit/>
          </a:bodyPr>
          <a:lstStyle/>
          <a:p>
            <a:pPr algn="ctr"/>
            <a:r>
              <a:rPr lang="en-US" sz="1000" dirty="0"/>
              <a:t>Footer – edit me</a:t>
            </a:r>
          </a:p>
        </p:txBody>
      </p:sp>
      <p:sp>
        <p:nvSpPr>
          <p:cNvPr id="11" name="TextBox 10"/>
          <p:cNvSpPr txBox="1"/>
          <p:nvPr userDrawn="1"/>
        </p:nvSpPr>
        <p:spPr>
          <a:xfrm>
            <a:off x="7315200" y="6583680"/>
            <a:ext cx="1828800" cy="274320"/>
          </a:xfrm>
          <a:prstGeom prst="rect">
            <a:avLst/>
          </a:prstGeom>
          <a:noFill/>
        </p:spPr>
        <p:txBody>
          <a:bodyPr wrap="none" rIns="457200" rtlCol="0">
            <a:noAutofit/>
          </a:bodyPr>
          <a:lstStyle/>
          <a:p>
            <a:pPr algn="r"/>
            <a:fld id="{839642D3-773E-4C6F-A4ED-483A173202D6}" type="slidenum">
              <a:rPr lang="en-US" sz="1000" smtClean="0"/>
              <a:t>‹#›</a:t>
            </a:fld>
            <a:endParaRPr lang="en-US" sz="1000" dirty="0"/>
          </a:p>
        </p:txBody>
      </p:sp>
    </p:spTree>
  </p:cSld>
  <p:clrMap bg1="lt1" tx1="dk1" bg2="lt2" tx2="dk2" accent1="accent1" accent2="accent2" accent3="accent3" accent4="accent4" accent5="accent5" accent6="accent6" hlink="hlink" folHlink="folHlink"/>
  <p:sldLayoutIdLst>
    <p:sldLayoutId id="2147483805" r:id="rId1"/>
    <p:sldLayoutId id="2147483807" r:id="rId2"/>
    <p:sldLayoutId id="2147483819" r:id="rId3"/>
    <p:sldLayoutId id="2147483810" r:id="rId4"/>
    <p:sldLayoutId id="2147483806" r:id="rId5"/>
    <p:sldLayoutId id="2147483817" r:id="rId6"/>
    <p:sldLayoutId id="2147483811" r:id="rId7"/>
    <p:sldLayoutId id="2147483818" r:id="rId8"/>
    <p:sldLayoutId id="2147483812" r:id="rId9"/>
    <p:sldLayoutId id="2147483813" r:id="rId10"/>
    <p:sldLayoutId id="2147483814" r:id="rId11"/>
    <p:sldLayoutId id="2147483815" r:id="rId12"/>
    <p:sldLayoutId id="2147483816" r:id="rId13"/>
  </p:sldLayoutIdLst>
  <p:txStyles>
    <p:titleStyle>
      <a:lvl1pPr algn="l" defTabSz="914400" rtl="0" eaLnBrk="1" latinLnBrk="0" hangingPunct="1">
        <a:spcBef>
          <a:spcPct val="0"/>
        </a:spcBef>
        <a:buNone/>
        <a:defRPr sz="3600" kern="1200" cap="all" spc="-60" baseline="0">
          <a:solidFill>
            <a:srgbClr val="0067C5"/>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rgbClr val="0067C5"/>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rgbClr val="0067C5"/>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rgbClr val="0067C5"/>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rgbClr val="0067C5"/>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High Pass and Band Pass Filter Design and analysis</a:t>
            </a:r>
          </a:p>
        </p:txBody>
      </p:sp>
      <p:sp>
        <p:nvSpPr>
          <p:cNvPr id="3" name="Subtitle 2"/>
          <p:cNvSpPr>
            <a:spLocks noGrp="1"/>
          </p:cNvSpPr>
          <p:nvPr>
            <p:ph type="subTitle" idx="1"/>
          </p:nvPr>
        </p:nvSpPr>
        <p:spPr/>
        <p:txBody>
          <a:bodyPr/>
          <a:lstStyle/>
          <a:p>
            <a:r>
              <a:rPr lang="en-US" dirty="0"/>
              <a:t>Chad NORTHEY</a:t>
            </a:r>
          </a:p>
          <a:p>
            <a:r>
              <a:rPr lang="en-US" dirty="0" err="1"/>
              <a:t>GabE</a:t>
            </a:r>
            <a:r>
              <a:rPr lang="en-US" dirty="0"/>
              <a:t> Bettley</a:t>
            </a:r>
          </a:p>
        </p:txBody>
      </p:sp>
    </p:spTree>
    <p:extLst>
      <p:ext uri="{BB962C8B-B14F-4D97-AF65-F5344CB8AC3E}">
        <p14:creationId xmlns:p14="http://schemas.microsoft.com/office/powerpoint/2010/main" val="289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6382-0D5D-0564-57DD-0CA4B5938F30}"/>
              </a:ext>
            </a:extLst>
          </p:cNvPr>
          <p:cNvSpPr>
            <a:spLocks noGrp="1"/>
          </p:cNvSpPr>
          <p:nvPr>
            <p:ph type="title"/>
          </p:nvPr>
        </p:nvSpPr>
        <p:spPr/>
        <p:txBody>
          <a:bodyPr/>
          <a:lstStyle/>
          <a:p>
            <a:r>
              <a:rPr lang="en-US" dirty="0"/>
              <a:t>BBN</a:t>
            </a:r>
          </a:p>
        </p:txBody>
      </p:sp>
      <p:sp>
        <p:nvSpPr>
          <p:cNvPr id="3" name="Content Placeholder 2">
            <a:extLst>
              <a:ext uri="{FF2B5EF4-FFF2-40B4-BE49-F238E27FC236}">
                <a16:creationId xmlns:a16="http://schemas.microsoft.com/office/drawing/2014/main" id="{C303818C-AB32-FF4E-EDF0-A8314B961A59}"/>
              </a:ext>
            </a:extLst>
          </p:cNvPr>
          <p:cNvSpPr>
            <a:spLocks noGrp="1"/>
          </p:cNvSpPr>
          <p:nvPr>
            <p:ph idx="1"/>
          </p:nvPr>
        </p:nvSpPr>
        <p:spPr/>
        <p:txBody>
          <a:bodyPr>
            <a:normAutofit fontScale="85000" lnSpcReduction="20000"/>
          </a:bodyPr>
          <a:lstStyle/>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Characterize the PIS spectrum in dB value in identifying its half-power bandwidth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Mix the PIS with a Broad Band Noise (BBN) defined as follows:</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Signal type: White Noise Gaussian</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Mean amplitude = PIS’ average amplitude over the half-power bandwidth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Standard deviation = RMS value of the PIS spectrum over its half-power bandwidth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Display the spectrum of the non-filtered compound signal PIS mixed with BBN denoted as PIS&amp;BBN</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Characterize the Signal to Noise ratio of PIS&amp;BBN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Display the spectrum of the filtered PIS&amp;BBN denoted as F_ PIS&amp;BBN </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Characterize the Signal to Noise ratio of F_ PIS&amp;BBN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Use the Spectrum Analyzer capability or use a subtractor block to compare PIS with PIS&amp;BBN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Summarize your findings and conclude as to the efficiency of the filtering. If you have determined that the filter is not efficient, provide an explanation as to why. Which of the 2 assigned is most capable to protect the PIS against a Broad Band noise? </a:t>
            </a:r>
            <a:r>
              <a:rPr lang="en-US"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This can be a few bullet points here, then discussed more in depth in report</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lvl="1" indent="0">
              <a:buNone/>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814202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DFEFC-643D-1E91-F069-487F3FBAD5D1}"/>
              </a:ext>
            </a:extLst>
          </p:cNvPr>
          <p:cNvSpPr>
            <a:spLocks noGrp="1"/>
          </p:cNvSpPr>
          <p:nvPr>
            <p:ph type="title"/>
          </p:nvPr>
        </p:nvSpPr>
        <p:spPr/>
        <p:txBody>
          <a:bodyPr/>
          <a:lstStyle/>
          <a:p>
            <a:r>
              <a:rPr lang="en-US" dirty="0"/>
              <a:t>Activity 3 Cont.</a:t>
            </a:r>
          </a:p>
        </p:txBody>
      </p:sp>
      <p:sp>
        <p:nvSpPr>
          <p:cNvPr id="3" name="Content Placeholder 2">
            <a:extLst>
              <a:ext uri="{FF2B5EF4-FFF2-40B4-BE49-F238E27FC236}">
                <a16:creationId xmlns:a16="http://schemas.microsoft.com/office/drawing/2014/main" id="{C5246BD0-DF04-9EDB-6EE3-EAE913D32D0E}"/>
              </a:ext>
            </a:extLst>
          </p:cNvPr>
          <p:cNvSpPr>
            <a:spLocks noGrp="1"/>
          </p:cNvSpPr>
          <p:nvPr>
            <p:ph idx="1"/>
          </p:nvPr>
        </p:nvSpPr>
        <p:spPr/>
        <p:txBody>
          <a:bodyPr/>
          <a:lstStyle/>
          <a:p>
            <a:pPr marL="342900" indent="-342900">
              <a:buFont typeface="Arial" panose="020B0604020202020204" pitchFamily="34" charset="0"/>
              <a:buChar char="•"/>
            </a:pPr>
            <a:r>
              <a:rPr lang="en-US" sz="2000" b="1" kern="100" dirty="0">
                <a:latin typeface="Calibri" panose="020F0502020204030204" pitchFamily="34" charset="0"/>
                <a:ea typeface="Calibri" panose="020F0502020204030204" pitchFamily="34" charset="0"/>
                <a:cs typeface="Times New Roman" panose="02020603050405020304" pitchFamily="18" charset="0"/>
              </a:rPr>
              <a:t>Comparison of Narrow Band (NB) Broad Band (BB) Noise Filtering</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Which type of noise signal is the easiest to filter?</a:t>
            </a:r>
          </a:p>
          <a:p>
            <a:pPr marL="800100" lvl="1" indent="-342900"/>
            <a:r>
              <a:rPr lang="en-US" sz="2000" kern="100" dirty="0">
                <a:latin typeface="Calibri" panose="020F0502020204030204" pitchFamily="34" charset="0"/>
                <a:ea typeface="Calibri" panose="020F0502020204030204" pitchFamily="34" charset="0"/>
                <a:cs typeface="Times New Roman" panose="02020603050405020304" pitchFamily="18" charset="0"/>
              </a:rPr>
              <a:t>What filter is most efficient in protecting against:</a:t>
            </a:r>
          </a:p>
          <a:p>
            <a:pPr marL="1485900" lvl="2" indent="-342900"/>
            <a:r>
              <a:rPr lang="en-US" kern="100" dirty="0">
                <a:latin typeface="Calibri" panose="020F0502020204030204" pitchFamily="34" charset="0"/>
                <a:ea typeface="Calibri" panose="020F0502020204030204" pitchFamily="34" charset="0"/>
                <a:cs typeface="Times New Roman" panose="02020603050405020304" pitchFamily="18" charset="0"/>
              </a:rPr>
              <a:t>NBN</a:t>
            </a:r>
          </a:p>
          <a:p>
            <a:pPr marL="1485900" lvl="2" indent="-342900"/>
            <a:r>
              <a:rPr lang="en-US" sz="2000" kern="100" dirty="0">
                <a:latin typeface="Calibri" panose="020F0502020204030204" pitchFamily="34" charset="0"/>
                <a:ea typeface="Calibri" panose="020F0502020204030204" pitchFamily="34" charset="0"/>
                <a:cs typeface="Times New Roman" panose="02020603050405020304" pitchFamily="18" charset="0"/>
              </a:rPr>
              <a:t>BBN</a:t>
            </a:r>
          </a:p>
          <a:p>
            <a:pPr marL="342900" indent="-342900">
              <a:buFont typeface="Arial" panose="020B0604020202020204" pitchFamily="34" charset="0"/>
              <a:buChar char="•"/>
            </a:pPr>
            <a:r>
              <a:rPr lang="en-US" sz="2000" kern="100" dirty="0">
                <a:latin typeface="Calibri" panose="020F0502020204030204" pitchFamily="34" charset="0"/>
                <a:ea typeface="Calibri" panose="020F0502020204030204" pitchFamily="34" charset="0"/>
                <a:cs typeface="Times New Roman" panose="02020603050405020304" pitchFamily="18" charset="0"/>
              </a:rPr>
              <a:t>Need to propose a redesign of the filter that will improve the Signal to Noise ratio by at least 6 dB for NBN given the noise characteristics</a:t>
            </a:r>
          </a:p>
          <a:p>
            <a:endParaRPr lang="en-US" dirty="0"/>
          </a:p>
        </p:txBody>
      </p:sp>
    </p:spTree>
    <p:extLst>
      <p:ext uri="{BB962C8B-B14F-4D97-AF65-F5344CB8AC3E}">
        <p14:creationId xmlns:p14="http://schemas.microsoft.com/office/powerpoint/2010/main" val="1208810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9272-951B-398C-8A9F-FEF6C6CD5E6C}"/>
              </a:ext>
            </a:extLst>
          </p:cNvPr>
          <p:cNvSpPr>
            <a:spLocks noGrp="1"/>
          </p:cNvSpPr>
          <p:nvPr>
            <p:ph type="title"/>
          </p:nvPr>
        </p:nvSpPr>
        <p:spPr/>
        <p:txBody>
          <a:bodyPr>
            <a:normAutofit/>
          </a:bodyPr>
          <a:lstStyle/>
          <a:p>
            <a:r>
              <a:rPr lang="en-US" dirty="0"/>
              <a:t>Filter Analysis</a:t>
            </a:r>
          </a:p>
        </p:txBody>
      </p:sp>
      <p:sp>
        <p:nvSpPr>
          <p:cNvPr id="3" name="Content Placeholder 2">
            <a:extLst>
              <a:ext uri="{FF2B5EF4-FFF2-40B4-BE49-F238E27FC236}">
                <a16:creationId xmlns:a16="http://schemas.microsoft.com/office/drawing/2014/main" id="{D3CABE03-8D33-52DD-2BED-E179B035D62C}"/>
              </a:ext>
            </a:extLst>
          </p:cNvPr>
          <p:cNvSpPr>
            <a:spLocks noGrp="1"/>
          </p:cNvSpPr>
          <p:nvPr>
            <p:ph sz="half" idx="1"/>
          </p:nvPr>
        </p:nvSpPr>
        <p:spPr/>
        <p:txBody>
          <a:bodyPr/>
          <a:lstStyle/>
          <a:p>
            <a:endParaRPr lang="en-US" dirty="0"/>
          </a:p>
        </p:txBody>
      </p:sp>
      <p:pic>
        <p:nvPicPr>
          <p:cNvPr id="6" name="Picture 5">
            <a:extLst>
              <a:ext uri="{FF2B5EF4-FFF2-40B4-BE49-F238E27FC236}">
                <a16:creationId xmlns:a16="http://schemas.microsoft.com/office/drawing/2014/main" id="{668EE9C6-A354-9AD4-B0FD-43665948DD98}"/>
              </a:ext>
            </a:extLst>
          </p:cNvPr>
          <p:cNvPicPr>
            <a:picLocks noChangeAspect="1"/>
          </p:cNvPicPr>
          <p:nvPr/>
        </p:nvPicPr>
        <p:blipFill>
          <a:blip r:embed="rId2"/>
          <a:stretch>
            <a:fillRect/>
          </a:stretch>
        </p:blipFill>
        <p:spPr>
          <a:xfrm>
            <a:off x="4548554" y="152718"/>
            <a:ext cx="4138246" cy="2300864"/>
          </a:xfrm>
          <a:prstGeom prst="rect">
            <a:avLst/>
          </a:prstGeom>
        </p:spPr>
      </p:pic>
    </p:spTree>
    <p:extLst>
      <p:ext uri="{BB962C8B-B14F-4D97-AF65-F5344CB8AC3E}">
        <p14:creationId xmlns:p14="http://schemas.microsoft.com/office/powerpoint/2010/main" val="2163035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Filter Design</a:t>
            </a:r>
          </a:p>
          <a:p>
            <a:pPr marL="800100" lvl="1" indent="-342900"/>
            <a:r>
              <a:rPr lang="en-US" dirty="0"/>
              <a:t>For both high pass and band pass</a:t>
            </a:r>
          </a:p>
          <a:p>
            <a:pPr marL="342900" indent="-342900">
              <a:buFont typeface="Arial" panose="020B0604020202020204" pitchFamily="34" charset="0"/>
              <a:buChar char="•"/>
            </a:pPr>
            <a:r>
              <a:rPr lang="en-US" dirty="0"/>
              <a:t>Filter Analysis</a:t>
            </a:r>
          </a:p>
          <a:p>
            <a:pPr marL="342900" indent="-342900">
              <a:buFont typeface="Arial" panose="020B0604020202020204" pitchFamily="34" charset="0"/>
              <a:buChar char="•"/>
            </a:pPr>
            <a:r>
              <a:rPr lang="en-US" dirty="0"/>
              <a:t>Sine Wave Analysis</a:t>
            </a:r>
          </a:p>
          <a:p>
            <a:pPr marL="342900" indent="-342900">
              <a:buFont typeface="Arial" panose="020B0604020202020204" pitchFamily="34" charset="0"/>
              <a:buChar char="•"/>
            </a:pPr>
            <a:r>
              <a:rPr lang="en-US" dirty="0" err="1"/>
              <a:t>Diraq</a:t>
            </a:r>
            <a:r>
              <a:rPr lang="en-US" dirty="0"/>
              <a:t> Analysis (Do we need both)</a:t>
            </a:r>
          </a:p>
          <a:p>
            <a:pPr marL="342900" indent="-342900">
              <a:buFont typeface="Arial" panose="020B0604020202020204" pitchFamily="34" charset="0"/>
              <a:buChar char="•"/>
            </a:pPr>
            <a:endParaRPr lang="en-US" dirty="0"/>
          </a:p>
          <a:p>
            <a:pPr marL="800100" lvl="1" indent="-342900"/>
            <a:endParaRPr lang="en-US" dirty="0"/>
          </a:p>
          <a:p>
            <a:pPr marL="800100" lvl="1" indent="-342900"/>
            <a:endParaRPr lang="en-US" dirty="0"/>
          </a:p>
          <a:p>
            <a:pPr marL="800100" lvl="1" indent="-342900"/>
            <a:endParaRPr lang="en-US" dirty="0"/>
          </a:p>
          <a:p>
            <a:pPr marL="342900" indent="-342900"/>
            <a:endParaRPr lang="en-US" dirty="0"/>
          </a:p>
          <a:p>
            <a:pPr marL="342900" indent="-342900"/>
            <a:endParaRPr lang="en-US" dirty="0"/>
          </a:p>
        </p:txBody>
      </p:sp>
    </p:spTree>
    <p:extLst>
      <p:ext uri="{BB962C8B-B14F-4D97-AF65-F5344CB8AC3E}">
        <p14:creationId xmlns:p14="http://schemas.microsoft.com/office/powerpoint/2010/main" val="2025067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D1DD3-1C1C-D6F1-2320-ACADE46388B8}"/>
              </a:ext>
            </a:extLst>
          </p:cNvPr>
          <p:cNvSpPr>
            <a:spLocks noGrp="1"/>
          </p:cNvSpPr>
          <p:nvPr>
            <p:ph type="title"/>
          </p:nvPr>
        </p:nvSpPr>
        <p:spPr/>
        <p:txBody>
          <a:bodyPr/>
          <a:lstStyle/>
          <a:p>
            <a:endParaRPr lang="en-US"/>
          </a:p>
        </p:txBody>
      </p:sp>
      <p:sp>
        <p:nvSpPr>
          <p:cNvPr id="7" name="Content Placeholder 6">
            <a:extLst>
              <a:ext uri="{FF2B5EF4-FFF2-40B4-BE49-F238E27FC236}">
                <a16:creationId xmlns:a16="http://schemas.microsoft.com/office/drawing/2014/main" id="{F3C44B2D-60EE-E0D5-ACC8-373B46E06EAC}"/>
              </a:ext>
            </a:extLst>
          </p:cNvPr>
          <p:cNvSpPr>
            <a:spLocks noGrp="1"/>
          </p:cNvSpPr>
          <p:nvPr>
            <p:ph idx="1"/>
          </p:nvPr>
        </p:nvSpPr>
        <p:spPr/>
        <p:txBody>
          <a:bodyPr/>
          <a:lstStyle/>
          <a:p>
            <a:r>
              <a:rPr lang="en-US" kern="100" dirty="0">
                <a:latin typeface="Calibri" panose="020F0502020204030204" pitchFamily="34" charset="0"/>
                <a:ea typeface="Calibri" panose="020F0502020204030204" pitchFamily="34" charset="0"/>
                <a:cs typeface="Times New Roman" panose="02020603050405020304" pitchFamily="18" charset="0"/>
              </a:rPr>
              <a:t>PIS’ center frequency =(1/2)(</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663137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60B2-2EF5-FA60-94F3-F5BB21FB0E9E}"/>
              </a:ext>
            </a:extLst>
          </p:cNvPr>
          <p:cNvSpPr>
            <a:spLocks noGrp="1"/>
          </p:cNvSpPr>
          <p:nvPr>
            <p:ph type="title"/>
          </p:nvPr>
        </p:nvSpPr>
        <p:spPr/>
        <p:txBody>
          <a:bodyPr/>
          <a:lstStyle/>
          <a:p>
            <a:r>
              <a:rPr lang="en-US" dirty="0"/>
              <a:t>Activity 1</a:t>
            </a:r>
          </a:p>
        </p:txBody>
      </p:sp>
      <p:sp>
        <p:nvSpPr>
          <p:cNvPr id="3" name="Content Placeholder 2">
            <a:extLst>
              <a:ext uri="{FF2B5EF4-FFF2-40B4-BE49-F238E27FC236}">
                <a16:creationId xmlns:a16="http://schemas.microsoft.com/office/drawing/2014/main" id="{4EB42B85-6145-2759-554C-AD060A02F5E9}"/>
              </a:ext>
            </a:extLst>
          </p:cNvPr>
          <p:cNvSpPr>
            <a:spLocks noGrp="1"/>
          </p:cNvSpPr>
          <p:nvPr>
            <p:ph idx="1"/>
          </p:nvPr>
        </p:nvSpPr>
        <p:spPr/>
        <p:txBody>
          <a:bodyPr/>
          <a:lstStyle/>
          <a:p>
            <a:r>
              <a:rPr lang="en-US" dirty="0"/>
              <a:t>Building each filter</a:t>
            </a:r>
          </a:p>
          <a:p>
            <a:pPr marL="342900" indent="-342900">
              <a:buFont typeface="Arial" panose="020B0604020202020204" pitchFamily="34" charset="0"/>
              <a:buChar char="•"/>
            </a:pPr>
            <a:r>
              <a:rPr lang="en-US" dirty="0"/>
              <a:t>Should have screenshots of the layout and brief description of each.</a:t>
            </a:r>
          </a:p>
          <a:p>
            <a:pPr marL="342900" indent="-342900">
              <a:buFont typeface="Arial" panose="020B0604020202020204" pitchFamily="34" charset="0"/>
              <a:buChar char="•"/>
            </a:pPr>
            <a:r>
              <a:rPr lang="en-US" dirty="0"/>
              <a:t>Should performance requirements be added here or later?</a:t>
            </a:r>
          </a:p>
        </p:txBody>
      </p:sp>
    </p:spTree>
    <p:extLst>
      <p:ext uri="{BB962C8B-B14F-4D97-AF65-F5344CB8AC3E}">
        <p14:creationId xmlns:p14="http://schemas.microsoft.com/office/powerpoint/2010/main" val="1276224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0710-5705-7BAA-1ED3-990CFF57DEEC}"/>
              </a:ext>
            </a:extLst>
          </p:cNvPr>
          <p:cNvSpPr>
            <a:spLocks noGrp="1"/>
          </p:cNvSpPr>
          <p:nvPr>
            <p:ph type="title"/>
          </p:nvPr>
        </p:nvSpPr>
        <p:spPr/>
        <p:txBody>
          <a:bodyPr/>
          <a:lstStyle/>
          <a:p>
            <a:r>
              <a:rPr lang="en-US" dirty="0"/>
              <a:t>Activity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90A426-9216-4A23-A49F-4450E6D167F7}"/>
                  </a:ext>
                </a:extLst>
              </p:cNvPr>
              <p:cNvSpPr>
                <a:spLocks noGrp="1"/>
              </p:cNvSpPr>
              <p:nvPr>
                <p:ph idx="1"/>
              </p:nvPr>
            </p:nvSpPr>
            <p:spPr/>
            <p:txBody>
              <a:bodyPr/>
              <a:lstStyle/>
              <a:p>
                <a:r>
                  <a:rPr lang="en-US" dirty="0"/>
                  <a:t>Filter Performance</a:t>
                </a:r>
              </a:p>
              <a:p>
                <a:pPr marL="342900" indent="-342900">
                  <a:buFont typeface="Arial" panose="020B0604020202020204" pitchFamily="34" charset="0"/>
                  <a:buChar char="•"/>
                </a:pPr>
                <a:r>
                  <a:rPr lang="en-US" dirty="0"/>
                  <a:t>Plot the magnitude </a:t>
                </a:r>
                <a14:m>
                  <m:oMath xmlns:m="http://schemas.openxmlformats.org/officeDocument/2006/math">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𝐻</m:t>
                        </m:r>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e>
                    </m:d>
                  </m:oMath>
                </a14:m>
                <a:r>
                  <a:rPr lang="en-US" dirty="0"/>
                  <a:t> of the filter’s transfer function by:</a:t>
                </a:r>
              </a:p>
              <a:p>
                <a:pPr marL="800100" lvl="1" indent="-342900"/>
                <a:r>
                  <a:rPr lang="en-US" dirty="0"/>
                  <a:t>Calculating the ratio of output amplitude to input amplitude in dB</a:t>
                </a:r>
              </a:p>
              <a:p>
                <a:pPr marL="800100" lvl="1" indent="-342900"/>
                <a:endParaRPr lang="en-US" dirty="0"/>
              </a:p>
              <a:p>
                <a:pPr marL="342900" indent="-342900">
                  <a:buFont typeface="Arial" panose="020B0604020202020204" pitchFamily="34" charset="0"/>
                  <a:buChar char="•"/>
                </a:pPr>
                <a:r>
                  <a:rPr lang="en-US" dirty="0"/>
                  <a:t>Plot the magnitude </a:t>
                </a:r>
                <a14:m>
                  <m:oMath xmlns:m="http://schemas.openxmlformats.org/officeDocument/2006/math">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𝐻</m:t>
                        </m:r>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e>
                    </m:d>
                  </m:oMath>
                </a14:m>
                <a:r>
                  <a:rPr lang="en-US" dirty="0"/>
                  <a:t> of the filter’s transfer function by:</a:t>
                </a:r>
              </a:p>
              <a:p>
                <a:pPr marL="800100" lvl="1" indent="-342900"/>
                <a:r>
                  <a:rPr lang="en-US" dirty="0"/>
                  <a:t>Graphing the filter response to the Dirac unit pulse</a:t>
                </a:r>
              </a:p>
              <a:p>
                <a:pPr lvl="1" indent="0">
                  <a:buNone/>
                </a:pPr>
                <a:endParaRPr lang="en-US" dirty="0"/>
              </a:p>
            </p:txBody>
          </p:sp>
        </mc:Choice>
        <mc:Fallback xmlns="">
          <p:sp>
            <p:nvSpPr>
              <p:cNvPr id="3" name="Content Placeholder 2">
                <a:extLst>
                  <a:ext uri="{FF2B5EF4-FFF2-40B4-BE49-F238E27FC236}">
                    <a16:creationId xmlns:a16="http://schemas.microsoft.com/office/drawing/2014/main" id="{FF90A426-9216-4A23-A49F-4450E6D167F7}"/>
                  </a:ext>
                </a:extLst>
              </p:cNvPr>
              <p:cNvSpPr>
                <a:spLocks noGrp="1" noRot="1" noChangeAspect="1" noMove="1" noResize="1" noEditPoints="1" noAdjustHandles="1" noChangeArrowheads="1" noChangeShapeType="1" noTextEdit="1"/>
              </p:cNvSpPr>
              <p:nvPr>
                <p:ph idx="1"/>
              </p:nvPr>
            </p:nvSpPr>
            <p:spPr>
              <a:blipFill>
                <a:blip r:embed="rId2"/>
                <a:stretch>
                  <a:fillRect l="-741" t="-444" r="-74"/>
                </a:stretch>
              </a:blipFill>
            </p:spPr>
            <p:txBody>
              <a:bodyPr/>
              <a:lstStyle/>
              <a:p>
                <a:r>
                  <a:rPr lang="en-US">
                    <a:noFill/>
                  </a:rPr>
                  <a:t> </a:t>
                </a:r>
              </a:p>
            </p:txBody>
          </p:sp>
        </mc:Fallback>
      </mc:AlternateContent>
    </p:spTree>
    <p:extLst>
      <p:ext uri="{BB962C8B-B14F-4D97-AF65-F5344CB8AC3E}">
        <p14:creationId xmlns:p14="http://schemas.microsoft.com/office/powerpoint/2010/main" val="16199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E3D7-EDB8-FB1A-B95E-8E8279798820}"/>
              </a:ext>
            </a:extLst>
          </p:cNvPr>
          <p:cNvSpPr>
            <a:spLocks noGrp="1"/>
          </p:cNvSpPr>
          <p:nvPr>
            <p:ph type="title"/>
          </p:nvPr>
        </p:nvSpPr>
        <p:spPr/>
        <p:txBody>
          <a:bodyPr/>
          <a:lstStyle/>
          <a:p>
            <a:r>
              <a:rPr lang="en-US" dirty="0"/>
              <a:t>Activity 3</a:t>
            </a:r>
          </a:p>
        </p:txBody>
      </p:sp>
      <p:sp>
        <p:nvSpPr>
          <p:cNvPr id="3" name="Content Placeholder 2">
            <a:extLst>
              <a:ext uri="{FF2B5EF4-FFF2-40B4-BE49-F238E27FC236}">
                <a16:creationId xmlns:a16="http://schemas.microsoft.com/office/drawing/2014/main" id="{78A5FF63-E4E5-CF82-625E-96C579770BE5}"/>
              </a:ext>
            </a:extLst>
          </p:cNvPr>
          <p:cNvSpPr>
            <a:spLocks noGrp="1"/>
          </p:cNvSpPr>
          <p:nvPr>
            <p:ph idx="1"/>
          </p:nvPr>
        </p:nvSpPr>
        <p:spPr/>
        <p:txBody>
          <a:bodyPr/>
          <a:lstStyle/>
          <a:p>
            <a:r>
              <a:rPr lang="en-US" dirty="0"/>
              <a:t>Filter ability to clean up input signal (noise)</a:t>
            </a:r>
          </a:p>
          <a:p>
            <a:pPr marL="342900" indent="-342900">
              <a:buFont typeface="Arial" panose="020B0604020202020204" pitchFamily="34" charset="0"/>
              <a:buChar char="•"/>
            </a:pPr>
            <a:r>
              <a:rPr lang="en-US" dirty="0"/>
              <a:t>Must compare PIS before and after</a:t>
            </a:r>
          </a:p>
          <a:p>
            <a:pPr marL="342900" indent="-342900">
              <a:buFont typeface="Arial" panose="020B0604020202020204" pitchFamily="34" charset="0"/>
              <a:buChar char="•"/>
            </a:pPr>
            <a:r>
              <a:rPr lang="en-US" dirty="0">
                <a:highlight>
                  <a:srgbClr val="FFFF00"/>
                </a:highlight>
              </a:rPr>
              <a:t>Noise must be one of the following</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A sinewave alone applied to the </a:t>
            </a:r>
            <a:r>
              <a:rPr lang="en-US" sz="2000" kern="100" dirty="0">
                <a:latin typeface="Calibri" panose="020F0502020204030204" pitchFamily="34" charset="0"/>
                <a:ea typeface="Calibri" panose="020F0502020204030204" pitchFamily="34" charset="0"/>
                <a:cs typeface="Times New Roman" panose="02020603050405020304" pitchFamily="18" charset="0"/>
              </a:rPr>
              <a:t>Narrow Band Noise (NBN) block</a:t>
            </a:r>
            <a:r>
              <a:rPr lang="en-US" sz="20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(See slide 8)</a:t>
            </a:r>
          </a:p>
          <a:p>
            <a:pPr marL="800100" lvl="1" indent="-342900"/>
            <a:r>
              <a:rPr lang="en-US" sz="2000" kern="100" dirty="0">
                <a:latin typeface="Calibri" panose="020F0502020204030204" pitchFamily="34" charset="0"/>
                <a:ea typeface="Calibri" panose="020F0502020204030204" pitchFamily="34" charset="0"/>
                <a:cs typeface="Times New Roman" panose="02020603050405020304" pitchFamily="18" charset="0"/>
              </a:rPr>
              <a:t>A Gaussian white noise alone applied  to the Random Source block. This signal is also called Broad Band Noise (BBN) </a:t>
            </a:r>
            <a:r>
              <a:rPr lang="en-US" sz="20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(See slide 9)</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r>
              <a:rPr lang="en-US" sz="2000" kern="100" dirty="0">
                <a:latin typeface="Calibri" panose="020F0502020204030204" pitchFamily="34" charset="0"/>
                <a:ea typeface="Calibri" panose="020F0502020204030204" pitchFamily="34" charset="0"/>
                <a:cs typeface="Times New Roman" panose="02020603050405020304" pitchFamily="18" charset="0"/>
              </a:rPr>
              <a:t>Both NBN and BBN applied at the same time.</a:t>
            </a:r>
          </a:p>
        </p:txBody>
      </p:sp>
    </p:spTree>
    <p:extLst>
      <p:ext uri="{BB962C8B-B14F-4D97-AF65-F5344CB8AC3E}">
        <p14:creationId xmlns:p14="http://schemas.microsoft.com/office/powerpoint/2010/main" val="830721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6218-7451-3785-5799-91F1A20951D9}"/>
              </a:ext>
            </a:extLst>
          </p:cNvPr>
          <p:cNvSpPr>
            <a:spLocks noGrp="1"/>
          </p:cNvSpPr>
          <p:nvPr>
            <p:ph type="title"/>
          </p:nvPr>
        </p:nvSpPr>
        <p:spPr/>
        <p:txBody>
          <a:bodyPr>
            <a:normAutofit fontScale="90000"/>
          </a:bodyPr>
          <a:lstStyle/>
          <a:p>
            <a:r>
              <a:rPr lang="en-US" dirty="0"/>
              <a:t>NBN </a:t>
            </a:r>
            <a:r>
              <a:rPr lang="en-US" dirty="0">
                <a:solidFill>
                  <a:srgbClr val="FF0000"/>
                </a:solidFill>
              </a:rPr>
              <a:t>*shouldn’t these all be post filter to show effectiveness?</a:t>
            </a:r>
          </a:p>
        </p:txBody>
      </p:sp>
      <p:sp>
        <p:nvSpPr>
          <p:cNvPr id="3" name="Content Placeholder 2">
            <a:extLst>
              <a:ext uri="{FF2B5EF4-FFF2-40B4-BE49-F238E27FC236}">
                <a16:creationId xmlns:a16="http://schemas.microsoft.com/office/drawing/2014/main" id="{8ABBC50B-5C6E-F0C9-BC4A-72EA7755B90C}"/>
              </a:ext>
            </a:extLst>
          </p:cNvPr>
          <p:cNvSpPr>
            <a:spLocks noGrp="1"/>
          </p:cNvSpPr>
          <p:nvPr>
            <p:ph idx="1"/>
          </p:nvPr>
        </p:nvSpPr>
        <p:spPr/>
        <p:txBody>
          <a:bodyPr>
            <a:normAutofit fontScale="85000" lnSpcReduction="10000"/>
          </a:bodyPr>
          <a:lstStyle/>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Characterize the PIS spectrum in dB value in identifying its half-power bandwidth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should this just be violin?</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Mix the PIS with a Narrowband Noise (NBN) defined as follows:</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Signal type: sinewave</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Frequency = PIS’ center frequency =(1/2)(</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RMS amplitude =  PIS’ average amplitude over the half-power bandwidth [</a:t>
            </a:r>
            <a:r>
              <a:rPr lang="en-US" kern="100" dirty="0" err="1">
                <a:latin typeface="Calibri" panose="020F0502020204030204" pitchFamily="34" charset="0"/>
                <a:ea typeface="Calibri" panose="020F0502020204030204" pitchFamily="34" charset="0"/>
                <a:cs typeface="Times New Roman" panose="02020603050405020304" pitchFamily="18" charset="0"/>
              </a:rPr>
              <a:t>fmin</a:t>
            </a:r>
            <a:r>
              <a:rPr lang="en-US" kern="100" dirty="0">
                <a:latin typeface="Calibri" panose="020F0502020204030204" pitchFamily="34" charset="0"/>
                <a:ea typeface="Calibri" panose="020F0502020204030204" pitchFamily="34" charset="0"/>
                <a:cs typeface="Times New Roman" panose="02020603050405020304" pitchFamily="18" charset="0"/>
              </a:rPr>
              <a:t>, fmax]</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Display the spectrum of the non-filtered compound signal PIS mixed with NBN denoted as PIS&amp;NBN</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Characterize the Signal to Noise ratio of PIS&amp;NBN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Display the spectrum of the filtered PIS&amp;NBN denoted as F_ PIS&amp;NBN</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Characterize the Signal to Noise ratio of F_ PIS&amp;NBN </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Use the Spectrum Analyzer capability or use a subtractor block to compare PIS with PIS&amp;NBN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Summarize your findings and conclude as to the efficiency of the filtering. If you have determined that the filter is not efficient, provide an explanation as to why. Which of the 2 assigned is most capable to protect the PIS against a Broad Band noise? </a:t>
            </a:r>
            <a:r>
              <a:rPr lang="en-US"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This can be a few bullet points here, then discussed more in depth in report</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078861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14FAC-A722-6CE8-866F-42A0564237E9}"/>
              </a:ext>
            </a:extLst>
          </p:cNvPr>
          <p:cNvSpPr>
            <a:spLocks noGrp="1"/>
          </p:cNvSpPr>
          <p:nvPr>
            <p:ph type="title"/>
          </p:nvPr>
        </p:nvSpPr>
        <p:spPr/>
        <p:txBody>
          <a:bodyPr/>
          <a:lstStyle/>
          <a:p>
            <a:r>
              <a:rPr lang="en-US" dirty="0"/>
              <a:t>NBN</a:t>
            </a:r>
          </a:p>
        </p:txBody>
      </p:sp>
      <p:pic>
        <p:nvPicPr>
          <p:cNvPr id="4" name="Content Placeholder 3">
            <a:extLst>
              <a:ext uri="{FF2B5EF4-FFF2-40B4-BE49-F238E27FC236}">
                <a16:creationId xmlns:a16="http://schemas.microsoft.com/office/drawing/2014/main" id="{FA75ADF1-C8CD-9CA9-1C81-FC44561A5CC2}"/>
              </a:ext>
            </a:extLst>
          </p:cNvPr>
          <p:cNvPicPr>
            <a:picLocks noGrp="1" noChangeAspect="1"/>
          </p:cNvPicPr>
          <p:nvPr>
            <p:ph idx="1"/>
          </p:nvPr>
        </p:nvPicPr>
        <p:blipFill>
          <a:blip r:embed="rId2"/>
          <a:stretch>
            <a:fillRect/>
          </a:stretch>
        </p:blipFill>
        <p:spPr>
          <a:xfrm>
            <a:off x="282570" y="762000"/>
            <a:ext cx="8578860" cy="4100272"/>
          </a:xfrm>
          <a:prstGeom prst="rect">
            <a:avLst/>
          </a:prstGeom>
        </p:spPr>
      </p:pic>
      <p:sp>
        <p:nvSpPr>
          <p:cNvPr id="5" name="TextBox 4">
            <a:extLst>
              <a:ext uri="{FF2B5EF4-FFF2-40B4-BE49-F238E27FC236}">
                <a16:creationId xmlns:a16="http://schemas.microsoft.com/office/drawing/2014/main" id="{CBA8FDFB-61BF-8056-0117-D6B67E10144D}"/>
              </a:ext>
            </a:extLst>
          </p:cNvPr>
          <p:cNvSpPr txBox="1"/>
          <p:nvPr/>
        </p:nvSpPr>
        <p:spPr>
          <a:xfrm>
            <a:off x="313050" y="4966716"/>
            <a:ext cx="4495800" cy="381000"/>
          </a:xfrm>
          <a:prstGeom prst="rect">
            <a:avLst/>
          </a:prstGeom>
          <a:noFill/>
        </p:spPr>
        <p:txBody>
          <a:bodyPr wrap="square" rtlCol="0">
            <a:spAutoFit/>
          </a:bodyPr>
          <a:lstStyle/>
          <a:p>
            <a:r>
              <a:rPr lang="en-US" b="0" dirty="0">
                <a:solidFill>
                  <a:srgbClr val="FF0000"/>
                </a:solidFill>
                <a:highlight>
                  <a:srgbClr val="FFFF00"/>
                </a:highlight>
              </a:rPr>
              <a:t>Figure xx. Unfiltered Violin and Sine Wave</a:t>
            </a:r>
          </a:p>
        </p:txBody>
      </p:sp>
    </p:spTree>
    <p:extLst>
      <p:ext uri="{BB962C8B-B14F-4D97-AF65-F5344CB8AC3E}">
        <p14:creationId xmlns:p14="http://schemas.microsoft.com/office/powerpoint/2010/main" val="11302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6218-7451-3785-5799-91F1A20951D9}"/>
              </a:ext>
            </a:extLst>
          </p:cNvPr>
          <p:cNvSpPr>
            <a:spLocks noGrp="1"/>
          </p:cNvSpPr>
          <p:nvPr>
            <p:ph type="title"/>
          </p:nvPr>
        </p:nvSpPr>
        <p:spPr/>
        <p:txBody>
          <a:bodyPr/>
          <a:lstStyle/>
          <a:p>
            <a:r>
              <a:rPr lang="en-US" dirty="0"/>
              <a:t>NBN Continued</a:t>
            </a:r>
          </a:p>
        </p:txBody>
      </p:sp>
      <p:graphicFrame>
        <p:nvGraphicFramePr>
          <p:cNvPr id="4" name="Content Placeholder 3">
            <a:extLst>
              <a:ext uri="{FF2B5EF4-FFF2-40B4-BE49-F238E27FC236}">
                <a16:creationId xmlns:a16="http://schemas.microsoft.com/office/drawing/2014/main" id="{48C3B839-B870-135D-50CC-28CB51D615E9}"/>
              </a:ext>
            </a:extLst>
          </p:cNvPr>
          <p:cNvGraphicFramePr>
            <a:graphicFrameLocks noGrp="1"/>
          </p:cNvGraphicFramePr>
          <p:nvPr>
            <p:ph idx="1"/>
            <p:extLst>
              <p:ext uri="{D42A27DB-BD31-4B8C-83A1-F6EECF244321}">
                <p14:modId xmlns:p14="http://schemas.microsoft.com/office/powerpoint/2010/main" val="3216750933"/>
              </p:ext>
            </p:extLst>
          </p:nvPr>
        </p:nvGraphicFramePr>
        <p:xfrm>
          <a:off x="457200" y="990600"/>
          <a:ext cx="8229600" cy="293624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109419723"/>
                    </a:ext>
                  </a:extLst>
                </a:gridCol>
                <a:gridCol w="3048000">
                  <a:extLst>
                    <a:ext uri="{9D8B030D-6E8A-4147-A177-3AD203B41FA5}">
                      <a16:colId xmlns:a16="http://schemas.microsoft.com/office/drawing/2014/main" val="1753283687"/>
                    </a:ext>
                  </a:extLst>
                </a:gridCol>
                <a:gridCol w="2590800">
                  <a:extLst>
                    <a:ext uri="{9D8B030D-6E8A-4147-A177-3AD203B41FA5}">
                      <a16:colId xmlns:a16="http://schemas.microsoft.com/office/drawing/2014/main" val="1390546256"/>
                    </a:ext>
                  </a:extLst>
                </a:gridCol>
              </a:tblGrid>
              <a:tr h="370840">
                <a:tc>
                  <a:txBody>
                    <a:bodyPr/>
                    <a:lstStyle/>
                    <a:p>
                      <a:pPr algn="ctr"/>
                      <a:r>
                        <a:rPr lang="en-US" dirty="0"/>
                        <a:t>Characteristic</a:t>
                      </a:r>
                    </a:p>
                  </a:txBody>
                  <a:tcPr/>
                </a:tc>
                <a:tc>
                  <a:txBody>
                    <a:bodyPr/>
                    <a:lstStyle/>
                    <a:p>
                      <a:pPr algn="ctr"/>
                      <a:r>
                        <a:rPr lang="en-US" dirty="0"/>
                        <a:t>Value</a:t>
                      </a:r>
                    </a:p>
                  </a:txBody>
                  <a:tcPr/>
                </a:tc>
                <a:tc>
                  <a:txBody>
                    <a:bodyPr/>
                    <a:lstStyle/>
                    <a:p>
                      <a:pPr algn="ctr"/>
                      <a:r>
                        <a:rPr lang="en-US" dirty="0"/>
                        <a:t>Source</a:t>
                      </a:r>
                    </a:p>
                  </a:txBody>
                  <a:tcPr/>
                </a:tc>
                <a:extLst>
                  <a:ext uri="{0D108BD9-81ED-4DB2-BD59-A6C34878D82A}">
                    <a16:rowId xmlns:a16="http://schemas.microsoft.com/office/drawing/2014/main" val="384084524"/>
                  </a:ext>
                </a:extLst>
              </a:tr>
              <a:tr h="370840">
                <a:tc>
                  <a:txBody>
                    <a:bodyPr/>
                    <a:lstStyle/>
                    <a:p>
                      <a:pPr algn="ctr"/>
                      <a:r>
                        <a:rPr lang="en-US" dirty="0"/>
                        <a:t>Peak Amplitude</a:t>
                      </a:r>
                    </a:p>
                  </a:txBody>
                  <a:tcPr/>
                </a:tc>
                <a:tc>
                  <a:txBody>
                    <a:bodyPr/>
                    <a:lstStyle/>
                    <a:p>
                      <a:pPr algn="ctr"/>
                      <a:r>
                        <a:rPr lang="en-US" dirty="0"/>
                        <a:t>-25.49 dB</a:t>
                      </a:r>
                    </a:p>
                  </a:txBody>
                  <a:tcPr/>
                </a:tc>
                <a:tc>
                  <a:txBody>
                    <a:bodyPr/>
                    <a:lstStyle/>
                    <a:p>
                      <a:pPr algn="ctr"/>
                      <a:r>
                        <a:rPr lang="en-US" dirty="0"/>
                        <a:t>Peak point on Figure 1</a:t>
                      </a:r>
                    </a:p>
                  </a:txBody>
                  <a:tcPr/>
                </a:tc>
                <a:extLst>
                  <a:ext uri="{0D108BD9-81ED-4DB2-BD59-A6C34878D82A}">
                    <a16:rowId xmlns:a16="http://schemas.microsoft.com/office/drawing/2014/main" val="1217398678"/>
                  </a:ext>
                </a:extLst>
              </a:tr>
              <a:tr h="4368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Half-Power Bandwidth</a:t>
                      </a:r>
                    </a:p>
                  </a:txBody>
                  <a:tcPr/>
                </a:tc>
                <a:tc>
                  <a:txBody>
                    <a:bodyPr/>
                    <a:lstStyle/>
                    <a:p>
                      <a:pPr algn="ctr"/>
                      <a:r>
                        <a:rPr lang="en-US" sz="1800" b="0" i="0" kern="1200" dirty="0">
                          <a:solidFill>
                            <a:schemeClr val="dk1"/>
                          </a:solidFill>
                          <a:effectLst/>
                          <a:latin typeface="+mn-lt"/>
                          <a:ea typeface="+mn-ea"/>
                          <a:cs typeface="+mn-cs"/>
                        </a:rPr>
                        <a:t>[</a:t>
                      </a:r>
                      <a:r>
                        <a:rPr lang="pl-PL" sz="1800" b="0" i="0" kern="1200" dirty="0">
                          <a:solidFill>
                            <a:schemeClr val="dk1"/>
                          </a:solidFill>
                          <a:effectLst/>
                          <a:latin typeface="+mn-lt"/>
                          <a:ea typeface="+mn-ea"/>
                          <a:cs typeface="+mn-cs"/>
                        </a:rPr>
                        <a:t>4.375 khz</a:t>
                      </a:r>
                      <a:r>
                        <a:rPr lang="en-US" sz="1800" b="0" i="0" kern="1200" dirty="0">
                          <a:solidFill>
                            <a:schemeClr val="dk1"/>
                          </a:solidFill>
                          <a:effectLst/>
                          <a:latin typeface="+mn-lt"/>
                          <a:ea typeface="+mn-ea"/>
                          <a:cs typeface="+mn-cs"/>
                        </a:rPr>
                        <a:t>,</a:t>
                      </a:r>
                      <a:r>
                        <a:rPr lang="pl-PL" sz="1800" b="0" i="0" kern="1200" dirty="0">
                          <a:solidFill>
                            <a:schemeClr val="dk1"/>
                          </a:solidFill>
                          <a:effectLst/>
                          <a:latin typeface="+mn-lt"/>
                          <a:ea typeface="+mn-ea"/>
                          <a:cs typeface="+mn-cs"/>
                        </a:rPr>
                        <a:t> 4.444 khz</a:t>
                      </a:r>
                      <a:r>
                        <a:rPr lang="en-US" sz="1800" b="0" i="0" kern="1200" dirty="0">
                          <a:solidFill>
                            <a:schemeClr val="dk1"/>
                          </a:solidFill>
                          <a:effectLst/>
                          <a:latin typeface="+mn-lt"/>
                          <a:ea typeface="+mn-ea"/>
                          <a:cs typeface="+mn-cs"/>
                        </a:rPr>
                        <a:t>]</a:t>
                      </a:r>
                      <a:endParaRPr lang="pl-PL" sz="1800" b="0" i="0" kern="1200" dirty="0">
                        <a:solidFill>
                          <a:schemeClr val="dk1"/>
                        </a:solidFill>
                        <a:effectLst/>
                        <a:latin typeface="+mn-lt"/>
                        <a:ea typeface="+mn-ea"/>
                        <a:cs typeface="+mn-cs"/>
                      </a:endParaRPr>
                    </a:p>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912018239"/>
                  </a:ext>
                </a:extLst>
              </a:tr>
              <a:tr h="177800">
                <a:tc>
                  <a:txBody>
                    <a:bodyPr/>
                    <a:lstStyle/>
                    <a:p>
                      <a:pPr algn="ctr"/>
                      <a:r>
                        <a:rPr lang="en-US" sz="1800" kern="1200" dirty="0">
                          <a:solidFill>
                            <a:schemeClr val="dk1"/>
                          </a:solidFill>
                          <a:latin typeface="+mn-lt"/>
                          <a:ea typeface="+mn-ea"/>
                          <a:cs typeface="+mn-cs"/>
                        </a:rPr>
                        <a:t>PIS’ Center Frequency </a:t>
                      </a:r>
                    </a:p>
                  </a:txBody>
                  <a:tcPr/>
                </a:tc>
                <a:tc>
                  <a:txBody>
                    <a:bodyPr/>
                    <a:lstStyle/>
                    <a:p>
                      <a:pPr algn="ctr"/>
                      <a:r>
                        <a:rPr lang="en-US" dirty="0"/>
                        <a:t>4.4095 </a:t>
                      </a:r>
                      <a:r>
                        <a:rPr lang="en-US" dirty="0" err="1"/>
                        <a:t>khz</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kern="100" dirty="0">
                          <a:latin typeface="Arial" panose="020B0604020202020204" pitchFamily="34" charset="0"/>
                          <a:ea typeface="Calibri" panose="020F0502020204030204" pitchFamily="34" charset="0"/>
                          <a:cs typeface="Arial" panose="020B0604020202020204" pitchFamily="34" charset="0"/>
                        </a:rPr>
                        <a:t>(1/2)*(</a:t>
                      </a:r>
                      <a:r>
                        <a:rPr lang="en-US" kern="100" dirty="0" err="1">
                          <a:latin typeface="Arial" panose="020B0604020202020204" pitchFamily="34" charset="0"/>
                          <a:ea typeface="Calibri" panose="020F0502020204030204" pitchFamily="34" charset="0"/>
                          <a:cs typeface="Arial" panose="020B0604020202020204" pitchFamily="34" charset="0"/>
                        </a:rPr>
                        <a:t>f</a:t>
                      </a:r>
                      <a:r>
                        <a:rPr lang="en-US" kern="100" baseline="-25000" dirty="0" err="1">
                          <a:latin typeface="Arial" panose="020B0604020202020204" pitchFamily="34" charset="0"/>
                          <a:ea typeface="Calibri" panose="020F0502020204030204" pitchFamily="34" charset="0"/>
                          <a:cs typeface="Arial" panose="020B0604020202020204" pitchFamily="34" charset="0"/>
                        </a:rPr>
                        <a:t>PISmin</a:t>
                      </a:r>
                      <a:r>
                        <a:rPr lang="en-US" kern="100" dirty="0">
                          <a:latin typeface="Arial" panose="020B0604020202020204" pitchFamily="34" charset="0"/>
                          <a:ea typeface="Calibri" panose="020F0502020204030204" pitchFamily="34" charset="0"/>
                          <a:cs typeface="Arial" panose="020B0604020202020204" pitchFamily="34" charset="0"/>
                        </a:rPr>
                        <a:t> + </a:t>
                      </a:r>
                      <a:r>
                        <a:rPr lang="en-US" kern="100" dirty="0" err="1">
                          <a:latin typeface="Arial" panose="020B0604020202020204" pitchFamily="34" charset="0"/>
                          <a:ea typeface="Calibri" panose="020F0502020204030204" pitchFamily="34" charset="0"/>
                          <a:cs typeface="Arial" panose="020B0604020202020204" pitchFamily="34" charset="0"/>
                        </a:rPr>
                        <a:t>f</a:t>
                      </a:r>
                      <a:r>
                        <a:rPr lang="en-US" kern="100" baseline="-25000" dirty="0" err="1">
                          <a:latin typeface="Arial" panose="020B0604020202020204" pitchFamily="34" charset="0"/>
                          <a:ea typeface="Calibri" panose="020F0502020204030204" pitchFamily="34" charset="0"/>
                          <a:cs typeface="Arial" panose="020B0604020202020204" pitchFamily="34" charset="0"/>
                        </a:rPr>
                        <a:t>PISmax</a:t>
                      </a:r>
                      <a:r>
                        <a:rPr lang="en-US" kern="100" dirty="0">
                          <a:latin typeface="Arial" panose="020B0604020202020204" pitchFamily="34" charset="0"/>
                          <a:ea typeface="Calibri" panose="020F0502020204030204" pitchFamily="34" charset="0"/>
                          <a:cs typeface="Arial" panose="020B0604020202020204" pitchFamily="34" charset="0"/>
                        </a:rPr>
                        <a:t>)</a:t>
                      </a:r>
                    </a:p>
                    <a:p>
                      <a:pPr algn="ct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35596499"/>
                  </a:ext>
                </a:extLst>
              </a:tr>
              <a:tr h="370840">
                <a:tc>
                  <a:txBody>
                    <a:bodyPr/>
                    <a:lstStyle/>
                    <a:p>
                      <a:pPr algn="ctr"/>
                      <a:r>
                        <a:rPr lang="en-US" dirty="0"/>
                        <a:t>RMS Amplitude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-35.055 dB</a:t>
                      </a:r>
                      <a:endParaRPr lang="en-US" dirty="0"/>
                    </a:p>
                    <a:p>
                      <a:pPr algn="ctr"/>
                      <a:endParaRPr lang="en-US" dirty="0"/>
                    </a:p>
                  </a:txBody>
                  <a:tcPr/>
                </a:tc>
                <a:tc>
                  <a:txBody>
                    <a:bodyPr/>
                    <a:lstStyle/>
                    <a:p>
                      <a:pPr algn="ctr"/>
                      <a:r>
                        <a:rPr lang="en-US" sz="1800" kern="1200" dirty="0">
                          <a:solidFill>
                            <a:schemeClr val="dk1"/>
                          </a:solidFill>
                          <a:latin typeface="+mn-lt"/>
                          <a:ea typeface="+mn-ea"/>
                          <a:cs typeface="+mn-cs"/>
                        </a:rPr>
                        <a:t>PIS’ average amplitude over the half-power bandwidth</a:t>
                      </a:r>
                    </a:p>
                  </a:txBody>
                  <a:tcPr/>
                </a:tc>
                <a:extLst>
                  <a:ext uri="{0D108BD9-81ED-4DB2-BD59-A6C34878D82A}">
                    <a16:rowId xmlns:a16="http://schemas.microsoft.com/office/drawing/2014/main" val="907116982"/>
                  </a:ext>
                </a:extLst>
              </a:tr>
            </a:tbl>
          </a:graphicData>
        </a:graphic>
      </p:graphicFrame>
      <p:sp>
        <p:nvSpPr>
          <p:cNvPr id="5" name="AutoShape 2">
            <a:extLst>
              <a:ext uri="{FF2B5EF4-FFF2-40B4-BE49-F238E27FC236}">
                <a16:creationId xmlns:a16="http://schemas.microsoft.com/office/drawing/2014/main" id="{BAEBC251-082C-38E6-6602-D3533D69851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3025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txDef>
      <a:spPr>
        <a:noFill/>
      </a:spPr>
      <a:bodyPr wrap="none" rtlCol="0">
        <a:spAutoFit/>
      </a:bodyPr>
      <a:lstStyle>
        <a:defPPr>
          <a:defRPr b="0" i="1" smtClean="0">
            <a:solidFill>
              <a:schemeClr val="accent3"/>
            </a:solidFill>
            <a:latin typeface="Cambria Math"/>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1261</TotalTime>
  <Words>761</Words>
  <Application>Microsoft Office PowerPoint</Application>
  <PresentationFormat>On-screen Show (4:3)</PresentationFormat>
  <Paragraphs>83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Arial Narrow</vt:lpstr>
      <vt:lpstr>Calibri</vt:lpstr>
      <vt:lpstr>Cambria Math</vt:lpstr>
      <vt:lpstr>Essential</vt:lpstr>
      <vt:lpstr>High Pass and Band Pass Filter Design and analysis</vt:lpstr>
      <vt:lpstr>Layout</vt:lpstr>
      <vt:lpstr>PowerPoint Presentation</vt:lpstr>
      <vt:lpstr>Activity 1</vt:lpstr>
      <vt:lpstr>Activity 2</vt:lpstr>
      <vt:lpstr>Activity 3</vt:lpstr>
      <vt:lpstr>NBN *shouldn’t these all be post filter to show effectiveness?</vt:lpstr>
      <vt:lpstr>NBN</vt:lpstr>
      <vt:lpstr>NBN Continued</vt:lpstr>
      <vt:lpstr>BBN</vt:lpstr>
      <vt:lpstr>Activity 3 Cont.</vt:lpstr>
      <vt:lpstr>Filter Analysis</vt:lpstr>
    </vt:vector>
  </TitlesOfParts>
  <Company>Purdue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Mynderse</dc:creator>
  <cp:lastModifiedBy>Gabriel Bettley</cp:lastModifiedBy>
  <cp:revision>113</cp:revision>
  <cp:lastPrinted>2019-02-14T18:42:28Z</cp:lastPrinted>
  <dcterms:created xsi:type="dcterms:W3CDTF">2012-01-05T17:41:55Z</dcterms:created>
  <dcterms:modified xsi:type="dcterms:W3CDTF">2023-12-11T17:35:51Z</dcterms:modified>
</cp:coreProperties>
</file>