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84" r:id="rId4"/>
    <p:sldId id="274" r:id="rId5"/>
    <p:sldId id="279" r:id="rId6"/>
    <p:sldId id="275" r:id="rId7"/>
    <p:sldId id="293" r:id="rId8"/>
    <p:sldId id="276" r:id="rId9"/>
    <p:sldId id="278" r:id="rId10"/>
    <p:sldId id="305" r:id="rId11"/>
    <p:sldId id="260" r:id="rId12"/>
    <p:sldId id="295" r:id="rId13"/>
    <p:sldId id="306" r:id="rId14"/>
    <p:sldId id="286" r:id="rId15"/>
    <p:sldId id="281" r:id="rId16"/>
    <p:sldId id="282" r:id="rId17"/>
    <p:sldId id="307" r:id="rId18"/>
    <p:sldId id="308" r:id="rId19"/>
    <p:sldId id="287" r:id="rId20"/>
    <p:sldId id="288" r:id="rId21"/>
    <p:sldId id="289" r:id="rId22"/>
    <p:sldId id="290" r:id="rId23"/>
    <p:sldId id="309" r:id="rId24"/>
    <p:sldId id="294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2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BBED-B00B-4DFA-8531-8994785E6254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8656-F692-424B-B466-C46931BC6B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6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5258-91FE-42B3-9BBD-45F919CBBB34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5452-37E4-41D7-AAB2-5D53C3840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8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7629-64F9-43FD-A116-4AEFF2D75C0A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4F1-585A-4BDD-8C7D-4937EC5D6901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EA5A-4C23-44ED-8412-783C4343DC4F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B963CC-D917-4B8E-97FF-4E94348B397C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54C-6A08-4107-9487-AB333B8C5498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5B51-E3FA-4FA1-B7CB-A58D351A7E23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842F-B041-4639-8AC5-D892850250BB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F67E-801C-4C6B-8D33-F9A9F54B5B93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27F-EFB4-43F4-9BC6-8C32F99EAA0F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5EA7-FF46-42C5-AD46-1498AC544610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5191E-74E2-43B6-815B-030EE1FDE4B1}" type="datetime1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기본 정리</a:t>
            </a:r>
            <a:r>
              <a:rPr lang="en-US" altLang="ko-KR" smtClean="0"/>
              <a:t>2-1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실습예제</a:t>
            </a:r>
            <a:r>
              <a:rPr lang="en-US" altLang="ko-KR" dirty="0" smtClean="0"/>
              <a:t> – Point.java , PointEx.java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48200" y="1828800"/>
            <a:ext cx="3962400" cy="45560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ko-KR" altLang="en-US" dirty="0" smtClean="0"/>
              <a:t>좌표 상의 점을 </a:t>
            </a:r>
            <a:r>
              <a:rPr lang="ko-KR" altLang="en-US" dirty="0" err="1" smtClean="0"/>
              <a:t>모델링하여</a:t>
            </a:r>
            <a:r>
              <a:rPr lang="ko-KR" altLang="en-US" dirty="0" smtClean="0"/>
              <a:t> 객체를 생성하는 프로그램을 작성해보자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(5.7,  6.3)</a:t>
            </a:r>
            <a:r>
              <a:rPr lang="ko-KR" altLang="en-US" dirty="0" smtClean="0"/>
              <a:t>값의 점을 만들고 </a:t>
            </a:r>
            <a:r>
              <a:rPr lang="en-US" altLang="ko-KR" dirty="0" smtClean="0"/>
              <a:t>(3.0, 5.0)</a:t>
            </a:r>
            <a:r>
              <a:rPr lang="ko-KR" altLang="en-US" dirty="0" smtClean="0"/>
              <a:t>만큼 이동해보자</a:t>
            </a:r>
            <a:r>
              <a:rPr lang="en-US" altLang="ko-KR" dirty="0" smtClean="0"/>
              <a:t>. =&gt; PointEx.java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10" name="내용 개체 틀 8"/>
          <p:cNvSpPr txBox="1">
            <a:spLocks/>
          </p:cNvSpPr>
          <p:nvPr/>
        </p:nvSpPr>
        <p:spPr>
          <a:xfrm>
            <a:off x="457200" y="2362200"/>
            <a:ext cx="8229600" cy="3810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lang="en-US" altLang="ko-KR" sz="2600" dirty="0" smtClean="0"/>
              <a:t> x, y </a:t>
            </a:r>
            <a:r>
              <a:rPr lang="ko-KR" altLang="en-US" sz="2600" dirty="0" smtClean="0"/>
              <a:t>좌표를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입력 받아 점을 생성한다</a:t>
            </a:r>
            <a:r>
              <a:rPr lang="en-US" altLang="ko-KR" sz="2600" dirty="0" smtClean="0"/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lang="ko-KR" altLang="en-US" sz="2600" dirty="0" smtClean="0"/>
              <a:t>점의</a:t>
            </a:r>
            <a:r>
              <a:rPr lang="en-US" altLang="ko-KR" sz="2600" dirty="0" smtClean="0"/>
              <a:t> x</a:t>
            </a:r>
            <a:r>
              <a:rPr lang="ko-KR" altLang="en-US" sz="2600" dirty="0" smtClean="0"/>
              <a:t>좌표를 얻어온다</a:t>
            </a:r>
            <a:r>
              <a:rPr lang="en-US" altLang="ko-KR" sz="2600" dirty="0" smtClean="0"/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lang="ko-KR" altLang="en-US" sz="2600" dirty="0" smtClean="0"/>
              <a:t>점의 </a:t>
            </a:r>
            <a:r>
              <a:rPr lang="en-US" altLang="ko-KR" sz="2600" dirty="0" smtClean="0"/>
              <a:t>y</a:t>
            </a:r>
            <a:r>
              <a:rPr lang="ko-KR" altLang="en-US" sz="2600" dirty="0" smtClean="0"/>
              <a:t>좌표를 얻어온다</a:t>
            </a:r>
            <a:r>
              <a:rPr lang="en-US" altLang="ko-KR" sz="2600" dirty="0" smtClean="0"/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lang="ko-KR" altLang="en-US" sz="2600" dirty="0" smtClean="0"/>
              <a:t>점의 입력 받은 값만큼 이동한다</a:t>
            </a:r>
            <a:r>
              <a:rPr lang="en-US" altLang="ko-KR" sz="2600" dirty="0" smtClean="0"/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객체속성변수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교과서 </a:t>
            </a:r>
            <a:r>
              <a:rPr lang="en-US" altLang="ko-KR" sz="2200" dirty="0" smtClean="0"/>
              <a:t>61p MemberExam.java)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정의할 때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밖에 선언하는 변수</a:t>
            </a:r>
            <a:endParaRPr lang="en-US" altLang="ko-KR" dirty="0" smtClean="0"/>
          </a:p>
          <a:p>
            <a:r>
              <a:rPr lang="ko-KR" altLang="en-US" dirty="0" smtClean="0"/>
              <a:t>객체가 가질 수 있는 정적인 속성을 나타냄 </a:t>
            </a:r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static : </a:t>
            </a:r>
            <a:r>
              <a:rPr lang="ko-KR" altLang="en-US" sz="2400" dirty="0" smtClean="0"/>
              <a:t>클래스변수</a:t>
            </a:r>
            <a:r>
              <a:rPr lang="en-US" altLang="ko-KR" sz="24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 final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</a:p>
          <a:p>
            <a:pPr lvl="1">
              <a:buFont typeface="Arial" charset="0"/>
              <a:buChar char="•"/>
            </a:pPr>
            <a:r>
              <a:rPr lang="en-US" altLang="ko-KR" sz="2100" dirty="0" smtClean="0"/>
              <a:t> final </a:t>
            </a:r>
            <a:r>
              <a:rPr lang="ko-KR" altLang="en-US" sz="2100" dirty="0" smtClean="0"/>
              <a:t>변수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상수 </a:t>
            </a:r>
            <a:endParaRPr lang="en-US" altLang="ko-KR" sz="2100" dirty="0" smtClean="0"/>
          </a:p>
          <a:p>
            <a:pPr lvl="1">
              <a:buFont typeface="Arial" charset="0"/>
              <a:buChar char="•"/>
            </a:pPr>
            <a:r>
              <a:rPr lang="ko-KR" altLang="en-US" sz="2100" dirty="0" smtClean="0"/>
              <a:t> </a:t>
            </a:r>
            <a:r>
              <a:rPr lang="en-US" altLang="ko-KR" sz="2100" dirty="0" smtClean="0"/>
              <a:t>final</a:t>
            </a:r>
            <a:r>
              <a:rPr lang="ko-KR" altLang="en-US" sz="2100" dirty="0" smtClean="0"/>
              <a:t> </a:t>
            </a:r>
            <a:r>
              <a:rPr lang="ko-KR" altLang="en-US" sz="2100" dirty="0" err="1" smtClean="0"/>
              <a:t>메서드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재정의 불가능한 </a:t>
            </a:r>
            <a:r>
              <a:rPr lang="ko-KR" altLang="en-US" sz="2100" dirty="0" err="1" smtClean="0"/>
              <a:t>메서드</a:t>
            </a:r>
            <a:r>
              <a:rPr lang="ko-KR" altLang="en-US" sz="2100" dirty="0" smtClean="0"/>
              <a:t> </a:t>
            </a:r>
            <a:endParaRPr lang="en-US" altLang="ko-KR" sz="2100" dirty="0" smtClean="0"/>
          </a:p>
          <a:p>
            <a:pPr lvl="1">
              <a:buFont typeface="Arial" charset="0"/>
              <a:buChar char="•"/>
            </a:pPr>
            <a:r>
              <a:rPr lang="en-US" altLang="ko-KR" sz="2100" dirty="0" smtClean="0"/>
              <a:t> final </a:t>
            </a:r>
            <a:r>
              <a:rPr lang="ko-KR" altLang="en-US" sz="2100" dirty="0" smtClean="0"/>
              <a:t>클래스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상속이 불가능한 클래스</a:t>
            </a:r>
            <a:endParaRPr lang="en-US" altLang="ko-KR" sz="2100" dirty="0" smtClean="0"/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접근제어자 </a:t>
            </a:r>
            <a:r>
              <a:rPr lang="en-US" altLang="ko-KR" sz="2400" dirty="0" smtClean="0"/>
              <a:t>: public,  protected, private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5800" y="2667000"/>
            <a:ext cx="800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[</a:t>
            </a:r>
            <a:r>
              <a:rPr lang="ko-KR" altLang="en-US" sz="2800" dirty="0" smtClean="0"/>
              <a:t>접근제어자 </a:t>
            </a:r>
            <a:r>
              <a:rPr lang="en-US" altLang="ko-KR" sz="2800" dirty="0" smtClean="0"/>
              <a:t>]   [static/final]  </a:t>
            </a:r>
            <a:r>
              <a:rPr lang="ko-KR" altLang="en-US" sz="2800" dirty="0" err="1" smtClean="0"/>
              <a:t>데이터형</a:t>
            </a:r>
            <a:r>
              <a:rPr lang="ko-KR" altLang="en-US" sz="2800" dirty="0" smtClean="0"/>
              <a:t>    </a:t>
            </a:r>
            <a:r>
              <a:rPr lang="ko-KR" altLang="en-US" sz="2800" dirty="0" err="1" smtClean="0"/>
              <a:t>변수명</a:t>
            </a:r>
            <a:r>
              <a:rPr lang="ko-KR" altLang="en-US" sz="2800" dirty="0" smtClean="0"/>
              <a:t>  </a:t>
            </a:r>
            <a:r>
              <a:rPr lang="en-US" altLang="ko-KR" sz="2800" dirty="0" smtClean="0"/>
              <a:t>;</a:t>
            </a:r>
            <a:r>
              <a:rPr lang="en-US" altLang="ko-KR" sz="2200" dirty="0" smtClean="0"/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접근권한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접근제어의 필요성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C</a:t>
            </a:r>
            <a:r>
              <a:rPr lang="ko-KR" altLang="en-US" dirty="0" smtClean="0"/>
              <a:t>언어로 된 프로그램에서 전역변수가 변경된 경우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전역변수가 사용된 나머지 모든 프로그램이 변경되어야 한다</a:t>
            </a:r>
            <a:r>
              <a:rPr lang="en-US" altLang="ko-KR" dirty="0" smtClean="0"/>
              <a:t>. =&gt; 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일관된 수정이 어렵고 오류를 범하기 쉽다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자바와 같은 객체지향 언어의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 개념에 기초하여 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객체의 상태를 나타내는 데이터는 그 객체의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메소드에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 의해서만 변경되어야 한다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.  </a:t>
            </a:r>
            <a:r>
              <a:rPr lang="ko-KR" altLang="en-US" b="1" dirty="0" smtClean="0">
                <a:solidFill>
                  <a:srgbClr val="FF0000"/>
                </a:solidFill>
              </a:rPr>
              <a:t>다른 객체가 직접 접근하여 상태를 바꾸는 것은 불가능하거나 어렵게 하여야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/>
              <a:t>그렇지 않을 경우 위의 어려움을 겪게 될 것이다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접근권한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43445"/>
              </p:ext>
            </p:extLst>
          </p:nvPr>
        </p:nvGraphicFramePr>
        <p:xfrm>
          <a:off x="457200" y="1295400"/>
          <a:ext cx="8229600" cy="464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872836"/>
                <a:gridCol w="1080654"/>
                <a:gridCol w="1246909"/>
                <a:gridCol w="1163782"/>
                <a:gridCol w="2493819"/>
              </a:tblGrid>
              <a:tr h="66169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멤버변수의 접근제어자</a:t>
                      </a:r>
                      <a:endParaRPr lang="ko-KR" altLang="en-US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사용범위</a:t>
                      </a:r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578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클래스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하위클래스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동일패키지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모든클래스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9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private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자신의 클래스 안에서만 사용 가능 </a:t>
                      </a:r>
                      <a:r>
                        <a:rPr lang="en-US" altLang="ko-KR" sz="1600" dirty="0" smtClean="0"/>
                        <a:t>=&gt; </a:t>
                      </a:r>
                      <a:r>
                        <a:rPr lang="ko-KR" altLang="en-US" sz="1600" dirty="0" smtClean="0"/>
                        <a:t>외부에서 접근 불가 </a:t>
                      </a:r>
                      <a:r>
                        <a:rPr lang="en-US" altLang="ko-KR" sz="1600" dirty="0" smtClean="0"/>
                        <a:t>=&gt;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정보은닉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보안 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default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동일 패키지내의 클래스에서만 접근가능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7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protected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동일 또는 하위 클래스에서만 접근가능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670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public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클래스에서 접근 가능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멤버변수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접근한정자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(Sample_class.java)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7410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20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객체참조변수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dirty="0" smtClean="0"/>
              <a:t>생성된 객체를 지정하는 변수 </a:t>
            </a:r>
            <a:endParaRPr lang="en-US" altLang="ko-KR" dirty="0" smtClean="0"/>
          </a:p>
          <a:p>
            <a:r>
              <a:rPr lang="ko-KR" altLang="en-US" dirty="0" smtClean="0"/>
              <a:t>객체에 대한 참조 즉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class Box{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depth;</a:t>
            </a:r>
          </a:p>
          <a:p>
            <a:pPr marL="0" indent="0">
              <a:buNone/>
            </a:pPr>
            <a:r>
              <a:rPr lang="en-US" altLang="ko-KR" dirty="0" smtClean="0"/>
              <a:t>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class </a:t>
            </a:r>
            <a:r>
              <a:rPr lang="en-US" altLang="ko-KR" dirty="0" err="1" smtClean="0"/>
              <a:t>MyBox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vol</a:t>
            </a:r>
            <a:r>
              <a:rPr lang="en-US" altLang="ko-KR" dirty="0" smtClean="0"/>
              <a:t>;                   //</a:t>
            </a:r>
            <a:r>
              <a:rPr lang="ko-KR" altLang="en-US" dirty="0" smtClean="0"/>
              <a:t>객체 속성 변수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String </a:t>
            </a:r>
            <a:r>
              <a:rPr lang="en-US" altLang="ko-KR" dirty="0" err="1" smtClean="0"/>
              <a:t>boxname</a:t>
            </a:r>
            <a:r>
              <a:rPr lang="en-US" altLang="ko-KR" dirty="0" smtClean="0"/>
              <a:t>;   </a:t>
            </a:r>
          </a:p>
          <a:p>
            <a:pPr marL="0" indent="0">
              <a:buNone/>
            </a:pPr>
            <a:r>
              <a:rPr lang="en-US" altLang="ko-KR" dirty="0" smtClean="0"/>
              <a:t>      Box </a:t>
            </a:r>
            <a:r>
              <a:rPr lang="en-US" altLang="ko-KR" b="1" dirty="0" smtClean="0">
                <a:solidFill>
                  <a:srgbClr val="FF0000"/>
                </a:solidFill>
              </a:rPr>
              <a:t>mybox1</a:t>
            </a:r>
            <a:r>
              <a:rPr lang="en-US" altLang="ko-KR" dirty="0" smtClean="0"/>
              <a:t> = new Box( );   //</a:t>
            </a:r>
            <a:r>
              <a:rPr lang="ko-KR" altLang="en-US" dirty="0" smtClean="0"/>
              <a:t>객체 참조 변수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………</a:t>
            </a:r>
          </a:p>
          <a:p>
            <a:pPr marL="0" indent="0">
              <a:buNone/>
            </a:pPr>
            <a:r>
              <a:rPr lang="en-US" altLang="ko-KR" dirty="0" smtClean="0"/>
              <a:t>    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61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객체참조변수</a:t>
            </a:r>
            <a:r>
              <a:rPr lang="en-US" altLang="ko-KR" dirty="0" smtClean="0"/>
              <a:t>)(FruitBuy.java)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dirty="0" smtClean="0"/>
              <a:t>다음의 결과 메모리 그림은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예측해보자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   ………..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my_count1 = 100;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my_count2 = my_count1;</a:t>
            </a:r>
          </a:p>
          <a:p>
            <a:pPr marL="0" indent="0">
              <a:buNone/>
            </a:pPr>
            <a:r>
              <a:rPr lang="en-US" altLang="ko-KR" dirty="0" smtClean="0"/>
              <a:t>    Box mybox1 = new Box( );</a:t>
            </a:r>
          </a:p>
          <a:p>
            <a:pPr marL="0" indent="0">
              <a:buNone/>
            </a:pPr>
            <a:r>
              <a:rPr lang="en-US" altLang="ko-KR" dirty="0" smtClean="0"/>
              <a:t>    Box mybox2 = mybox1; </a:t>
            </a:r>
          </a:p>
          <a:p>
            <a:pPr marL="0" indent="0">
              <a:buNone/>
            </a:pPr>
            <a:r>
              <a:rPr lang="en-US" altLang="ko-KR" dirty="0" smtClean="0"/>
              <a:t>    ………….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410200" y="2209800"/>
            <a:ext cx="2895600" cy="1295400"/>
            <a:chOff x="5410200" y="2209800"/>
            <a:chExt cx="2895600" cy="1295400"/>
          </a:xfrm>
        </p:grpSpPr>
        <p:sp>
          <p:nvSpPr>
            <p:cNvPr id="3" name="직사각형 2"/>
            <p:cNvSpPr/>
            <p:nvPr/>
          </p:nvSpPr>
          <p:spPr>
            <a:xfrm>
              <a:off x="6858000" y="22098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56828" y="29718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0200" y="22918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my_count1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30538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my_count2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410200" y="4385603"/>
            <a:ext cx="2895600" cy="1154460"/>
            <a:chOff x="5410200" y="4385603"/>
            <a:chExt cx="2895600" cy="1154460"/>
          </a:xfrm>
        </p:grpSpPr>
        <p:sp>
          <p:nvSpPr>
            <p:cNvPr id="9" name="직사각형 8"/>
            <p:cNvSpPr/>
            <p:nvPr/>
          </p:nvSpPr>
          <p:spPr>
            <a:xfrm>
              <a:off x="6858000" y="4385603"/>
              <a:ext cx="1447800" cy="1100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int</a:t>
              </a:r>
              <a:r>
                <a:rPr lang="en-US" altLang="ko-KR" dirty="0" smtClean="0"/>
                <a:t> width</a:t>
              </a:r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int</a:t>
              </a:r>
              <a:r>
                <a:rPr lang="en-US" altLang="ko-KR" dirty="0" smtClean="0"/>
                <a:t> height</a:t>
              </a:r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int</a:t>
              </a:r>
              <a:r>
                <a:rPr lang="en-US" altLang="ko-KR" dirty="0" smtClean="0"/>
                <a:t> depth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456666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my_box1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517073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my_box2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477000" y="4751335"/>
              <a:ext cx="379828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6477000" y="5170731"/>
              <a:ext cx="38100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4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※ 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최상위 클래스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자바의 최상위 클래스로서 사용자 클래스는 모두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를 상속한다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몇 가지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 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클래스 생성시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해서 사용한다</a:t>
            </a:r>
            <a:r>
              <a:rPr lang="en-US" altLang="ko-KR" dirty="0" smtClean="0"/>
              <a:t>. </a:t>
            </a:r>
          </a:p>
          <a:p>
            <a:pPr marL="788670" lvl="1" indent="-514350"/>
            <a:r>
              <a:rPr lang="en-US" altLang="ko-KR" dirty="0" smtClean="0"/>
              <a:t> equals()  :  </a:t>
            </a:r>
            <a:r>
              <a:rPr lang="ko-KR" altLang="en-US" dirty="0" smtClean="0"/>
              <a:t>내용비교 </a:t>
            </a:r>
            <a:endParaRPr lang="en-US" altLang="ko-KR" dirty="0" smtClean="0"/>
          </a:p>
          <a:p>
            <a:pPr marL="788670" lvl="1" indent="-514350"/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toString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객체의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클래스 이름과 메모리 참조 내용을 문자열로 </a:t>
            </a:r>
            <a:r>
              <a:rPr lang="ko-KR" altLang="en-US" dirty="0" err="1" smtClean="0">
                <a:solidFill>
                  <a:srgbClr val="0070C0"/>
                </a:solidFill>
              </a:rPr>
              <a:t>리턴하며</a:t>
            </a:r>
            <a:r>
              <a:rPr lang="en-US" altLang="ko-KR" dirty="0" smtClean="0">
                <a:solidFill>
                  <a:srgbClr val="0070C0"/>
                </a:solidFill>
              </a:rPr>
              <a:t>, print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메서드에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참조형</a:t>
            </a:r>
            <a:r>
              <a:rPr lang="ko-KR" altLang="en-US" dirty="0" smtClean="0">
                <a:solidFill>
                  <a:srgbClr val="0070C0"/>
                </a:solidFill>
              </a:rPr>
              <a:t> 변수이름을 사용하면 자동호출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      </a:t>
            </a:r>
            <a:r>
              <a:rPr lang="ko-KR" altLang="en-US" dirty="0" smtClean="0">
                <a:solidFill>
                  <a:srgbClr val="0070C0"/>
                </a:solidFill>
              </a:rPr>
              <a:t>활용</a:t>
            </a:r>
            <a:r>
              <a:rPr lang="en-US" altLang="ko-KR" dirty="0" smtClean="0">
                <a:solidFill>
                  <a:srgbClr val="0070C0"/>
                </a:solidFill>
              </a:rPr>
              <a:t> )  public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void </a:t>
            </a:r>
            <a:r>
              <a:rPr lang="en-US" altLang="ko-KR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dirty="0" smtClean="0">
                <a:solidFill>
                  <a:srgbClr val="0070C0"/>
                </a:solidFill>
              </a:rPr>
              <a:t>( ){…….} =&gt; point </a:t>
            </a:r>
            <a:r>
              <a:rPr lang="ko-KR" altLang="en-US" dirty="0" smtClean="0">
                <a:solidFill>
                  <a:srgbClr val="0070C0"/>
                </a:solidFill>
              </a:rPr>
              <a:t>등의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예제를 </a:t>
            </a:r>
            <a:r>
              <a:rPr lang="en-US" altLang="ko-KR" dirty="0" err="1" smtClean="0">
                <a:solidFill>
                  <a:srgbClr val="0070C0"/>
                </a:solidFill>
              </a:rPr>
              <a:t>toString</a:t>
            </a:r>
            <a:r>
              <a:rPr lang="ko-KR" altLang="en-US" dirty="0" smtClean="0">
                <a:solidFill>
                  <a:srgbClr val="0070C0"/>
                </a:solidFill>
              </a:rPr>
              <a:t>을 이용하여 변경해보자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</a:p>
          <a:p>
            <a:pPr marL="788670" lvl="1" indent="-514350"/>
            <a:r>
              <a:rPr lang="ko-KR" altLang="en-US" dirty="0" smtClean="0"/>
              <a:t> </a:t>
            </a:r>
            <a:r>
              <a:rPr lang="en-US" altLang="ko-KR" dirty="0" smtClean="0"/>
              <a:t>clone() :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복제에 이용 </a:t>
            </a:r>
            <a:r>
              <a:rPr lang="en-US" altLang="ko-KR" dirty="0" smtClean="0"/>
              <a:t>……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※  </a:t>
            </a:r>
            <a:r>
              <a:rPr lang="ko-KR" altLang="en-US" dirty="0" smtClean="0"/>
              <a:t>실습예제</a:t>
            </a:r>
            <a:r>
              <a:rPr lang="en-US" altLang="ko-KR" dirty="0" smtClean="0"/>
              <a:t>- AccountTest.java</a:t>
            </a:r>
            <a:r>
              <a:rPr lang="ko-KR" altLang="en-US" dirty="0" smtClean="0"/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itchFamily="2" charset="2"/>
              <a:buChar char="l"/>
            </a:pPr>
            <a:r>
              <a:rPr lang="ko-KR" altLang="en-US" dirty="0" smtClean="0"/>
              <a:t>은행계좌를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 테스트하는 프로그램을 작성하라</a:t>
            </a:r>
            <a:r>
              <a:rPr lang="en-US" altLang="ko-KR" dirty="0" smtClean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dirty="0" smtClean="0"/>
              <a:t>은행계좌번호와 잔액으로 계좌 객체를 생성한다</a:t>
            </a:r>
            <a:r>
              <a:rPr lang="en-US" altLang="ko-KR" dirty="0" smtClean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dirty="0" smtClean="0"/>
              <a:t>입금을 하는 </a:t>
            </a:r>
            <a:r>
              <a:rPr lang="en-US" altLang="ko-KR" dirty="0" smtClean="0"/>
              <a:t>deposit() </a:t>
            </a:r>
            <a:r>
              <a:rPr lang="ko-KR" altLang="en-US" dirty="0" err="1" smtClean="0"/>
              <a:t>메서드를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갖는다</a:t>
            </a:r>
            <a:r>
              <a:rPr lang="en-US" altLang="ko-KR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dirty="0" smtClean="0"/>
              <a:t>출금을 하는 </a:t>
            </a:r>
            <a:r>
              <a:rPr lang="en-US" altLang="ko-KR" dirty="0" smtClean="0"/>
              <a:t>withdraw()</a:t>
            </a:r>
            <a:r>
              <a:rPr lang="ko-KR" altLang="en-US" dirty="0" err="1" smtClean="0"/>
              <a:t>메서드를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잔액이 부족하면 출금할 수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적당한 메시지를 나타낸다</a:t>
            </a:r>
            <a:r>
              <a:rPr lang="en-US" altLang="ko-KR" dirty="0" smtClean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dirty="0" smtClean="0"/>
              <a:t>계좌의 현재 상태를 출력하는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오버라이딩한다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계좌번호  </a:t>
            </a:r>
            <a:r>
              <a:rPr lang="en-US" altLang="ko-KR" dirty="0" smtClean="0"/>
              <a:t>250,  </a:t>
            </a:r>
            <a:r>
              <a:rPr lang="ko-KR" altLang="en-US" dirty="0" smtClean="0"/>
              <a:t>잔액 </a:t>
            </a:r>
            <a:r>
              <a:rPr lang="en-US" altLang="ko-KR" dirty="0" smtClean="0"/>
              <a:t>200,000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en-US" altLang="ko-KR" dirty="0" smtClean="0"/>
              <a:t>20,000</a:t>
            </a:r>
            <a:r>
              <a:rPr lang="ko-KR" altLang="en-US" dirty="0" smtClean="0"/>
              <a:t>원 입금</a:t>
            </a:r>
            <a:r>
              <a:rPr lang="en-US" altLang="ko-KR" smtClean="0"/>
              <a:t>,   300,000</a:t>
            </a:r>
            <a:r>
              <a:rPr lang="ko-KR" altLang="en-US" dirty="0" smtClean="0"/>
              <a:t>원 출금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클래스변수</a:t>
            </a:r>
            <a:r>
              <a:rPr lang="en-US" altLang="ko-KR" dirty="0" smtClean="0"/>
              <a:t>(static)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(global object) 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r>
              <a:rPr lang="ko-KR" altLang="en-US" dirty="0" smtClean="0"/>
              <a:t>클래스가 로딩되는 과정에서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기억공간이 한번만 확보 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해당 클래스의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모든 객체가 변수를 공유한다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객체들 사이의 통신이나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공통되는 속성을 </a:t>
            </a:r>
            <a:r>
              <a:rPr lang="ko-KR" altLang="en-US" dirty="0" smtClean="0"/>
              <a:t>표현하는데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일반 변수가 객체이름으로 접근하는데 반해 클래스 변수는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클래스 이름으로 접근한다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94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– 1.</a:t>
            </a:r>
            <a:r>
              <a:rPr lang="ko-KR" altLang="en-US" dirty="0" smtClean="0"/>
              <a:t>클래스의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81600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2000" dirty="0" smtClean="0"/>
              <a:t>형식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class </a:t>
            </a:r>
            <a:r>
              <a:rPr lang="ko-KR" altLang="en-US" sz="2000" dirty="0" smtClean="0"/>
              <a:t>클래스이름</a:t>
            </a:r>
            <a:r>
              <a:rPr lang="en-US" altLang="ko-KR" sz="2000" dirty="0" smtClean="0"/>
              <a:t> {  //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선언부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//</a:t>
            </a:r>
            <a:r>
              <a:rPr lang="ko-KR" altLang="en-US" sz="2000" dirty="0" smtClean="0"/>
              <a:t>클래스 멤버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	 1.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객체 생성 및 초기화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2. </a:t>
            </a:r>
            <a:r>
              <a:rPr lang="ko-KR" altLang="en-US" sz="2000" dirty="0" smtClean="0"/>
              <a:t>멤버 변수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속성을 정의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3.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데이터를 조작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동작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	    </a:t>
            </a:r>
            <a:r>
              <a:rPr lang="en-US" altLang="ko-KR" sz="1800" dirty="0" err="1" smtClean="0"/>
              <a:t>cf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기존 구조언어는 </a:t>
            </a:r>
            <a:r>
              <a:rPr lang="ko-KR" altLang="en-US" sz="1800" dirty="0" err="1" smtClean="0"/>
              <a:t>프로시져로</a:t>
            </a:r>
            <a:r>
              <a:rPr lang="ko-KR" altLang="en-US" sz="1800" dirty="0" smtClean="0"/>
              <a:t> 따로 구성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2000" dirty="0" smtClean="0"/>
              <a:t>	  4. </a:t>
            </a:r>
            <a:r>
              <a:rPr lang="ko-KR" altLang="en-US" sz="2000" dirty="0" smtClean="0"/>
              <a:t>내부 클래스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클래스 내부에 선언된 클래스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91200" y="1219200"/>
            <a:ext cx="2743200" cy="4937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멤버변수만 갖는 예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altLang="ko-KR" sz="2000" noProof="0" dirty="0" smtClean="0"/>
              <a:t> class Student{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altLang="ko-KR" sz="2000" b="0" i="0" u="none" strike="noStrike" kern="1200" cap="none" spc="0" normalizeH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String name;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altLang="ko-KR" sz="2000" noProof="0" dirty="0" smtClean="0"/>
              <a:t>    </a:t>
            </a:r>
            <a:r>
              <a:rPr lang="en-US" altLang="ko-KR" sz="2000" noProof="0" dirty="0" err="1" smtClean="0"/>
              <a:t>int</a:t>
            </a:r>
            <a:r>
              <a:rPr lang="en-US" altLang="ko-KR" sz="2000" noProof="0" dirty="0" smtClean="0"/>
              <a:t> grade;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altLang="ko-KR" sz="2000" b="0" i="0" u="none" strike="noStrike" kern="1200" cap="none" spc="0" normalizeH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ko-KR" sz="2000" b="0" i="0" u="none" strike="noStrike" kern="1200" cap="none" spc="0" normalizeH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000" b="0" i="0" u="none" strike="noStrike" kern="1200" cap="none" spc="0" normalizeH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altLang="ko-KR" sz="2000" noProof="0" dirty="0" smtClean="0"/>
              <a:t>    </a:t>
            </a:r>
            <a:r>
              <a:rPr lang="en-US" altLang="ko-KR" sz="2000" noProof="0" dirty="0" err="1" smtClean="0"/>
              <a:t>int</a:t>
            </a:r>
            <a:r>
              <a:rPr lang="en-US" altLang="ko-KR" sz="2000" noProof="0" dirty="0" smtClean="0"/>
              <a:t> number;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altLang="ko-KR" sz="2000" b="0" i="0" u="none" strike="noStrike" kern="1200" cap="none" spc="0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String telephone;</a:t>
            </a:r>
            <a:endParaRPr lang="en-US" altLang="ko-KR" sz="2000" dirty="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altLang="ko-KR" sz="2000" b="0" i="0" u="none" strike="noStrike" kern="1200" cap="none" spc="0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클래스변수</a:t>
            </a:r>
            <a:r>
              <a:rPr lang="en-US" altLang="ko-KR" dirty="0" smtClean="0"/>
              <a:t>(static)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6200" y="25908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4800" y="2819400"/>
            <a:ext cx="1905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24200" y="1752600"/>
            <a:ext cx="1752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a= 5</a:t>
            </a:r>
          </a:p>
          <a:p>
            <a:pPr algn="ctr"/>
            <a:r>
              <a:rPr lang="en-US" altLang="ko-KR" dirty="0" smtClean="0"/>
              <a:t>Count=10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24200" y="4495800"/>
            <a:ext cx="1752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a= 7</a:t>
            </a:r>
          </a:p>
          <a:p>
            <a:pPr algn="ctr"/>
            <a:r>
              <a:rPr lang="en-US" altLang="ko-KR" dirty="0" smtClean="0"/>
              <a:t>Count=10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761" y="3162300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객체생성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10561" y="5867400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객체생성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6" name="구부러진 연결선 15"/>
          <p:cNvCxnSpPr>
            <a:stCxn id="8" idx="0"/>
          </p:cNvCxnSpPr>
          <p:nvPr/>
        </p:nvCxnSpPr>
        <p:spPr>
          <a:xfrm rot="5400000" flipH="1" flipV="1">
            <a:off x="1866900" y="1104900"/>
            <a:ext cx="838200" cy="21336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8" idx="2"/>
          </p:cNvCxnSpPr>
          <p:nvPr/>
        </p:nvCxnSpPr>
        <p:spPr>
          <a:xfrm rot="16200000" flipH="1">
            <a:off x="1828800" y="4114800"/>
            <a:ext cx="685800" cy="19050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14717"/>
              </p:ext>
            </p:extLst>
          </p:nvPr>
        </p:nvGraphicFramePr>
        <p:xfrm>
          <a:off x="7289409" y="1478280"/>
          <a:ext cx="1752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731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메모리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96000" y="2906737"/>
            <a:ext cx="137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Count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a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43400" y="2171700"/>
            <a:ext cx="28956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495800" y="2514600"/>
            <a:ext cx="27432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343400" y="4953000"/>
            <a:ext cx="2743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648200" y="3962400"/>
            <a:ext cx="24384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943600" y="3581400"/>
            <a:ext cx="2667000" cy="609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00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클래스변수</a:t>
            </a:r>
            <a:r>
              <a:rPr lang="en-US" altLang="ko-KR" dirty="0" smtClean="0"/>
              <a:t>(static)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41602"/>
              </p:ext>
            </p:extLst>
          </p:nvPr>
        </p:nvGraphicFramePr>
        <p:xfrm>
          <a:off x="304800" y="1397000"/>
          <a:ext cx="8534400" cy="1833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68804"/>
                <a:gridCol w="1174459"/>
                <a:gridCol w="1409350"/>
                <a:gridCol w="32101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생성시기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 </a:t>
                      </a:r>
                      <a:r>
                        <a:rPr lang="ko-KR" altLang="en-US" dirty="0" err="1" smtClean="0"/>
                        <a:t>갯수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사용방법</a:t>
                      </a:r>
                      <a:endParaRPr lang="ko-KR" alt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로딩시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클래스이름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클래스변수이름</a:t>
                      </a:r>
                      <a:endParaRPr lang="ko-KR" alt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객체변수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객체생성시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객체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객체수만큼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객체이름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 u="sng" dirty="0" smtClean="0">
                          <a:solidFill>
                            <a:srgbClr val="FF0000"/>
                          </a:solidFill>
                        </a:rPr>
                        <a:t>객체변수이름</a:t>
                      </a:r>
                      <a:endParaRPr lang="ko-KR" alt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733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 교과서 </a:t>
            </a:r>
            <a:r>
              <a:rPr lang="en-US" altLang="ko-KR" dirty="0" smtClean="0"/>
              <a:t>62-63p </a:t>
            </a:r>
            <a:r>
              <a:rPr lang="ko-KR" altLang="en-US" dirty="0" smtClean="0"/>
              <a:t>설명과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 참조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ko-KR" altLang="en-US" dirty="0" smtClean="0"/>
              <a:t>읽을 거리를 읽어보세요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5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클래스변수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en-US" altLang="ko-KR" sz="2700" dirty="0" smtClean="0"/>
              <a:t>Static_sample.java     64p StaticVariExam.java</a:t>
            </a:r>
            <a:endParaRPr lang="ko-KR" altLang="en-US" sz="2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기본과정 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Square</a:t>
            </a:r>
            <a:r>
              <a:rPr lang="ko-KR" altLang="en-US" dirty="0" smtClean="0"/>
              <a:t> 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만들고 </a:t>
            </a:r>
            <a:endParaRPr lang="en-US" altLang="ko-KR" dirty="0" smtClean="0"/>
          </a:p>
          <a:p>
            <a:r>
              <a:rPr lang="en-US" altLang="ko-KR" dirty="0" smtClean="0"/>
              <a:t>Square </a:t>
            </a:r>
            <a:r>
              <a:rPr lang="ko-KR" altLang="en-US" dirty="0" smtClean="0"/>
              <a:t>클래스로부터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생성되는 객체들에 일련번호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부여한다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class Square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idNum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SqId</a:t>
            </a:r>
            <a:r>
              <a:rPr lang="en-US" altLang="ko-KR" dirty="0" smtClean="0"/>
              <a:t>=0;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Square(){//</a:t>
            </a:r>
            <a:r>
              <a:rPr lang="ko-KR" altLang="en-US" dirty="0" smtClean="0"/>
              <a:t>클래스와 동일한 이름의 </a:t>
            </a:r>
            <a:r>
              <a:rPr lang="ko-KR" altLang="en-US" dirty="0" err="1" smtClean="0"/>
              <a:t>생성자함수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	   </a:t>
            </a:r>
            <a:r>
              <a:rPr lang="en-US" altLang="ko-KR" dirty="0" err="1" smtClean="0"/>
              <a:t>idNum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SqId</a:t>
            </a:r>
            <a:r>
              <a:rPr lang="en-US" altLang="ko-KR" dirty="0" smtClean="0"/>
              <a:t>++; </a:t>
            </a:r>
          </a:p>
          <a:p>
            <a:pPr marL="0" indent="0">
              <a:buNone/>
            </a:pPr>
            <a:r>
              <a:rPr lang="en-US" altLang="ko-KR" dirty="0" smtClean="0"/>
              <a:t>	 //Square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이용하여 객체를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SqId</a:t>
            </a:r>
            <a:r>
              <a:rPr lang="ko-KR" altLang="en-US" dirty="0" smtClean="0"/>
              <a:t>를 증가 </a:t>
            </a:r>
          </a:p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※  </a:t>
            </a:r>
            <a:r>
              <a:rPr lang="ko-KR" altLang="en-US" dirty="0" smtClean="0"/>
              <a:t>실습예제</a:t>
            </a:r>
            <a:r>
              <a:rPr lang="en-US" altLang="ko-KR" dirty="0" smtClean="0"/>
              <a:t>- AccountTest.java</a:t>
            </a:r>
            <a:r>
              <a:rPr lang="ko-KR" altLang="en-US" dirty="0" smtClean="0"/>
              <a:t>의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itchFamily="2" charset="2"/>
              <a:buChar char="l"/>
            </a:pPr>
            <a:r>
              <a:rPr lang="ko-KR" altLang="en-US" dirty="0" smtClean="0"/>
              <a:t>은행계좌를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 테스트하는 프로그램을 작성하라</a:t>
            </a:r>
            <a:r>
              <a:rPr lang="en-US" altLang="ko-KR" dirty="0" smtClean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dirty="0" smtClean="0"/>
              <a:t>연간 이자를 </a:t>
            </a:r>
            <a:r>
              <a:rPr lang="en-US" altLang="ko-KR" dirty="0" smtClean="0"/>
              <a:t>2%</a:t>
            </a:r>
            <a:r>
              <a:rPr lang="ko-KR" altLang="en-US" dirty="0" smtClean="0"/>
              <a:t>로 설정하라</a:t>
            </a:r>
            <a:r>
              <a:rPr lang="en-US" altLang="ko-KR" dirty="0" smtClean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정기예탁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fixedDeposit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금액을 입력하면 이자를 더한 원금을 계산하라</a:t>
            </a:r>
            <a:r>
              <a:rPr lang="en-US" altLang="ko-KR" dirty="0" smtClean="0"/>
              <a:t>. </a:t>
            </a:r>
          </a:p>
          <a:p>
            <a:pPr marL="788670" lvl="1" indent="-51435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 (final)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기본과정 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final </a:t>
            </a:r>
            <a:r>
              <a:rPr lang="ko-KR" altLang="en-US" dirty="0" smtClean="0"/>
              <a:t>이 붙은 멤버 변수는 더 이상 값을 변경할 수 없다는 의미이다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상수의 이름은 관례적으로 대문자를 사용한다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en-US" altLang="ko-KR" dirty="0" err="1" smtClean="0"/>
              <a:t>FinalAreaExam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public static final double PI = 3.14;</a:t>
            </a:r>
          </a:p>
          <a:p>
            <a:pPr marL="0" indent="0">
              <a:buNone/>
            </a:pPr>
            <a:r>
              <a:rPr lang="en-US" altLang="ko-KR" dirty="0" smtClean="0"/>
              <a:t> 		 :</a:t>
            </a:r>
          </a:p>
          <a:p>
            <a:pPr marL="0" indent="0">
              <a:buNone/>
            </a:pPr>
            <a:r>
              <a:rPr lang="en-US" altLang="ko-KR" dirty="0" smtClean="0"/>
              <a:t>		 :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클래스의 접근제어자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724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public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접근이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final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가질 수 없는 클래스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 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선언된 클래스로부터는 새로운 클래스가 상속되어 생성될 수 없음을 의미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abstract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객체를 생성할 수 없는 클래스를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참고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클래스의 접근제어자의 경우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가지는 클래스에만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객체 생성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객체참조형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클래스형의</a:t>
            </a:r>
            <a:r>
              <a:rPr lang="ko-KR" altLang="en-US" dirty="0" smtClean="0"/>
              <a:t> 객체가 선언되는 기억 장소의 주소를 가리키는 </a:t>
            </a:r>
            <a:r>
              <a:rPr lang="ko-KR" altLang="en-US" dirty="0" err="1" smtClean="0"/>
              <a:t>객체참조형</a:t>
            </a:r>
            <a:r>
              <a:rPr lang="ko-KR" altLang="en-US" dirty="0" smtClean="0"/>
              <a:t> 변수를 선언</a:t>
            </a:r>
            <a:r>
              <a:rPr lang="en-US" altLang="ko-KR" dirty="0" smtClean="0"/>
              <a:t> </a:t>
            </a:r>
          </a:p>
          <a:p>
            <a:pPr marL="788670" lvl="1" indent="-514350">
              <a:buNone/>
            </a:pPr>
            <a:r>
              <a:rPr lang="en-US" altLang="ko-KR" dirty="0" smtClean="0"/>
              <a:t>	Student  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;</a:t>
            </a:r>
          </a:p>
          <a:p>
            <a:pPr marL="788670" lvl="1" indent="-514350">
              <a:buNone/>
            </a:pPr>
            <a:r>
              <a:rPr lang="en-US" altLang="ko-KR" dirty="0" smtClean="0"/>
              <a:t> 	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 기억공간 확보 </a:t>
            </a:r>
            <a:endParaRPr lang="en-US" altLang="ko-KR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new Student( );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                       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7400" y="2971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81200" y="4724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aaa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5800" y="4724400"/>
          <a:ext cx="1219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3048000" y="4876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객체 생성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멤버변수만 갖는 클래스의 예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class </a:t>
            </a:r>
            <a:r>
              <a:rPr lang="en-US" altLang="ko-KR" dirty="0" err="1" smtClean="0"/>
              <a:t>MyBox</a:t>
            </a:r>
            <a:r>
              <a:rPr lang="ko-KR" altLang="en-US" dirty="0" smtClean="0"/>
              <a:t> </a:t>
            </a:r>
            <a:r>
              <a:rPr lang="en-US" altLang="ko-KR" dirty="0" smtClean="0"/>
              <a:t> {  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depth;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class Student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name;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String telephone;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객체 생성 </a:t>
            </a:r>
            <a:r>
              <a:rPr lang="en-US" altLang="ko-KR" sz="2000" dirty="0" smtClean="0"/>
              <a:t> ClassExam.java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9377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smtClean="0"/>
              <a:t>Student{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	String </a:t>
            </a:r>
            <a:r>
              <a:rPr lang="en-US" altLang="ko-KR" dirty="0"/>
              <a:t>name;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grade;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number;</a:t>
            </a:r>
          </a:p>
          <a:p>
            <a:pPr marL="0" indent="0">
              <a:buNone/>
            </a:pPr>
            <a:r>
              <a:rPr lang="en-US" altLang="ko-KR" dirty="0"/>
              <a:t>	String telephone;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ClassExam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Student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= new Student();</a:t>
            </a:r>
          </a:p>
          <a:p>
            <a:pPr marL="0" indent="0">
              <a:buNone/>
            </a:pPr>
            <a:r>
              <a:rPr lang="en-US" altLang="ko-KR" dirty="0" smtClean="0"/>
              <a:t>		kim.name="</a:t>
            </a:r>
            <a:r>
              <a:rPr lang="ko-KR" altLang="en-US" dirty="0" smtClean="0"/>
              <a:t>김현우</a:t>
            </a:r>
            <a:r>
              <a:rPr lang="en-US" altLang="ko-KR" dirty="0" smtClean="0"/>
              <a:t>";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kim.grade</a:t>
            </a:r>
            <a:r>
              <a:rPr lang="en-US" altLang="ko-KR" dirty="0" smtClean="0"/>
              <a:t> = 2;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kim.number</a:t>
            </a:r>
            <a:r>
              <a:rPr lang="en-US" altLang="ko-KR" dirty="0" smtClean="0"/>
              <a:t> = 14;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kim.telephone</a:t>
            </a:r>
            <a:r>
              <a:rPr lang="en-US" altLang="ko-KR" dirty="0" smtClean="0"/>
              <a:t> = "123-345-6789";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학생정보 </a:t>
            </a:r>
            <a:r>
              <a:rPr lang="en-US" altLang="ko-KR" dirty="0" smtClean="0"/>
              <a:t>: 						"+</a:t>
            </a:r>
            <a:r>
              <a:rPr lang="en-US" altLang="ko-KR" dirty="0" err="1" smtClean="0"/>
              <a:t>kim.name+kim.grade+kim.number+kim.telephone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객체 생성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멤버변수와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갖는 클래스의 예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class Box  {  </a:t>
            </a:r>
          </a:p>
          <a:p>
            <a:pPr>
              <a:buNone/>
            </a:pPr>
            <a:r>
              <a:rPr lang="en-US" altLang="ko-KR" dirty="0" smtClean="0"/>
              <a:t>		// 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//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	public void volume(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depth){</a:t>
            </a:r>
          </a:p>
          <a:p>
            <a:pPr>
              <a:buNone/>
            </a:pPr>
            <a:r>
              <a:rPr lang="en-US" altLang="ko-KR" dirty="0" smtClean="0"/>
              <a:t>		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volume;</a:t>
            </a:r>
          </a:p>
          <a:p>
            <a:pPr>
              <a:buNone/>
            </a:pPr>
            <a:r>
              <a:rPr lang="en-US" altLang="ko-KR" dirty="0" smtClean="0"/>
              <a:t>		    volume = width * height * depth;</a:t>
            </a:r>
          </a:p>
          <a:p>
            <a:pPr>
              <a:buNone/>
            </a:pPr>
            <a:r>
              <a:rPr lang="en-US" altLang="ko-KR" dirty="0" smtClean="0"/>
              <a:t>		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부피 </a:t>
            </a:r>
            <a:r>
              <a:rPr lang="en-US" altLang="ko-KR" dirty="0" smtClean="0"/>
              <a:t>" + volume);</a:t>
            </a:r>
          </a:p>
          <a:p>
            <a:pPr>
              <a:buNone/>
            </a:pPr>
            <a:r>
              <a:rPr lang="en-US" altLang="ko-KR" dirty="0" smtClean="0"/>
              <a:t>           }</a:t>
            </a:r>
          </a:p>
          <a:p>
            <a:pPr>
              <a:buNone/>
            </a:pPr>
            <a:r>
              <a:rPr lang="en-US" altLang="ko-KR" dirty="0" smtClean="0"/>
              <a:t>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24400" y="1219200"/>
            <a:ext cx="41148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MyBox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{</a:t>
            </a:r>
          </a:p>
          <a:p>
            <a:pPr>
              <a:buNone/>
            </a:pPr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</a:t>
            </a:r>
          </a:p>
          <a:p>
            <a:pPr>
              <a:buNone/>
            </a:pPr>
            <a:r>
              <a:rPr lang="en-US" altLang="ko-KR" sz="1600" dirty="0"/>
              <a:t>	{</a:t>
            </a:r>
          </a:p>
          <a:p>
            <a:pPr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MyBox</a:t>
            </a:r>
            <a:r>
              <a:rPr lang="en-US" altLang="ko-KR" sz="1600" dirty="0"/>
              <a:t> box1 = new </a:t>
            </a:r>
            <a:r>
              <a:rPr lang="en-US" altLang="ko-KR" sz="1600" dirty="0" err="1"/>
              <a:t>MyBox</a:t>
            </a:r>
            <a:r>
              <a:rPr lang="en-US" altLang="ko-KR" sz="1600" dirty="0"/>
              <a:t>();</a:t>
            </a:r>
          </a:p>
          <a:p>
            <a:pPr>
              <a:buNone/>
            </a:pPr>
            <a:r>
              <a:rPr lang="en-US" altLang="ko-KR" sz="1600" dirty="0"/>
              <a:t>		box1.volume(10,20,5);</a:t>
            </a:r>
          </a:p>
          <a:p>
            <a:pPr>
              <a:buNone/>
            </a:pPr>
            <a:r>
              <a:rPr lang="en-US" altLang="ko-KR" sz="1600" dirty="0"/>
              <a:t>	}</a:t>
            </a:r>
          </a:p>
          <a:p>
            <a:pPr>
              <a:buNone/>
            </a:pPr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3400" y="1295400"/>
            <a:ext cx="4114800" cy="493776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멤버변수와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메서드를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갖는 클래스의 예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(MyBox.java)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Box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width;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height;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depth;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부피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메서드</a:t>
            </a:r>
            <a:endParaRPr kumimoji="0" lang="ko-K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volume(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width, 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height, 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depth){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volume;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volume = width * height * depth;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</a:t>
            </a: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부피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:" + volume);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2-2.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객체 생성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8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2-2. </a:t>
            </a:r>
            <a:r>
              <a:rPr lang="ko-KR" altLang="en-US" dirty="0" smtClean="0"/>
              <a:t>객체 생성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멤버변수와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갖는 클래스의 예  </a:t>
            </a:r>
            <a:r>
              <a:rPr lang="en-US" altLang="ko-KR" dirty="0" smtClean="0"/>
              <a:t>=&gt;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다음장에서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자세히 다룬다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dirty="0" smtClean="0"/>
              <a:t>   class Box</a:t>
            </a:r>
            <a:r>
              <a:rPr lang="ko-KR" altLang="en-US" dirty="0" smtClean="0"/>
              <a:t> </a:t>
            </a:r>
            <a:r>
              <a:rPr lang="en-US" altLang="ko-KR" dirty="0" smtClean="0"/>
              <a:t> {  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mtClean="0"/>
              <a:t>	Box(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d){  //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클래스명과 이름이 같다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width = w;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height = h;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depth = d;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}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       	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void volume( ……  ){</a:t>
            </a:r>
          </a:p>
          <a:p>
            <a:pPr>
              <a:buNone/>
            </a:pPr>
            <a:r>
              <a:rPr lang="en-US" altLang="ko-KR" dirty="0" smtClean="0"/>
              <a:t>		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volume;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volume = width * height * depth;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부피 </a:t>
            </a:r>
            <a:r>
              <a:rPr lang="en-US" altLang="ko-KR" dirty="0" smtClean="0"/>
              <a:t>“ + </a:t>
            </a:r>
            <a:r>
              <a:rPr lang="en-US" altLang="ko-KR" dirty="0" err="1" smtClean="0"/>
              <a:t>vol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              }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2-2. </a:t>
            </a:r>
            <a:r>
              <a:rPr lang="ko-KR" altLang="en-US" dirty="0" smtClean="0"/>
              <a:t>객체 생성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 smtClean="0"/>
              <a:t>- </a:t>
            </a:r>
            <a:r>
              <a:rPr lang="ko-KR" altLang="en-US" sz="2200" dirty="0" smtClean="0"/>
              <a:t>멤버 변수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속성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와  생성자함수를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갖는 객체의 생성</a:t>
            </a:r>
            <a:r>
              <a:rPr lang="en-US" altLang="ko-KR" sz="2200" dirty="0" smtClean="0"/>
              <a:t>(TwoBox.java)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3962400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class Box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//</a:t>
            </a:r>
            <a:r>
              <a:rPr lang="ko-KR" altLang="en-US" sz="1400" dirty="0"/>
              <a:t>멤버변수 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depth;</a:t>
            </a:r>
          </a:p>
          <a:p>
            <a:pPr marL="0" indent="0">
              <a:buNone/>
            </a:pPr>
            <a:r>
              <a:rPr lang="en-US" altLang="ko-KR" sz="1400" dirty="0"/>
              <a:t>	//</a:t>
            </a:r>
            <a:r>
              <a:rPr lang="ko-KR" altLang="en-US" sz="1400" dirty="0" err="1"/>
              <a:t>생성자함수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public void Box(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d){</a:t>
            </a:r>
          </a:p>
          <a:p>
            <a:pPr marL="0" indent="0">
              <a:buNone/>
            </a:pPr>
            <a:r>
              <a:rPr lang="en-US" altLang="ko-KR" sz="1400" dirty="0"/>
              <a:t>		width = w; </a:t>
            </a:r>
          </a:p>
          <a:p>
            <a:pPr marL="0" indent="0">
              <a:buNone/>
            </a:pPr>
            <a:r>
              <a:rPr lang="en-US" altLang="ko-KR" sz="1400" dirty="0"/>
              <a:t>		height = h; </a:t>
            </a:r>
          </a:p>
          <a:p>
            <a:pPr marL="0" indent="0">
              <a:buNone/>
            </a:pPr>
            <a:r>
              <a:rPr lang="en-US" altLang="ko-KR" sz="1400" dirty="0"/>
              <a:t>		depth = d; 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48200" y="1828800"/>
            <a:ext cx="3962400" cy="45560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343400" y="1219200"/>
            <a:ext cx="3962400" cy="448056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TwoBox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public </a:t>
            </a:r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 smtClean="0"/>
              <a:t>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Box </a:t>
            </a:r>
            <a:r>
              <a:rPr lang="en-US" altLang="ko-KR" dirty="0"/>
              <a:t>box1 = new Box();</a:t>
            </a:r>
          </a:p>
          <a:p>
            <a:pPr marL="0" indent="0">
              <a:buNone/>
            </a:pPr>
            <a:r>
              <a:rPr lang="en-US" altLang="ko-KR" dirty="0" smtClean="0"/>
              <a:t>        Box </a:t>
            </a:r>
            <a:r>
              <a:rPr lang="en-US" altLang="ko-KR" dirty="0"/>
              <a:t>box2 = new Box();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vol1, vol2;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box1.width </a:t>
            </a:r>
            <a:r>
              <a:rPr lang="en-US" altLang="ko-KR" dirty="0"/>
              <a:t>= 10;</a:t>
            </a:r>
          </a:p>
          <a:p>
            <a:pPr marL="0" indent="0">
              <a:buNone/>
            </a:pPr>
            <a:r>
              <a:rPr lang="en-US" altLang="ko-KR" dirty="0" smtClean="0"/>
              <a:t>         box1.height </a:t>
            </a:r>
            <a:r>
              <a:rPr lang="en-US" altLang="ko-KR" dirty="0"/>
              <a:t>= 20; </a:t>
            </a:r>
          </a:p>
          <a:p>
            <a:pPr marL="0" indent="0">
              <a:buNone/>
            </a:pPr>
            <a:r>
              <a:rPr lang="en-US" altLang="ko-KR" dirty="0" smtClean="0"/>
              <a:t>         box1.depth 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 smtClean="0"/>
              <a:t>         box2.width </a:t>
            </a:r>
            <a:r>
              <a:rPr lang="en-US" altLang="ko-KR" dirty="0"/>
              <a:t>= 1;</a:t>
            </a:r>
          </a:p>
          <a:p>
            <a:pPr marL="0" indent="0">
              <a:buNone/>
            </a:pPr>
            <a:r>
              <a:rPr lang="en-US" altLang="ko-KR" dirty="0" smtClean="0"/>
              <a:t>         box2.height </a:t>
            </a:r>
            <a:r>
              <a:rPr lang="en-US" altLang="ko-KR" dirty="0"/>
              <a:t>= 2; </a:t>
            </a:r>
          </a:p>
          <a:p>
            <a:pPr marL="0" indent="0">
              <a:buNone/>
            </a:pPr>
            <a:r>
              <a:rPr lang="en-US" altLang="ko-KR" dirty="0" smtClean="0"/>
              <a:t>         box2.depth </a:t>
            </a:r>
            <a:r>
              <a:rPr lang="en-US" altLang="ko-KR" dirty="0"/>
              <a:t>= 3;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("box1</a:t>
            </a:r>
            <a:r>
              <a:rPr lang="ko-KR" altLang="en-US" dirty="0"/>
              <a:t>의 부피 </a:t>
            </a:r>
            <a:r>
              <a:rPr lang="en-US" altLang="ko-KR" dirty="0" smtClean="0"/>
              <a:t>:"+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(</a:t>
            </a:r>
            <a:r>
              <a:rPr lang="en-US" altLang="ko-KR" dirty="0"/>
              <a:t>box1.width*box1.height*box1.depth));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("box2</a:t>
            </a:r>
            <a:r>
              <a:rPr lang="ko-KR" altLang="en-US" dirty="0"/>
              <a:t>의 부피 </a:t>
            </a:r>
            <a:r>
              <a:rPr lang="en-US" altLang="ko-KR" dirty="0" smtClean="0"/>
              <a:t>:"+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(</a:t>
            </a:r>
            <a:r>
              <a:rPr lang="en-US" altLang="ko-KR" dirty="0"/>
              <a:t>box2.width*box2.height*box2.depth));</a:t>
            </a:r>
          </a:p>
          <a:p>
            <a:pPr marL="0" indent="0">
              <a:buNone/>
            </a:pPr>
            <a:r>
              <a:rPr lang="en-US" altLang="ko-KR" dirty="0" smtClean="0"/>
              <a:t>   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2543</TotalTime>
  <Words>1380</Words>
  <Application>Microsoft Office PowerPoint</Application>
  <PresentationFormat>화면 슬라이드 쇼(4:3)</PresentationFormat>
  <Paragraphs>481</Paragraphs>
  <Slides>25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원본</vt:lpstr>
      <vt:lpstr>자바 기본 정리2-1 </vt:lpstr>
      <vt:lpstr>2. 클래스 – 1.클래스의 정의 </vt:lpstr>
      <vt:lpstr>2-2. 객체 생성  </vt:lpstr>
      <vt:lpstr>2-2. 객체 생성 </vt:lpstr>
      <vt:lpstr>2-2. 객체 생성  ClassExam.java </vt:lpstr>
      <vt:lpstr>2-2. 객체 생성 </vt:lpstr>
      <vt:lpstr>PowerPoint 프레젠테이션</vt:lpstr>
      <vt:lpstr>2-2. 객체 생성 </vt:lpstr>
      <vt:lpstr>2-2. 객체 생성  - 멤버 변수(속성)와  생성자함수를 갖는 객체의 생성(TwoBox.java)</vt:lpstr>
      <vt:lpstr>실습예제 – Point.java , PointEx.java</vt:lpstr>
      <vt:lpstr>3. 멤버변수 (객체속성변수)                                    (교과서 61p MemberExam.java)</vt:lpstr>
      <vt:lpstr>3. 멤버변수 (접근권한)</vt:lpstr>
      <vt:lpstr>3. 멤버변수 (접근권한)</vt:lpstr>
      <vt:lpstr>3. 멤버변수 - 접근한정자 테스트(Sample_class.java)</vt:lpstr>
      <vt:lpstr>3. 멤버변수 (객체참조변수)</vt:lpstr>
      <vt:lpstr>3. 멤버변수 (객체참조변수)(FruitBuy.java)</vt:lpstr>
      <vt:lpstr>※  참고: 자바의 최상위 클래스 Object </vt:lpstr>
      <vt:lpstr>※  실습예제- AccountTest.java </vt:lpstr>
      <vt:lpstr>3-2. 클래스변수(static)</vt:lpstr>
      <vt:lpstr>3-2. 클래스변수(static)</vt:lpstr>
      <vt:lpstr>3-2. 클래스변수(static)</vt:lpstr>
      <vt:lpstr>3-2. 클래스변수(static) 예제 – Static_sample.java     64p StaticVariExam.java</vt:lpstr>
      <vt:lpstr>※  실습예제- AccountTest.java의 활용</vt:lpstr>
      <vt:lpstr>5. 상수 (final) </vt:lpstr>
      <vt:lpstr>※  참고: 클래스의 접근제어자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Mirim</cp:lastModifiedBy>
  <cp:revision>145</cp:revision>
  <dcterms:created xsi:type="dcterms:W3CDTF">2013-12-18T06:25:39Z</dcterms:created>
  <dcterms:modified xsi:type="dcterms:W3CDTF">2015-09-14T03:09:56Z</dcterms:modified>
</cp:coreProperties>
</file>