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7" r:id="rId14"/>
    <p:sldId id="288" r:id="rId15"/>
    <p:sldId id="289" r:id="rId16"/>
    <p:sldId id="292" r:id="rId17"/>
    <p:sldId id="284" r:id="rId18"/>
    <p:sldId id="285" r:id="rId19"/>
    <p:sldId id="291" r:id="rId20"/>
    <p:sldId id="29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4660"/>
  </p:normalViewPr>
  <p:slideViewPr>
    <p:cSldViewPr>
      <p:cViewPr>
        <p:scale>
          <a:sx n="74" d="100"/>
          <a:sy n="74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CBBED-B00B-4DFA-8531-8994785E6254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08656-F692-424B-B466-C46931BC6B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76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5258-91FE-42B3-9BBD-45F919CBBB34}" type="datetimeFigureOut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05452-37E4-41D7-AAB2-5D53C38406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228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05452-37E4-41D7-AAB2-5D53C384063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47472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7629-64F9-43FD-A116-4AEFF2D75C0A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4F1-585A-4BDD-8C7D-4937EC5D6901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EA5A-4C23-44ED-8412-783C4343DC4F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8B963CC-D917-4B8E-97FF-4E94348B397C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54C-6A08-4107-9487-AB333B8C5498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5B51-E3FA-4FA1-B7CB-A58D351A7E23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842F-B041-4639-8AC5-D892850250BB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F67E-801C-4C6B-8D33-F9A9F54B5B93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727F-EFB4-43F4-9BC6-8C32F99EAA0F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5EA7-FF46-42C5-AD46-1498AC544610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75191E-74E2-43B6-815B-030EE1FDE4B1}" type="datetime1">
              <a:rPr lang="ko-KR" altLang="en-US" smtClean="0"/>
              <a:pPr/>
              <a:t>2015-10-06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4329DD-5D39-4D4D-84BA-E723E6CDC3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 기본 정리</a:t>
            </a:r>
            <a:r>
              <a:rPr lang="en-US" altLang="ko-KR" dirty="0" smtClean="0"/>
              <a:t>2-2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백현정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1_1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클래스를 시험하는 </a:t>
            </a:r>
            <a:r>
              <a:rPr lang="en-US" altLang="ko-KR" dirty="0" err="1" smtClean="0"/>
              <a:t>PersonDriver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작성하라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사용자로부터 두 명의 성과 이름을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키보드입력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받은  후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각 성명에 대해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객체를 만들고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성과 이름을 반환한 후 성명의 길이를 출력하는 프로그램을 작성하라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36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원을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클래스를 설계하고 작성하라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원의 반지름을 통해 원을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원의 반지름을   알려주어야 하며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getRadius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원의 면적과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computeArea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둘레를 계산해야 한다</a:t>
            </a:r>
            <a:r>
              <a:rPr lang="en-US" altLang="ko-KR" dirty="0" smtClean="0"/>
              <a:t>. (</a:t>
            </a:r>
            <a:r>
              <a:rPr lang="en-US" altLang="ko-KR" dirty="0" err="1" smtClean="0"/>
              <a:t>computePerimeter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원의 반지름을 주어진 값으로 변경해야 한다</a:t>
            </a:r>
            <a:r>
              <a:rPr lang="en-US" altLang="ko-KR" dirty="0" smtClean="0"/>
              <a:t>.  (</a:t>
            </a:r>
            <a:r>
              <a:rPr lang="en-US" altLang="ko-KR" dirty="0" err="1" smtClean="0"/>
              <a:t>setRadius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작성한 클래스 </a:t>
            </a:r>
            <a:r>
              <a:rPr lang="en-US" altLang="ko-KR" dirty="0" smtClean="0"/>
              <a:t>Circle</a:t>
            </a:r>
            <a:r>
              <a:rPr lang="ko-KR" altLang="en-US" dirty="0" smtClean="0"/>
              <a:t>을 시험하는 드라이버 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CircleDriver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설계한 후 작성하라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반지름이</a:t>
            </a:r>
            <a:r>
              <a:rPr lang="en-US" altLang="ko-KR" dirty="0" smtClean="0"/>
              <a:t> 4.5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Circle </a:t>
            </a:r>
            <a:r>
              <a:rPr lang="ko-KR" altLang="en-US" dirty="0" smtClean="0">
                <a:solidFill>
                  <a:srgbClr val="0070C0"/>
                </a:solidFill>
              </a:rPr>
              <a:t>객체를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만들어라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그리고 그 객체의 면적과 둘레를 계산하여 출력하라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그 객체의 반지름을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</a:t>
            </a:r>
            <a:r>
              <a:rPr lang="ko-KR" altLang="en-US" dirty="0" smtClean="0">
                <a:solidFill>
                  <a:srgbClr val="0070C0"/>
                </a:solidFill>
              </a:rPr>
              <a:t> 변경하라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36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49377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직사각형을 </a:t>
            </a:r>
            <a:r>
              <a:rPr lang="ko-KR" altLang="en-US" dirty="0" err="1" smtClean="0"/>
              <a:t>모델링하는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Rectangle</a:t>
            </a:r>
            <a:r>
              <a:rPr lang="ko-KR" altLang="en-US" dirty="0" smtClean="0"/>
              <a:t> 클래스를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설계한 후 작성하라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 smtClean="0"/>
              <a:t>가로</a:t>
            </a:r>
            <a:r>
              <a:rPr lang="en-US" altLang="ko-KR" sz="2200" dirty="0" smtClean="0"/>
              <a:t>(width)</a:t>
            </a:r>
            <a:r>
              <a:rPr lang="ko-KR" altLang="en-US" sz="2200" dirty="0" smtClean="0"/>
              <a:t>와 세로</a:t>
            </a:r>
            <a:r>
              <a:rPr lang="en-US" altLang="ko-KR" sz="2200" dirty="0" smtClean="0"/>
              <a:t>(height)</a:t>
            </a:r>
            <a:r>
              <a:rPr lang="ko-KR" altLang="en-US" sz="2200" dirty="0" smtClean="0"/>
              <a:t>변의 속성을 갖는다</a:t>
            </a:r>
            <a:r>
              <a:rPr lang="en-US" altLang="ko-KR" sz="22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 smtClean="0"/>
              <a:t>각 속성의 값을 </a:t>
            </a:r>
            <a:r>
              <a:rPr lang="en-US" altLang="ko-KR" sz="2200" dirty="0" smtClean="0"/>
              <a:t>1</a:t>
            </a:r>
            <a:r>
              <a:rPr lang="ko-KR" altLang="en-US" sz="2200" dirty="0" smtClean="0"/>
              <a:t>로 갖는 매개변수가 없는 </a:t>
            </a:r>
            <a:r>
              <a:rPr lang="ko-KR" altLang="en-US" sz="2200" dirty="0" err="1" smtClean="0"/>
              <a:t>생성자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메서드를</a:t>
            </a:r>
            <a:r>
              <a:rPr lang="ko-KR" altLang="en-US" sz="2200" dirty="0" smtClean="0"/>
              <a:t> 만든다</a:t>
            </a:r>
            <a:r>
              <a:rPr lang="en-US" altLang="ko-KR" sz="2200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 smtClean="0"/>
              <a:t>둘레를 계산하여 반환하는 </a:t>
            </a:r>
            <a:r>
              <a:rPr lang="ko-KR" altLang="en-US" sz="2200" dirty="0" err="1" smtClean="0"/>
              <a:t>메서드를</a:t>
            </a:r>
            <a:r>
              <a:rPr lang="ko-KR" altLang="en-US" sz="2200" dirty="0" smtClean="0"/>
              <a:t> 갖는다</a:t>
            </a:r>
            <a:r>
              <a:rPr lang="en-US" altLang="ko-KR" sz="2200" dirty="0" smtClean="0"/>
              <a:t>. (</a:t>
            </a:r>
            <a:r>
              <a:rPr lang="en-US" altLang="ko-KR" sz="2200" dirty="0" err="1" smtClean="0"/>
              <a:t>calculatePerimeter</a:t>
            </a:r>
            <a:r>
              <a:rPr lang="en-US" altLang="ko-KR" sz="2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 smtClean="0"/>
              <a:t>면적을 계산하여 반환하는 </a:t>
            </a:r>
            <a:r>
              <a:rPr lang="ko-KR" altLang="en-US" sz="2200" dirty="0" err="1" smtClean="0"/>
              <a:t>메서드를</a:t>
            </a:r>
            <a:r>
              <a:rPr lang="ko-KR" altLang="en-US" sz="2200" dirty="0" smtClean="0"/>
              <a:t> 갖는다</a:t>
            </a:r>
            <a:r>
              <a:rPr lang="en-US" altLang="ko-KR" sz="2200" dirty="0" smtClean="0"/>
              <a:t>. (</a:t>
            </a:r>
            <a:r>
              <a:rPr lang="en-US" altLang="ko-KR" sz="2200" dirty="0" err="1" smtClean="0"/>
              <a:t>calculateArea</a:t>
            </a:r>
            <a:r>
              <a:rPr lang="en-US" altLang="ko-KR" sz="2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 smtClean="0"/>
              <a:t>가로변과 </a:t>
            </a:r>
            <a:r>
              <a:rPr lang="ko-KR" altLang="en-US" sz="2200" dirty="0" err="1" smtClean="0"/>
              <a:t>세로변의</a:t>
            </a:r>
            <a:r>
              <a:rPr lang="ko-KR" altLang="en-US" sz="2200" dirty="0" smtClean="0"/>
              <a:t> 길이를 각각 반환하는 </a:t>
            </a:r>
            <a:r>
              <a:rPr lang="ko-KR" altLang="en-US" sz="2200" dirty="0" err="1" smtClean="0"/>
              <a:t>메서드를</a:t>
            </a:r>
            <a:r>
              <a:rPr lang="ko-KR" altLang="en-US" sz="2200" dirty="0" smtClean="0"/>
              <a:t> 갖는다</a:t>
            </a:r>
            <a:r>
              <a:rPr lang="en-US" altLang="ko-KR" sz="2200" dirty="0" smtClean="0"/>
              <a:t>. (</a:t>
            </a:r>
            <a:r>
              <a:rPr lang="en-US" altLang="ko-KR" sz="2200" dirty="0" err="1" smtClean="0"/>
              <a:t>getWidth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getHeight</a:t>
            </a:r>
            <a:r>
              <a:rPr lang="en-US" altLang="ko-KR" sz="2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200" dirty="0" smtClean="0"/>
              <a:t>가로변과 </a:t>
            </a:r>
            <a:r>
              <a:rPr lang="ko-KR" altLang="en-US" sz="2200" dirty="0" err="1" smtClean="0"/>
              <a:t>세로변의</a:t>
            </a:r>
            <a:r>
              <a:rPr lang="ko-KR" altLang="en-US" sz="2200" dirty="0" smtClean="0"/>
              <a:t> 길이를 각각 주어진 값으로 변경하는 </a:t>
            </a:r>
            <a:r>
              <a:rPr lang="ko-KR" altLang="en-US" sz="2200" dirty="0" err="1" smtClean="0"/>
              <a:t>메서드를</a:t>
            </a:r>
            <a:r>
              <a:rPr lang="ko-KR" altLang="en-US" sz="2200" dirty="0" smtClean="0"/>
              <a:t> 갖는다</a:t>
            </a:r>
            <a:r>
              <a:rPr lang="en-US" altLang="ko-KR" sz="2200" dirty="0" smtClean="0"/>
              <a:t>. (</a:t>
            </a:r>
            <a:r>
              <a:rPr lang="en-US" altLang="ko-KR" sz="2200" dirty="0" err="1" smtClean="0"/>
              <a:t>setWidth</a:t>
            </a:r>
            <a:r>
              <a:rPr lang="en-US" altLang="ko-KR" sz="2200" dirty="0" smtClean="0"/>
              <a:t>, </a:t>
            </a:r>
            <a:r>
              <a:rPr lang="en-US" altLang="ko-KR" sz="2200" dirty="0" err="1" smtClean="0"/>
              <a:t>setHeight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이 때 각 변의 길이는 </a:t>
            </a:r>
            <a:r>
              <a:rPr lang="en-US" altLang="ko-KR" sz="2200" dirty="0" smtClean="0"/>
              <a:t>0</a:t>
            </a:r>
            <a:r>
              <a:rPr lang="ko-KR" altLang="en-US" sz="2200" dirty="0" smtClean="0"/>
              <a:t>보다 크고 </a:t>
            </a:r>
            <a:r>
              <a:rPr lang="en-US" altLang="ko-KR" sz="2200" dirty="0" smtClean="0"/>
              <a:t>20</a:t>
            </a:r>
            <a:r>
              <a:rPr lang="ko-KR" altLang="en-US" sz="2200" dirty="0" smtClean="0"/>
              <a:t>보다 작아야 하며 그렇지 않은 경우 적절한 오류 메시지를 출력한다</a:t>
            </a:r>
            <a:r>
              <a:rPr lang="en-US" altLang="ko-KR" sz="2200" dirty="0" smtClean="0"/>
              <a:t>. </a:t>
            </a:r>
          </a:p>
          <a:p>
            <a:endParaRPr lang="en-US" altLang="ko-KR" sz="2200" dirty="0" smtClean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106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 작성한 클래스 </a:t>
            </a:r>
            <a:r>
              <a:rPr lang="en-US" altLang="ko-KR" dirty="0" smtClean="0"/>
              <a:t>Rectangle</a:t>
            </a:r>
            <a:r>
              <a:rPr lang="ko-KR" altLang="en-US" dirty="0" smtClean="0"/>
              <a:t>을 시험하는 드라이버 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RectangleDriver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설계한 후 작성하라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가로가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이고 세로가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사각형을 만들어라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그리고 그 객체의 면적과 둘레를 계산하라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계산 후 사</a:t>
            </a:r>
            <a:r>
              <a:rPr lang="ko-KR" altLang="en-US" dirty="0"/>
              <a:t>각</a:t>
            </a:r>
            <a:r>
              <a:rPr lang="ko-KR" altLang="en-US" dirty="0" smtClean="0"/>
              <a:t>형 객체의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면적을 출력하라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빠짐없이 사용하라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36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은행의 정기예금을 </a:t>
            </a:r>
            <a:r>
              <a:rPr lang="ko-KR" altLang="en-US" dirty="0" err="1" smtClean="0"/>
              <a:t>모델하는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SavingAccount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설계하고 작성하라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모든 계좌의 소유자들에게 </a:t>
            </a:r>
            <a:r>
              <a:rPr lang="ko-KR" altLang="en-US" u="sng" dirty="0" smtClean="0">
                <a:solidFill>
                  <a:srgbClr val="FF0000"/>
                </a:solidFill>
              </a:rPr>
              <a:t>똑같이 적용되는 </a:t>
            </a:r>
            <a:r>
              <a:rPr lang="ko-KR" altLang="en-US" dirty="0" smtClean="0"/>
              <a:t>연간 이율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annualInterest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잔고를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계좌를 생성한다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생성자함수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SavingAccount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월별 이자를 계산하여 잔고를 이자만큼 늘려줄 수 있어야 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calMonthInterest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현재 잔고를 반환한다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getBalance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연간 이율을 </a:t>
            </a:r>
            <a:r>
              <a:rPr lang="ko-KR" altLang="en-US" u="sng" dirty="0" smtClean="0">
                <a:solidFill>
                  <a:srgbClr val="FF0000"/>
                </a:solidFill>
              </a:rPr>
              <a:t>언제든지</a:t>
            </a:r>
            <a:r>
              <a:rPr lang="ko-KR" altLang="en-US" dirty="0" smtClean="0"/>
              <a:t> 변경할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있어야 한다</a:t>
            </a:r>
            <a:r>
              <a:rPr lang="en-US" altLang="ko-KR" dirty="0" smtClean="0"/>
              <a:t>.  (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updateInterest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514600"/>
            <a:ext cx="1219200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  변수를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쓰라는 말씀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5638800"/>
            <a:ext cx="1219200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메서드를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쓰라는 말씀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6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4-1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은행의 정기예금을 </a:t>
            </a:r>
            <a:r>
              <a:rPr lang="ko-KR" altLang="en-US" dirty="0" err="1" smtClean="0"/>
              <a:t>모델하는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SavingAccount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설계하고 작성하라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연간 이율을 </a:t>
            </a:r>
            <a:r>
              <a:rPr lang="ko-KR" altLang="en-US" u="sng" dirty="0" smtClean="0">
                <a:solidFill>
                  <a:srgbClr val="FF0000"/>
                </a:solidFill>
              </a:rPr>
              <a:t>언제든지</a:t>
            </a:r>
            <a:r>
              <a:rPr lang="ko-KR" altLang="en-US" dirty="0" smtClean="0"/>
              <a:t> 변경할 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있어야 한다</a:t>
            </a:r>
            <a:r>
              <a:rPr lang="en-US" altLang="ko-KR" dirty="0" smtClean="0"/>
              <a:t>.  (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updateInterest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연간이율의 경우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변수로 객체의 생성 여부와 관계없이 항상 호출이 가능하고 변경이 가능해야 하므로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을 붙여서 클래스 메서드</a:t>
            </a:r>
            <a:r>
              <a:rPr lang="en-US" altLang="ko-KR" dirty="0" smtClean="0"/>
              <a:t>(p73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만든다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6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4-2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u"/>
            </a:pPr>
            <a:r>
              <a:rPr lang="ko-KR" altLang="en-US" dirty="0" smtClean="0"/>
              <a:t>실습예제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에서 작성한 클래스를 시험하는 드라이버 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SavingAccountDriver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설계한 후 작성하라</a:t>
            </a:r>
            <a:r>
              <a:rPr lang="en-US" altLang="ko-KR" dirty="0" smtClean="0"/>
              <a:t>. 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첫 잔고가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원과 </a:t>
            </a:r>
            <a:r>
              <a:rPr lang="en-US" altLang="ko-KR" dirty="0" smtClean="0"/>
              <a:t>20,000</a:t>
            </a:r>
            <a:r>
              <a:rPr lang="ko-KR" altLang="en-US" dirty="0" smtClean="0"/>
              <a:t>원인 두 계좌를 개설하라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연이율은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로 변경하라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첫 달의 계좌들의 이자를 계산하고 잔고를 출력하라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그리고 연이율을 </a:t>
            </a:r>
            <a:r>
              <a:rPr lang="en-US" altLang="ko-KR" dirty="0" smtClean="0"/>
              <a:t>6%</a:t>
            </a:r>
            <a:r>
              <a:rPr lang="ko-KR" altLang="en-US" dirty="0" smtClean="0"/>
              <a:t>로 변경하라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두 번째 달의 </a:t>
            </a:r>
            <a:r>
              <a:rPr lang="ko-KR" altLang="en-US" smtClean="0"/>
              <a:t>이자들을 계산하고 잔고를 출력하라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36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참고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: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절차지향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프로그램과 객체지향 프로그램의 차이 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sz="3800" dirty="0" smtClean="0"/>
              <a:t>2</a:t>
            </a:r>
            <a:r>
              <a:rPr lang="ko-KR" altLang="en-US" sz="3800" dirty="0" smtClean="0"/>
              <a:t>차원 두 점 사이의 거리를 구하는 프로그램을 작성하라</a:t>
            </a:r>
            <a:r>
              <a:rPr lang="en-US" altLang="ko-KR" sz="3800" dirty="0" smtClean="0"/>
              <a:t>. (Distance.java)</a:t>
            </a:r>
          </a:p>
          <a:p>
            <a:r>
              <a:rPr lang="en-US" altLang="ko-KR" sz="3800" dirty="0" smtClean="0"/>
              <a:t>import </a:t>
            </a:r>
            <a:r>
              <a:rPr lang="en-US" altLang="ko-KR" sz="3800" dirty="0" err="1" smtClean="0"/>
              <a:t>java.util.Scanner</a:t>
            </a:r>
            <a:r>
              <a:rPr lang="en-US" altLang="ko-KR" sz="3800" dirty="0" smtClean="0"/>
              <a:t>;</a:t>
            </a:r>
          </a:p>
          <a:p>
            <a:endParaRPr lang="en-US" altLang="ko-KR" sz="2900" dirty="0" smtClean="0"/>
          </a:p>
          <a:p>
            <a:pPr>
              <a:buNone/>
            </a:pPr>
            <a:r>
              <a:rPr lang="en-US" altLang="ko-KR" sz="2900" dirty="0" smtClean="0"/>
              <a:t>class Distance </a:t>
            </a:r>
          </a:p>
          <a:p>
            <a:pPr>
              <a:buNone/>
            </a:pPr>
            <a:r>
              <a:rPr lang="en-US" altLang="ko-KR" sz="2900" dirty="0" smtClean="0"/>
              <a:t>{</a:t>
            </a:r>
          </a:p>
          <a:p>
            <a:pPr>
              <a:buNone/>
            </a:pPr>
            <a:r>
              <a:rPr lang="en-US" altLang="ko-KR" sz="2900" dirty="0" smtClean="0"/>
              <a:t>	public static void main(String[] </a:t>
            </a:r>
            <a:r>
              <a:rPr lang="en-US" altLang="ko-KR" sz="2900" dirty="0" err="1" smtClean="0"/>
              <a:t>args</a:t>
            </a:r>
            <a:r>
              <a:rPr lang="en-US" altLang="ko-KR" sz="2900" dirty="0" smtClean="0"/>
              <a:t>) </a:t>
            </a:r>
          </a:p>
          <a:p>
            <a:pPr>
              <a:buNone/>
            </a:pPr>
            <a:r>
              <a:rPr lang="en-US" altLang="ko-KR" sz="2900" dirty="0" smtClean="0"/>
              <a:t>	{</a:t>
            </a:r>
          </a:p>
          <a:p>
            <a:pPr>
              <a:buNone/>
            </a:pPr>
            <a:r>
              <a:rPr lang="en-US" altLang="ko-KR" sz="2900" dirty="0" smtClean="0"/>
              <a:t>		</a:t>
            </a:r>
            <a:r>
              <a:rPr lang="en-US" altLang="ko-KR" sz="2900" dirty="0" err="1" smtClean="0"/>
              <a:t>int</a:t>
            </a:r>
            <a:r>
              <a:rPr lang="en-US" altLang="ko-KR" sz="2900" dirty="0" smtClean="0"/>
              <a:t> x1, y1, x2, y2;</a:t>
            </a:r>
          </a:p>
          <a:p>
            <a:pPr>
              <a:buNone/>
            </a:pPr>
            <a:r>
              <a:rPr lang="en-US" altLang="ko-KR" sz="2900" dirty="0" smtClean="0"/>
              <a:t>		double dist; </a:t>
            </a:r>
          </a:p>
          <a:p>
            <a:pPr>
              <a:buNone/>
            </a:pPr>
            <a:r>
              <a:rPr lang="en-US" altLang="ko-KR" sz="2900" dirty="0" smtClean="0"/>
              <a:t>		Scanner scan = new Scanner(</a:t>
            </a:r>
            <a:r>
              <a:rPr lang="en-US" altLang="ko-KR" sz="2900" dirty="0" err="1" smtClean="0"/>
              <a:t>System.in</a:t>
            </a:r>
            <a:r>
              <a:rPr lang="en-US" altLang="ko-KR" sz="2900" dirty="0" smtClean="0"/>
              <a:t>);</a:t>
            </a:r>
          </a:p>
          <a:p>
            <a:pPr>
              <a:buNone/>
            </a:pPr>
            <a:r>
              <a:rPr lang="en-US" altLang="ko-KR" sz="2900" dirty="0" smtClean="0"/>
              <a:t>		</a:t>
            </a:r>
            <a:r>
              <a:rPr lang="en-US" altLang="ko-KR" sz="2900" dirty="0" err="1" smtClean="0"/>
              <a:t>System.out.println</a:t>
            </a:r>
            <a:r>
              <a:rPr lang="en-US" altLang="ko-KR" sz="2900" dirty="0" smtClean="0"/>
              <a:t>("</a:t>
            </a:r>
            <a:r>
              <a:rPr lang="ko-KR" altLang="en-US" sz="2900" dirty="0" err="1" smtClean="0"/>
              <a:t>첫번째</a:t>
            </a:r>
            <a:r>
              <a:rPr lang="ko-KR" altLang="en-US" sz="2900" dirty="0" smtClean="0"/>
              <a:t> 점의 </a:t>
            </a:r>
            <a:r>
              <a:rPr lang="en-US" altLang="ko-KR" sz="2900" dirty="0" err="1" smtClean="0"/>
              <a:t>x,y</a:t>
            </a:r>
            <a:r>
              <a:rPr lang="ko-KR" altLang="en-US" sz="2900" dirty="0" smtClean="0"/>
              <a:t>좌표를 입력하세요 </a:t>
            </a:r>
            <a:r>
              <a:rPr lang="en-US" altLang="ko-KR" sz="2900" dirty="0" smtClean="0"/>
              <a:t>:");</a:t>
            </a:r>
          </a:p>
          <a:p>
            <a:pPr>
              <a:buNone/>
            </a:pPr>
            <a:r>
              <a:rPr lang="en-US" altLang="ko-KR" sz="2900" dirty="0" smtClean="0"/>
              <a:t>		x1 = </a:t>
            </a:r>
            <a:r>
              <a:rPr lang="en-US" altLang="ko-KR" sz="2900" dirty="0" err="1" smtClean="0"/>
              <a:t>scan.nextInt</a:t>
            </a:r>
            <a:r>
              <a:rPr lang="en-US" altLang="ko-KR" sz="2900" dirty="0" smtClean="0"/>
              <a:t>();</a:t>
            </a:r>
          </a:p>
          <a:p>
            <a:pPr>
              <a:buNone/>
            </a:pPr>
            <a:r>
              <a:rPr lang="en-US" altLang="ko-KR" sz="2900" dirty="0" smtClean="0"/>
              <a:t>		y1 = </a:t>
            </a:r>
            <a:r>
              <a:rPr lang="en-US" altLang="ko-KR" sz="2900" dirty="0" err="1" smtClean="0"/>
              <a:t>scan.nextInt</a:t>
            </a:r>
            <a:r>
              <a:rPr lang="en-US" altLang="ko-KR" sz="2900" dirty="0" smtClean="0"/>
              <a:t>();</a:t>
            </a:r>
          </a:p>
          <a:p>
            <a:pPr>
              <a:buNone/>
            </a:pPr>
            <a:r>
              <a:rPr lang="en-US" altLang="ko-KR" sz="2900" dirty="0" smtClean="0"/>
              <a:t>		</a:t>
            </a:r>
            <a:r>
              <a:rPr lang="en-US" altLang="ko-KR" sz="2900" dirty="0" err="1" smtClean="0"/>
              <a:t>System.out.println</a:t>
            </a:r>
            <a:r>
              <a:rPr lang="en-US" altLang="ko-KR" sz="2900" dirty="0" smtClean="0"/>
              <a:t>("</a:t>
            </a:r>
            <a:r>
              <a:rPr lang="ko-KR" altLang="en-US" sz="2900" dirty="0" err="1" smtClean="0"/>
              <a:t>두번째</a:t>
            </a:r>
            <a:r>
              <a:rPr lang="ko-KR" altLang="en-US" sz="2900" dirty="0" smtClean="0"/>
              <a:t> 점의 </a:t>
            </a:r>
            <a:r>
              <a:rPr lang="en-US" altLang="ko-KR" sz="2900" dirty="0" err="1" smtClean="0"/>
              <a:t>x,y</a:t>
            </a:r>
            <a:r>
              <a:rPr lang="ko-KR" altLang="en-US" sz="2900" dirty="0" smtClean="0"/>
              <a:t>좌표를 입력하세요 </a:t>
            </a:r>
            <a:r>
              <a:rPr lang="en-US" altLang="ko-KR" sz="2900" dirty="0" smtClean="0"/>
              <a:t>:");</a:t>
            </a:r>
          </a:p>
          <a:p>
            <a:pPr>
              <a:buNone/>
            </a:pPr>
            <a:r>
              <a:rPr lang="en-US" altLang="ko-KR" sz="2900" dirty="0" smtClean="0"/>
              <a:t>		x2 = </a:t>
            </a:r>
            <a:r>
              <a:rPr lang="en-US" altLang="ko-KR" sz="2900" dirty="0" err="1" smtClean="0"/>
              <a:t>scan.nextInt</a:t>
            </a:r>
            <a:r>
              <a:rPr lang="en-US" altLang="ko-KR" sz="2900" dirty="0" smtClean="0"/>
              <a:t>();</a:t>
            </a:r>
          </a:p>
          <a:p>
            <a:pPr>
              <a:buNone/>
            </a:pPr>
            <a:r>
              <a:rPr lang="en-US" altLang="ko-KR" sz="2900" dirty="0" smtClean="0"/>
              <a:t>		y2 = </a:t>
            </a:r>
            <a:r>
              <a:rPr lang="en-US" altLang="ko-KR" sz="2900" dirty="0" err="1" smtClean="0"/>
              <a:t>scan.nextInt</a:t>
            </a:r>
            <a:r>
              <a:rPr lang="en-US" altLang="ko-KR" sz="2900" dirty="0" smtClean="0"/>
              <a:t>();</a:t>
            </a:r>
          </a:p>
          <a:p>
            <a:pPr>
              <a:buNone/>
            </a:pPr>
            <a:r>
              <a:rPr lang="en-US" altLang="ko-KR" sz="2900" dirty="0" smtClean="0"/>
              <a:t>		</a:t>
            </a:r>
            <a:r>
              <a:rPr lang="en-US" altLang="ko-KR" sz="2900" b="1" u="sng" dirty="0" smtClean="0"/>
              <a:t>dist = </a:t>
            </a:r>
            <a:r>
              <a:rPr lang="en-US" altLang="ko-KR" sz="2900" b="1" u="sng" dirty="0" err="1" smtClean="0"/>
              <a:t>Math.sqrt</a:t>
            </a:r>
            <a:r>
              <a:rPr lang="en-US" altLang="ko-KR" sz="2900" b="1" u="sng" dirty="0" smtClean="0"/>
              <a:t>(Math.pow(x2-x1,2) + Math.pow(y2-y1, 2)); </a:t>
            </a:r>
          </a:p>
          <a:p>
            <a:pPr>
              <a:buNone/>
            </a:pPr>
            <a:r>
              <a:rPr lang="en-US" altLang="ko-KR" sz="2900" dirty="0" smtClean="0"/>
              <a:t>		</a:t>
            </a:r>
            <a:r>
              <a:rPr lang="en-US" altLang="ko-KR" sz="2900" dirty="0" err="1" smtClean="0"/>
              <a:t>System.out.println</a:t>
            </a:r>
            <a:r>
              <a:rPr lang="en-US" altLang="ko-KR" sz="2900" dirty="0" smtClean="0"/>
              <a:t>("</a:t>
            </a:r>
            <a:r>
              <a:rPr lang="ko-KR" altLang="en-US" sz="2900" dirty="0" smtClean="0"/>
              <a:t>두 점 사이의 거리 </a:t>
            </a:r>
            <a:r>
              <a:rPr lang="en-US" altLang="ko-KR" sz="2900" dirty="0" smtClean="0"/>
              <a:t>:  " + dist);</a:t>
            </a:r>
          </a:p>
          <a:p>
            <a:pPr>
              <a:buNone/>
            </a:pPr>
            <a:r>
              <a:rPr lang="en-US" altLang="ko-KR" sz="2900" dirty="0" smtClean="0"/>
              <a:t>	}</a:t>
            </a:r>
          </a:p>
          <a:p>
            <a:pPr>
              <a:buNone/>
            </a:pPr>
            <a:r>
              <a:rPr lang="en-US" altLang="ko-KR" sz="29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5562600"/>
            <a:ext cx="11079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절차지향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</a:rPr>
              <a:t>참고 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: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절차지향</a:t>
            </a:r>
            <a:r>
              <a:rPr lang="en-US" altLang="ko-KR" sz="28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800" b="1" dirty="0" smtClean="0">
                <a:solidFill>
                  <a:srgbClr val="0070C0"/>
                </a:solidFill>
              </a:rPr>
              <a:t>프로그램과 객체지향 프로그램의 차이 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192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두 점 사이의 거리를 구하는 프로그램을 작성하라</a:t>
            </a:r>
            <a:r>
              <a:rPr lang="en-US" altLang="ko-KR" dirty="0" smtClean="0"/>
              <a:t>. (PointDistEx.java) =&gt;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간단한 문제를 풀 때는 통상적으로 객체 지향 프로그램이 절차 지향 프로그램보다 복잡해 보인다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533400" y="2667000"/>
            <a:ext cx="8229600" cy="342900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class </a:t>
            </a:r>
            <a:r>
              <a:rPr lang="en-US" altLang="ko-KR" sz="2600" dirty="0" err="1" smtClean="0"/>
              <a:t>PointDistEx</a:t>
            </a:r>
            <a:r>
              <a:rPr lang="en-US" altLang="ko-KR" sz="2600" dirty="0" smtClean="0"/>
              <a:t> 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public static void main(String[] </a:t>
            </a:r>
            <a:r>
              <a:rPr lang="en-US" altLang="ko-KR" sz="2600" dirty="0" err="1" smtClean="0"/>
              <a:t>args</a:t>
            </a:r>
            <a:r>
              <a:rPr lang="en-US" altLang="ko-KR" sz="2600" dirty="0" smtClean="0"/>
              <a:t>) 	{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int</a:t>
            </a:r>
            <a:r>
              <a:rPr lang="en-US" altLang="ko-KR" sz="2600" dirty="0" smtClean="0"/>
              <a:t> x, y;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Scanner scan = new Scanner(</a:t>
            </a:r>
            <a:r>
              <a:rPr lang="en-US" altLang="ko-KR" sz="2600" dirty="0" err="1" smtClean="0"/>
              <a:t>System.in</a:t>
            </a:r>
            <a:r>
              <a:rPr lang="en-US" altLang="ko-KR" sz="2600" dirty="0" smtClean="0"/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System.out.println</a:t>
            </a:r>
            <a:r>
              <a:rPr lang="en-US" altLang="ko-KR" sz="2600" dirty="0" smtClean="0"/>
              <a:t>("</a:t>
            </a:r>
            <a:r>
              <a:rPr lang="ko-KR" altLang="en-US" sz="2600" dirty="0" err="1" smtClean="0"/>
              <a:t>첫번째</a:t>
            </a:r>
            <a:r>
              <a:rPr lang="ko-KR" altLang="en-US" sz="2600" dirty="0" smtClean="0"/>
              <a:t> 점의 </a:t>
            </a:r>
            <a:r>
              <a:rPr lang="en-US" altLang="ko-KR" sz="2600" dirty="0" err="1" smtClean="0"/>
              <a:t>x,y</a:t>
            </a:r>
            <a:r>
              <a:rPr lang="ko-KR" altLang="en-US" sz="2600" dirty="0" smtClean="0"/>
              <a:t>좌표를 입력하세요 </a:t>
            </a:r>
            <a:r>
              <a:rPr lang="en-US" altLang="ko-KR" sz="2600" dirty="0" smtClean="0"/>
              <a:t>:");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x = </a:t>
            </a:r>
            <a:r>
              <a:rPr lang="en-US" altLang="ko-KR" sz="2600" dirty="0" err="1" smtClean="0"/>
              <a:t>scan.nextInt</a:t>
            </a:r>
            <a:r>
              <a:rPr lang="en-US" altLang="ko-KR" sz="2600" dirty="0" smtClean="0"/>
              <a:t>();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y = </a:t>
            </a:r>
            <a:r>
              <a:rPr lang="en-US" altLang="ko-KR" sz="2600" dirty="0" err="1" smtClean="0"/>
              <a:t>scan.nextInt</a:t>
            </a:r>
            <a:r>
              <a:rPr lang="en-US" altLang="ko-KR" sz="2600" dirty="0" smtClean="0"/>
              <a:t>();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PointDist</a:t>
            </a:r>
            <a:r>
              <a:rPr lang="en-US" altLang="ko-KR" sz="2600" dirty="0" smtClean="0"/>
              <a:t> p = new </a:t>
            </a:r>
            <a:r>
              <a:rPr lang="en-US" altLang="ko-KR" sz="2600" dirty="0" err="1" smtClean="0"/>
              <a:t>PointDist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x,y</a:t>
            </a:r>
            <a:r>
              <a:rPr lang="en-US" altLang="ko-KR" sz="2600" dirty="0" smtClean="0"/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System.out.println</a:t>
            </a:r>
            <a:r>
              <a:rPr lang="en-US" altLang="ko-KR" sz="2600" dirty="0" smtClean="0"/>
              <a:t>("</a:t>
            </a:r>
            <a:r>
              <a:rPr lang="ko-KR" altLang="en-US" sz="2600" dirty="0" err="1" smtClean="0"/>
              <a:t>두번째</a:t>
            </a:r>
            <a:r>
              <a:rPr lang="ko-KR" altLang="en-US" sz="2600" dirty="0" smtClean="0"/>
              <a:t> 점의 </a:t>
            </a:r>
            <a:r>
              <a:rPr lang="en-US" altLang="ko-KR" sz="2600" dirty="0" err="1" smtClean="0"/>
              <a:t>x,y</a:t>
            </a:r>
            <a:r>
              <a:rPr lang="ko-KR" altLang="en-US" sz="2600" dirty="0" smtClean="0"/>
              <a:t>좌표를 입력하세요 </a:t>
            </a:r>
            <a:r>
              <a:rPr lang="en-US" altLang="ko-KR" sz="2600" dirty="0" smtClean="0"/>
              <a:t>:");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x = </a:t>
            </a:r>
            <a:r>
              <a:rPr lang="en-US" altLang="ko-KR" sz="2600" dirty="0" err="1" smtClean="0"/>
              <a:t>scan.nextInt</a:t>
            </a:r>
            <a:r>
              <a:rPr lang="en-US" altLang="ko-KR" sz="2600" dirty="0" smtClean="0"/>
              <a:t>();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y = </a:t>
            </a:r>
            <a:r>
              <a:rPr lang="en-US" altLang="ko-KR" sz="2600" dirty="0" err="1" smtClean="0"/>
              <a:t>scan.nextInt</a:t>
            </a:r>
            <a:r>
              <a:rPr lang="en-US" altLang="ko-KR" sz="2600" dirty="0" smtClean="0"/>
              <a:t>();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PointDist</a:t>
            </a:r>
            <a:r>
              <a:rPr lang="en-US" altLang="ko-KR" sz="2600" dirty="0" smtClean="0"/>
              <a:t> q = new </a:t>
            </a:r>
            <a:r>
              <a:rPr lang="en-US" altLang="ko-KR" sz="2600" dirty="0" err="1" smtClean="0"/>
              <a:t>PointDist</a:t>
            </a:r>
            <a:r>
              <a:rPr lang="en-US" altLang="ko-KR" sz="2600" dirty="0" smtClean="0"/>
              <a:t>(</a:t>
            </a:r>
            <a:r>
              <a:rPr lang="en-US" altLang="ko-KR" sz="2600" dirty="0" err="1" smtClean="0"/>
              <a:t>x,y</a:t>
            </a:r>
            <a:r>
              <a:rPr lang="en-US" altLang="ko-KR" sz="2600" dirty="0" smtClean="0"/>
              <a:t>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	</a:t>
            </a:r>
            <a:r>
              <a:rPr lang="en-US" altLang="ko-KR" sz="2600" dirty="0" err="1" smtClean="0"/>
              <a:t>System.out.println</a:t>
            </a:r>
            <a:r>
              <a:rPr lang="en-US" altLang="ko-KR" sz="2600" dirty="0" smtClean="0"/>
              <a:t>("</a:t>
            </a:r>
            <a:r>
              <a:rPr lang="ko-KR" altLang="en-US" sz="2600" dirty="0" smtClean="0"/>
              <a:t>두 점 사이의 거리 </a:t>
            </a:r>
            <a:r>
              <a:rPr lang="en-US" altLang="ko-KR" sz="2600" dirty="0" smtClean="0"/>
              <a:t>: " + </a:t>
            </a:r>
            <a:r>
              <a:rPr lang="en-US" altLang="ko-KR" sz="2600" dirty="0" err="1" smtClean="0"/>
              <a:t>p.distance</a:t>
            </a:r>
            <a:r>
              <a:rPr lang="en-US" altLang="ko-KR" sz="2600" dirty="0" smtClean="0"/>
              <a:t>(q));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	}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ko-KR" sz="2600" dirty="0" smtClean="0"/>
              <a:t>}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5562600"/>
            <a:ext cx="11079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객체지향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클래스로부터 객체를 생성하고 객체의 초기화를 담당하는 특수한 </a:t>
            </a:r>
            <a:r>
              <a:rPr lang="ko-KR" altLang="en-US" dirty="0" err="1" smtClean="0">
                <a:solidFill>
                  <a:srgbClr val="002060"/>
                </a:solidFill>
              </a:rPr>
              <a:t>메서드로</a:t>
            </a:r>
            <a:r>
              <a:rPr lang="ko-KR" altLang="en-US" dirty="0" smtClean="0">
                <a:solidFill>
                  <a:srgbClr val="002060"/>
                </a:solidFill>
              </a:rPr>
              <a:t> 객체가 생성될 때 무조건 수행된다</a:t>
            </a:r>
            <a:r>
              <a:rPr lang="en-US" altLang="ko-KR" dirty="0" smtClean="0">
                <a:solidFill>
                  <a:srgbClr val="002060"/>
                </a:solidFill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 new</a:t>
            </a:r>
            <a:r>
              <a:rPr lang="ko-KR" altLang="en-US" dirty="0" smtClean="0"/>
              <a:t> 연산자와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함께 사용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객체생성시 멤버 변수의 초기화를 담당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이름은 클래스 이름과 동일하며 첫 문자는 대문자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 return </a:t>
            </a:r>
            <a:r>
              <a:rPr lang="ko-KR" altLang="en-US" dirty="0" smtClean="0"/>
              <a:t>유형이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생성자가 없는 경우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자동으로 기본 생성자를 삽입한다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사용자가 정의한 생성자가 있는 경우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삽입한 기본  생성자는 사라진다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6096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왜  </a:t>
            </a:r>
            <a:r>
              <a:rPr lang="en-US" altLang="ko-KR" dirty="0" smtClean="0"/>
              <a:t>main( )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붙이는 걸까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일반적으로</a:t>
            </a:r>
            <a:r>
              <a:rPr lang="en-US" altLang="ko-KR" dirty="0" smtClean="0"/>
              <a:t> static</a:t>
            </a:r>
            <a:r>
              <a:rPr lang="ko-KR" altLang="en-US" dirty="0" smtClean="0"/>
              <a:t>이 붙지 않은 메서드의 경우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호출이 실행될 때 메모리를 </a:t>
            </a:r>
            <a:r>
              <a:rPr lang="ko-KR" altLang="en-US" dirty="0" err="1" smtClean="0"/>
              <a:t>할당받는다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그리고 실행이 종료되면 메모리를 반환한다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그에 반해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 이 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호출전에</a:t>
            </a:r>
            <a:r>
              <a:rPr lang="ko-KR" altLang="en-US" dirty="0" smtClean="0"/>
              <a:t> 메모리를 먼저 </a:t>
            </a:r>
            <a:r>
              <a:rPr lang="ko-KR" altLang="en-US" dirty="0" err="1" smtClean="0"/>
              <a:t>할당받고</a:t>
            </a:r>
            <a:r>
              <a:rPr lang="ko-KR" altLang="en-US" dirty="0" smtClean="0"/>
              <a:t> 프로그램이 실행되는 동안 계속 상주한다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main( )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자바 프로그램이 실행되는 동안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호출하지 않더라도 메모리를 </a:t>
            </a:r>
            <a:r>
              <a:rPr lang="ko-KR" altLang="en-US" dirty="0" err="1" smtClean="0"/>
              <a:t>할당받고</a:t>
            </a:r>
            <a:r>
              <a:rPr lang="ko-KR" altLang="en-US" dirty="0" smtClean="0"/>
              <a:t> 항상 상주하고 있어야 하므로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1. </a:t>
            </a:r>
            <a:r>
              <a:rPr lang="ko-KR" altLang="en-US" sz="1800" dirty="0" smtClean="0">
                <a:latin typeface="신명조"/>
              </a:rPr>
              <a:t>객체를 가리키는 참조 변수를 정의한다</a:t>
            </a:r>
            <a:r>
              <a:rPr lang="en-US" altLang="ko-KR" sz="1800" dirty="0" smtClean="0">
                <a:latin typeface="신명조"/>
              </a:rPr>
              <a:t>:</a:t>
            </a:r>
            <a:r>
              <a:rPr lang="en-US" altLang="ko-KR" sz="1800" b="1" dirty="0" smtClean="0">
                <a:latin typeface="Helvetica" pitchFamily="34" charset="0"/>
              </a:rPr>
              <a:t>   Account  acct;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ko-KR" sz="1800" b="1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2. </a:t>
            </a:r>
            <a:r>
              <a:rPr lang="ko-KR" altLang="en-US" sz="1800" b="1" dirty="0" err="1" smtClean="0">
                <a:latin typeface="Helvetica" pitchFamily="34" charset="0"/>
              </a:rPr>
              <a:t>생성자</a:t>
            </a:r>
            <a:r>
              <a:rPr lang="ko-KR" altLang="en-US" sz="1800" b="1" dirty="0" smtClean="0">
                <a:latin typeface="Helvetica" pitchFamily="34" charset="0"/>
              </a:rPr>
              <a:t> 함수를 이용하여 </a:t>
            </a:r>
            <a:r>
              <a:rPr lang="ko-KR" altLang="en-US" sz="1800" dirty="0" smtClean="0">
                <a:latin typeface="신명조"/>
              </a:rPr>
              <a:t>클래스의 객체를 만든다</a:t>
            </a:r>
            <a:r>
              <a:rPr lang="en-US" altLang="ko-KR" sz="1800" dirty="0" smtClean="0">
                <a:latin typeface="신명조"/>
              </a:rPr>
              <a:t>:   </a:t>
            </a:r>
            <a:r>
              <a:rPr lang="en-US" altLang="ko-KR" sz="1800" b="1" dirty="0" smtClean="0">
                <a:latin typeface="Helvetica" pitchFamily="34" charset="0"/>
              </a:rPr>
              <a:t>acct = new Account( 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    </a:t>
            </a:r>
            <a:r>
              <a:rPr lang="ko-KR" altLang="en-US" sz="1800" dirty="0" smtClean="0">
                <a:latin typeface="신명조"/>
              </a:rPr>
              <a:t>위의 두 과정은 하나로 합칠 수 있다</a:t>
            </a:r>
            <a:r>
              <a:rPr lang="en-US" altLang="ko-KR" sz="1800" dirty="0" smtClean="0">
                <a:latin typeface="신명조"/>
              </a:rPr>
              <a:t>:</a:t>
            </a:r>
            <a:r>
              <a:rPr lang="en-US" altLang="ko-KR" sz="1800" b="1" dirty="0" smtClean="0">
                <a:latin typeface="Helvetica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 	Account   acct = new Account( 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ko-KR" sz="1800" b="1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ko-KR" sz="1800" b="1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3. </a:t>
            </a:r>
            <a:r>
              <a:rPr lang="ko-KR" altLang="en-US" sz="1800" dirty="0" err="1" smtClean="0">
                <a:latin typeface="Helvetica" pitchFamily="34" charset="0"/>
              </a:rPr>
              <a:t>생성자</a:t>
            </a:r>
            <a:r>
              <a:rPr lang="ko-KR" altLang="en-US" sz="1800" dirty="0" smtClean="0">
                <a:latin typeface="Helvetica" pitchFamily="34" charset="0"/>
              </a:rPr>
              <a:t> </a:t>
            </a:r>
            <a:r>
              <a:rPr lang="ko-KR" altLang="en-US" sz="1800" dirty="0" err="1" smtClean="0">
                <a:latin typeface="Helvetica" pitchFamily="34" charset="0"/>
              </a:rPr>
              <a:t>메소드를</a:t>
            </a:r>
            <a:r>
              <a:rPr lang="ko-KR" altLang="en-US" sz="1800" dirty="0" smtClean="0">
                <a:latin typeface="Helvetica" pitchFamily="34" charset="0"/>
              </a:rPr>
              <a:t> 통해</a:t>
            </a:r>
            <a:r>
              <a:rPr lang="ko-KR" altLang="en-US" sz="1800" b="1" dirty="0" smtClean="0">
                <a:latin typeface="Helvetica" pitchFamily="34" charset="0"/>
              </a:rPr>
              <a:t> </a:t>
            </a:r>
            <a:r>
              <a:rPr lang="ko-KR" altLang="en-US" sz="1800" dirty="0" smtClean="0">
                <a:latin typeface="신명조"/>
              </a:rPr>
              <a:t>객체 변수들의 초기 값들을 줄 수 있다</a:t>
            </a:r>
            <a:r>
              <a:rPr lang="en-US" altLang="ko-KR" sz="1800" dirty="0" smtClean="0">
                <a:latin typeface="신명조"/>
              </a:rPr>
              <a:t>:</a:t>
            </a:r>
            <a:endParaRPr lang="en-US" altLang="ko-KR" sz="1800" b="1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      public Account (String name, </a:t>
            </a:r>
            <a:r>
              <a:rPr lang="en-US" altLang="ko-KR" sz="1800" b="1" dirty="0" err="1" smtClean="0">
                <a:latin typeface="Helvetica" pitchFamily="34" charset="0"/>
              </a:rPr>
              <a:t>int</a:t>
            </a:r>
            <a:r>
              <a:rPr lang="en-US" altLang="ko-KR" sz="1800" b="1" dirty="0" smtClean="0">
                <a:latin typeface="Helvetica" pitchFamily="34" charset="0"/>
              </a:rPr>
              <a:t> amount) {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           </a:t>
            </a:r>
            <a:r>
              <a:rPr lang="en-US" altLang="ko-KR" sz="1800" b="1" dirty="0" err="1" smtClean="0">
                <a:latin typeface="Helvetica" pitchFamily="34" charset="0"/>
              </a:rPr>
              <a:t>setOwnerName</a:t>
            </a:r>
            <a:r>
              <a:rPr lang="en-US" altLang="ko-KR" sz="1800" b="1" dirty="0" smtClean="0">
                <a:latin typeface="Helvetica" pitchFamily="34" charset="0"/>
              </a:rPr>
              <a:t> (name);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           </a:t>
            </a:r>
            <a:r>
              <a:rPr lang="en-US" altLang="ko-KR" sz="1800" b="1" dirty="0" err="1" smtClean="0">
                <a:latin typeface="Helvetica" pitchFamily="34" charset="0"/>
              </a:rPr>
              <a:t>setBalance</a:t>
            </a:r>
            <a:r>
              <a:rPr lang="en-US" altLang="ko-KR" sz="1800" b="1" dirty="0" smtClean="0">
                <a:latin typeface="Helvetica" pitchFamily="34" charset="0"/>
              </a:rPr>
              <a:t> (amount);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ko-KR" sz="1800" b="1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dirty="0" smtClean="0">
                <a:latin typeface="Helvetica" pitchFamily="34" charset="0"/>
              </a:rPr>
              <a:t>4. </a:t>
            </a:r>
            <a:r>
              <a:rPr lang="ko-KR" altLang="en-US" sz="1800" dirty="0" err="1" smtClean="0">
                <a:latin typeface="Helvetica" pitchFamily="34" charset="0"/>
              </a:rPr>
              <a:t>생성자메소드를</a:t>
            </a:r>
            <a:r>
              <a:rPr lang="ko-KR" altLang="en-US" sz="1800" dirty="0" smtClean="0">
                <a:latin typeface="Helvetica" pitchFamily="34" charset="0"/>
              </a:rPr>
              <a:t> 적절히 사용하여 위의 세 과정을 한 번에 할 수 있다</a:t>
            </a:r>
            <a:r>
              <a:rPr lang="en-US" altLang="ko-KR" sz="1800" dirty="0" smtClean="0">
                <a:latin typeface="Helvetica" pitchFamily="34" charset="0"/>
              </a:rPr>
              <a:t>:</a:t>
            </a:r>
            <a:endParaRPr lang="en-US" altLang="ko-KR" sz="1800" b="1" dirty="0" smtClean="0">
              <a:latin typeface="Helvetica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ko-KR" sz="1800" b="1" dirty="0" smtClean="0">
                <a:latin typeface="Helvetica" pitchFamily="34" charset="0"/>
              </a:rPr>
              <a:t>	Account   acct = new Account (“</a:t>
            </a:r>
            <a:r>
              <a:rPr lang="ko-KR" altLang="en-US" sz="1800" b="1" dirty="0" smtClean="0">
                <a:latin typeface="Helvetica" pitchFamily="34" charset="0"/>
              </a:rPr>
              <a:t>홍길동</a:t>
            </a:r>
            <a:r>
              <a:rPr lang="en-US" altLang="ko-KR" sz="1800" b="1" dirty="0" smtClean="0">
                <a:latin typeface="Helvetica" pitchFamily="34" charset="0"/>
              </a:rPr>
              <a:t>”, 10000);</a:t>
            </a:r>
          </a:p>
          <a:p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90800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r>
              <a:rPr lang="ko-KR" altLang="en-US" sz="2400" b="1" dirty="0" smtClean="0">
                <a:latin typeface="Helvetica" pitchFamily="34" charset="0"/>
              </a:rPr>
              <a:t>형식</a:t>
            </a:r>
            <a:endParaRPr lang="en-US" altLang="ko-KR" sz="2400" b="1" dirty="0" smtClean="0">
              <a:latin typeface="Helvetica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b="1" dirty="0" smtClean="0">
              <a:latin typeface="Helvetica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b="1" dirty="0" smtClean="0">
              <a:latin typeface="Helvetica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b="1" dirty="0" smtClean="0">
              <a:latin typeface="Helvetica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b="1" dirty="0" smtClean="0">
              <a:latin typeface="Helvetica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b="1" dirty="0" smtClean="0">
              <a:latin typeface="Helvetica" pitchFamily="34" charset="0"/>
            </a:endParaRPr>
          </a:p>
          <a:p>
            <a:pPr marL="514350" indent="-514350">
              <a:spcBef>
                <a:spcPct val="0"/>
              </a:spcBef>
              <a:buClrTx/>
              <a:buSzTx/>
              <a:buAutoNum type="arabicPeriod"/>
            </a:pPr>
            <a:r>
              <a:rPr lang="ko-KR" altLang="en-US" sz="2400" b="1" dirty="0" smtClean="0">
                <a:latin typeface="Helvetica" pitchFamily="34" charset="0"/>
              </a:rPr>
              <a:t>접근제어자 </a:t>
            </a:r>
            <a:r>
              <a:rPr lang="en-US" altLang="ko-KR" sz="2400" b="1" dirty="0" smtClean="0">
                <a:latin typeface="Helvetica" pitchFamily="34" charset="0"/>
              </a:rPr>
              <a:t>: public, protected, private </a:t>
            </a:r>
            <a:r>
              <a:rPr lang="ko-KR" altLang="en-US" sz="2400" b="1" dirty="0" smtClean="0">
                <a:latin typeface="Helvetica" pitchFamily="34" charset="0"/>
              </a:rPr>
              <a:t>를</a:t>
            </a:r>
            <a:r>
              <a:rPr lang="en-US" altLang="ko-KR" sz="2400" b="1" dirty="0" smtClean="0">
                <a:latin typeface="Helvetica" pitchFamily="34" charset="0"/>
              </a:rPr>
              <a:t> </a:t>
            </a:r>
            <a:r>
              <a:rPr lang="ko-KR" altLang="en-US" sz="2400" b="1" dirty="0" smtClean="0">
                <a:latin typeface="Helvetica" pitchFamily="34" charset="0"/>
              </a:rPr>
              <a:t>사용할 수 있다</a:t>
            </a:r>
            <a:r>
              <a:rPr lang="en-US" altLang="ko-KR" sz="2400" b="1" dirty="0" smtClean="0">
                <a:latin typeface="Helvetica" pitchFamily="34" charset="0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1905000"/>
            <a:ext cx="7620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Helvetica" pitchFamily="34" charset="0"/>
              </a:rPr>
              <a:t>[</a:t>
            </a:r>
            <a:r>
              <a:rPr lang="ko-KR" altLang="en-US" b="1" dirty="0" smtClean="0">
                <a:latin typeface="Helvetica" pitchFamily="34" charset="0"/>
              </a:rPr>
              <a:t>접근제어자</a:t>
            </a:r>
            <a:r>
              <a:rPr lang="en-US" altLang="ko-KR" b="1" dirty="0" smtClean="0">
                <a:latin typeface="Helvetica" pitchFamily="34" charset="0"/>
              </a:rPr>
              <a:t>] </a:t>
            </a:r>
            <a:r>
              <a:rPr lang="ko-KR" altLang="en-US" b="1" dirty="0" err="1" smtClean="0">
                <a:latin typeface="Helvetica" pitchFamily="34" charset="0"/>
              </a:rPr>
              <a:t>생성자</a:t>
            </a:r>
            <a:r>
              <a:rPr lang="ko-KR" altLang="en-US" b="1" dirty="0" smtClean="0">
                <a:latin typeface="Helvetica" pitchFamily="34" charset="0"/>
              </a:rPr>
              <a:t> 이름 </a:t>
            </a:r>
            <a:r>
              <a:rPr lang="en-US" altLang="ko-KR" b="1" dirty="0" smtClean="0">
                <a:latin typeface="Helvetica" pitchFamily="34" charset="0"/>
              </a:rPr>
              <a:t>(</a:t>
            </a:r>
            <a:r>
              <a:rPr lang="ko-KR" altLang="en-US" b="1" dirty="0" smtClean="0">
                <a:latin typeface="Helvetica" pitchFamily="34" charset="0"/>
              </a:rPr>
              <a:t>매개변수</a:t>
            </a:r>
            <a:r>
              <a:rPr lang="en-US" altLang="ko-KR" b="1" dirty="0" smtClean="0">
                <a:latin typeface="Helvetica" pitchFamily="34" charset="0"/>
              </a:rPr>
              <a:t>1, </a:t>
            </a:r>
            <a:r>
              <a:rPr lang="ko-KR" altLang="en-US" b="1" dirty="0" smtClean="0">
                <a:latin typeface="Helvetica" pitchFamily="34" charset="0"/>
              </a:rPr>
              <a:t>매개변수</a:t>
            </a:r>
            <a:r>
              <a:rPr lang="en-US" altLang="ko-KR" b="1" dirty="0" smtClean="0">
                <a:latin typeface="Helvetica" pitchFamily="34" charset="0"/>
              </a:rPr>
              <a:t>2,……)</a:t>
            </a:r>
          </a:p>
        </p:txBody>
      </p:sp>
    </p:spTree>
    <p:extLst>
      <p:ext uri="{BB962C8B-B14F-4D97-AF65-F5344CB8AC3E}">
        <p14:creationId xmlns:p14="http://schemas.microsoft.com/office/powerpoint/2010/main" val="10818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r>
              <a:rPr lang="ko-KR" altLang="en-US" sz="2400" dirty="0" smtClean="0">
                <a:latin typeface="Helvetica" pitchFamily="34" charset="0"/>
              </a:rPr>
              <a:t>생성자가 없는 클래스 </a:t>
            </a:r>
            <a:r>
              <a:rPr lang="en-US" altLang="ko-KR" sz="2400" dirty="0" smtClean="0">
                <a:latin typeface="Helvetica" pitchFamily="34" charset="0"/>
              </a:rPr>
              <a:t>: </a:t>
            </a:r>
            <a:r>
              <a:rPr lang="ko-KR" altLang="en-US" sz="2400" dirty="0" err="1" smtClean="0">
                <a:latin typeface="Helvetica" pitchFamily="34" charset="0"/>
              </a:rPr>
              <a:t>생성자는</a:t>
            </a:r>
            <a:r>
              <a:rPr lang="ko-KR" altLang="en-US" sz="2400" dirty="0" smtClean="0">
                <a:latin typeface="Helvetica" pitchFamily="34" charset="0"/>
              </a:rPr>
              <a:t> 객체 생성시 반드시 호출되어야 하는 </a:t>
            </a:r>
            <a:r>
              <a:rPr lang="ko-KR" altLang="en-US" sz="2400" dirty="0" err="1" smtClean="0">
                <a:latin typeface="Helvetica" pitchFamily="34" charset="0"/>
              </a:rPr>
              <a:t>메서드</a:t>
            </a:r>
            <a:r>
              <a:rPr lang="ko-KR" altLang="en-US" sz="2400" dirty="0" smtClean="0">
                <a:latin typeface="Helvetica" pitchFamily="34" charset="0"/>
              </a:rPr>
              <a:t> 이다</a:t>
            </a:r>
            <a:r>
              <a:rPr lang="en-US" altLang="ko-KR" sz="2400" dirty="0" smtClean="0">
                <a:latin typeface="Helvetica" pitchFamily="34" charset="0"/>
              </a:rPr>
              <a:t>.  </a:t>
            </a:r>
            <a:r>
              <a:rPr lang="ko-KR" altLang="en-US" sz="2400" dirty="0" smtClean="0">
                <a:latin typeface="Helvetica" pitchFamily="34" charset="0"/>
              </a:rPr>
              <a:t>그러나 반드시 </a:t>
            </a:r>
            <a:r>
              <a:rPr lang="ko-KR" altLang="en-US" sz="2400" dirty="0" err="1" smtClean="0">
                <a:latin typeface="Helvetica" pitchFamily="34" charset="0"/>
              </a:rPr>
              <a:t>생성자</a:t>
            </a:r>
            <a:r>
              <a:rPr lang="ko-KR" altLang="en-US" sz="2400" dirty="0" smtClean="0">
                <a:latin typeface="Helvetica" pitchFamily="34" charset="0"/>
              </a:rPr>
              <a:t> 함수를 갖고 있을 필요는 없다</a:t>
            </a:r>
            <a:r>
              <a:rPr lang="en-US" altLang="ko-KR" sz="2400" dirty="0" smtClean="0">
                <a:latin typeface="Helvetica" pitchFamily="34" charset="0"/>
              </a:rPr>
              <a:t>. </a:t>
            </a: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b="1" dirty="0" smtClean="0">
              <a:latin typeface="Helvetica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b="1" dirty="0" smtClean="0">
                <a:latin typeface="Helvetica" pitchFamily="34" charset="0"/>
              </a:rPr>
              <a:t>      </a:t>
            </a:r>
            <a:r>
              <a:rPr lang="en-US" altLang="ko-KR" sz="2400" dirty="0" smtClean="0">
                <a:latin typeface="Helvetica" pitchFamily="34" charset="0"/>
              </a:rPr>
              <a:t>class student{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    	String name;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grade;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class;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 smtClean="0">
                <a:latin typeface="Helvetica" pitchFamily="34" charset="0"/>
              </a:rPr>
              <a:t>       }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 smtClean="0">
                <a:latin typeface="Helvetica" pitchFamily="34" charset="0"/>
              </a:rPr>
              <a:t>       class </a:t>
            </a:r>
            <a:r>
              <a:rPr lang="en-US" altLang="ko-KR" sz="2400" dirty="0" err="1" smtClean="0">
                <a:latin typeface="Helvetica" pitchFamily="34" charset="0"/>
              </a:rPr>
              <a:t>StudentExam</a:t>
            </a:r>
            <a:r>
              <a:rPr lang="en-US" altLang="ko-KR" sz="2400" dirty="0" smtClean="0">
                <a:latin typeface="Helvetica" pitchFamily="34" charset="0"/>
              </a:rPr>
              <a:t>{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smtClean="0">
                <a:latin typeface="Helvetica" pitchFamily="34" charset="0"/>
              </a:rPr>
              <a:t>public static void main(String </a:t>
            </a:r>
            <a:r>
              <a:rPr lang="en-US" altLang="ko-KR" sz="2400" dirty="0" err="1" smtClean="0">
                <a:latin typeface="Helvetica" pitchFamily="34" charset="0"/>
              </a:rPr>
              <a:t>args</a:t>
            </a:r>
            <a:r>
              <a:rPr lang="en-US" altLang="ko-KR" sz="2400" dirty="0" smtClean="0">
                <a:latin typeface="Helvetica" pitchFamily="34" charset="0"/>
              </a:rPr>
              <a:t>[ ]){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 	   Student </a:t>
            </a:r>
            <a:r>
              <a:rPr lang="en-US" altLang="ko-KR" sz="2400" dirty="0" err="1" smtClean="0">
                <a:latin typeface="Helvetica" pitchFamily="34" charset="0"/>
              </a:rPr>
              <a:t>kim</a:t>
            </a:r>
            <a:r>
              <a:rPr lang="en-US" altLang="ko-KR" sz="2400" dirty="0" smtClean="0">
                <a:latin typeface="Helvetica" pitchFamily="34" charset="0"/>
              </a:rPr>
              <a:t> = new Student( ) ;</a:t>
            </a:r>
            <a:endParaRPr lang="en-US" altLang="ko-KR" sz="2400" dirty="0">
              <a:latin typeface="Helvetica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 smtClean="0">
                <a:latin typeface="Helvetica" pitchFamily="34" charset="0"/>
              </a:rPr>
              <a:t>	}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      }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 =&gt; </a:t>
            </a:r>
            <a:r>
              <a:rPr lang="en-US" altLang="ko-KR" sz="2400" dirty="0" err="1" smtClean="0">
                <a:latin typeface="Helvetica" pitchFamily="34" charset="0"/>
              </a:rPr>
              <a:t>kim</a:t>
            </a:r>
            <a:r>
              <a:rPr lang="en-US" altLang="ko-KR" sz="2400" dirty="0" smtClean="0">
                <a:latin typeface="Helvetica" pitchFamily="34" charset="0"/>
              </a:rPr>
              <a:t> </a:t>
            </a:r>
            <a:r>
              <a:rPr lang="ko-KR" altLang="en-US" sz="2400" dirty="0" smtClean="0">
                <a:latin typeface="Helvetica" pitchFamily="34" charset="0"/>
              </a:rPr>
              <a:t>객체는 </a:t>
            </a:r>
            <a:r>
              <a:rPr lang="en-US" altLang="ko-KR" sz="2400" dirty="0"/>
              <a:t>JVM</a:t>
            </a:r>
            <a:r>
              <a:rPr lang="ko-KR" altLang="en-US" sz="2400" dirty="0"/>
              <a:t>이 자동으로 기본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삽입해서 생성됨</a:t>
            </a:r>
            <a:endParaRPr lang="en-US" altLang="ko-KR" sz="2400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r>
              <a:rPr lang="ko-KR" altLang="en-US" sz="2400" b="1" dirty="0" smtClean="0">
                <a:latin typeface="Helvetica" pitchFamily="34" charset="0"/>
              </a:rPr>
              <a:t>생성자가 있는 클래스의 예</a:t>
            </a:r>
            <a:r>
              <a:rPr lang="en-US" altLang="ko-KR" sz="2400" b="1" dirty="0" smtClean="0">
                <a:latin typeface="Helvetica" pitchFamily="34" charset="0"/>
              </a:rPr>
              <a:t>(67p, ConstructorExam.java)</a:t>
            </a: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b="1" dirty="0" smtClean="0">
              <a:latin typeface="Helvetica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b="1" dirty="0" smtClean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class  </a:t>
            </a:r>
            <a:r>
              <a:rPr lang="en-US" altLang="ko-KR" sz="2400" dirty="0" err="1">
                <a:latin typeface="Helvetica" pitchFamily="34" charset="0"/>
              </a:rPr>
              <a:t>ConstructorExam</a:t>
            </a:r>
            <a:endParaRPr lang="en-US" altLang="ko-KR" sz="2400" dirty="0">
              <a:latin typeface="Helvetica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{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public static void main(String[] </a:t>
            </a:r>
            <a:r>
              <a:rPr lang="en-US" altLang="ko-KR" sz="2400" dirty="0" err="1">
                <a:latin typeface="Helvetica" pitchFamily="34" charset="0"/>
              </a:rPr>
              <a:t>args</a:t>
            </a:r>
            <a:r>
              <a:rPr lang="en-US" altLang="ko-KR" sz="2400" dirty="0">
                <a:latin typeface="Helvetica" pitchFamily="34" charset="0"/>
              </a:rPr>
              <a:t>)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{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	Student </a:t>
            </a:r>
            <a:r>
              <a:rPr lang="en-US" altLang="ko-KR" sz="2400" dirty="0" err="1">
                <a:latin typeface="Helvetica" pitchFamily="34" charset="0"/>
              </a:rPr>
              <a:t>kim</a:t>
            </a:r>
            <a:r>
              <a:rPr lang="en-US" altLang="ko-KR" sz="2400" dirty="0">
                <a:latin typeface="Helvetica" pitchFamily="34" charset="0"/>
              </a:rPr>
              <a:t> = new Student();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	Student </a:t>
            </a:r>
            <a:r>
              <a:rPr lang="en-US" altLang="ko-KR" sz="2400" dirty="0" err="1">
                <a:latin typeface="Helvetica" pitchFamily="34" charset="0"/>
              </a:rPr>
              <a:t>jang</a:t>
            </a:r>
            <a:r>
              <a:rPr lang="en-US" altLang="ko-KR" sz="2400" dirty="0">
                <a:latin typeface="Helvetica" pitchFamily="34" charset="0"/>
              </a:rPr>
              <a:t> = new Student("</a:t>
            </a:r>
            <a:r>
              <a:rPr lang="ko-KR" altLang="en-US" sz="2400" dirty="0">
                <a:latin typeface="Helvetica" pitchFamily="34" charset="0"/>
              </a:rPr>
              <a:t>장민재</a:t>
            </a:r>
            <a:r>
              <a:rPr lang="en-US" altLang="ko-KR" sz="2400" dirty="0">
                <a:latin typeface="Helvetica" pitchFamily="34" charset="0"/>
              </a:rPr>
              <a:t>");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	</a:t>
            </a:r>
            <a:r>
              <a:rPr lang="en-US" altLang="ko-KR" sz="2400" dirty="0" err="1">
                <a:latin typeface="Helvetica" pitchFamily="34" charset="0"/>
              </a:rPr>
              <a:t>System.out.println</a:t>
            </a:r>
            <a:r>
              <a:rPr lang="en-US" altLang="ko-KR" sz="2400" dirty="0">
                <a:latin typeface="Helvetica" pitchFamily="34" charset="0"/>
              </a:rPr>
              <a:t>("</a:t>
            </a:r>
            <a:r>
              <a:rPr lang="ko-KR" altLang="en-US" sz="2400" dirty="0">
                <a:latin typeface="Helvetica" pitchFamily="34" charset="0"/>
              </a:rPr>
              <a:t>학생의 이름은 </a:t>
            </a:r>
            <a:r>
              <a:rPr lang="en-US" altLang="ko-KR" sz="2400" dirty="0">
                <a:latin typeface="Helvetica" pitchFamily="34" charset="0"/>
              </a:rPr>
              <a:t>" + kim.name + "</a:t>
            </a:r>
            <a:r>
              <a:rPr lang="ko-KR" altLang="en-US" sz="2400" dirty="0">
                <a:latin typeface="Helvetica" pitchFamily="34" charset="0"/>
              </a:rPr>
              <a:t>입니다</a:t>
            </a:r>
            <a:r>
              <a:rPr lang="en-US" altLang="ko-KR" sz="2400" dirty="0">
                <a:latin typeface="Helvetica" pitchFamily="34" charset="0"/>
              </a:rPr>
              <a:t>");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	</a:t>
            </a:r>
            <a:r>
              <a:rPr lang="en-US" altLang="ko-KR" sz="2400" dirty="0" err="1">
                <a:latin typeface="Helvetica" pitchFamily="34" charset="0"/>
              </a:rPr>
              <a:t>System.out.println</a:t>
            </a:r>
            <a:r>
              <a:rPr lang="en-US" altLang="ko-KR" sz="2400" dirty="0">
                <a:latin typeface="Helvetica" pitchFamily="34" charset="0"/>
              </a:rPr>
              <a:t>("</a:t>
            </a:r>
            <a:r>
              <a:rPr lang="ko-KR" altLang="en-US" sz="2400" dirty="0">
                <a:latin typeface="Helvetica" pitchFamily="34" charset="0"/>
              </a:rPr>
              <a:t>학생의 이름은 </a:t>
            </a:r>
            <a:r>
              <a:rPr lang="en-US" altLang="ko-KR" sz="2400" dirty="0">
                <a:latin typeface="Helvetica" pitchFamily="34" charset="0"/>
              </a:rPr>
              <a:t>" + jang.name + "</a:t>
            </a:r>
            <a:r>
              <a:rPr lang="ko-KR" altLang="en-US" sz="2400" dirty="0">
                <a:latin typeface="Helvetica" pitchFamily="34" charset="0"/>
              </a:rPr>
              <a:t>입니다</a:t>
            </a:r>
            <a:r>
              <a:rPr lang="en-US" altLang="ko-KR" sz="2400" dirty="0">
                <a:latin typeface="Helvetica" pitchFamily="34" charset="0"/>
              </a:rPr>
              <a:t>.");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}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}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class Student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{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smtClean="0">
                <a:latin typeface="Helvetica" pitchFamily="34" charset="0"/>
              </a:rPr>
              <a:t>String </a:t>
            </a:r>
            <a:r>
              <a:rPr lang="en-US" altLang="ko-KR" sz="2400" dirty="0">
                <a:latin typeface="Helvetica" pitchFamily="34" charset="0"/>
              </a:rPr>
              <a:t>name;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</a:t>
            </a:r>
            <a:r>
              <a:rPr lang="en-US" altLang="ko-KR" sz="2400" dirty="0">
                <a:latin typeface="Helvetica" pitchFamily="34" charset="0"/>
              </a:rPr>
              <a:t>grade;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</a:t>
            </a:r>
            <a:r>
              <a:rPr lang="en-US" altLang="ko-KR" sz="2400" dirty="0" err="1">
                <a:latin typeface="Helvetica" pitchFamily="34" charset="0"/>
              </a:rPr>
              <a:t>clas</a:t>
            </a:r>
            <a:r>
              <a:rPr lang="en-US" altLang="ko-KR" sz="2400" dirty="0">
                <a:latin typeface="Helvetica" pitchFamily="34" charset="0"/>
              </a:rPr>
              <a:t>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</a:t>
            </a:r>
            <a:r>
              <a:rPr lang="en-US" altLang="ko-KR" sz="2400" dirty="0">
                <a:latin typeface="Helvetica" pitchFamily="34" charset="0"/>
              </a:rPr>
              <a:t>number;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smtClean="0">
                <a:latin typeface="Helvetica" pitchFamily="34" charset="0"/>
              </a:rPr>
              <a:t>String </a:t>
            </a:r>
            <a:r>
              <a:rPr lang="en-US" altLang="ko-KR" sz="2400" dirty="0">
                <a:latin typeface="Helvetica" pitchFamily="34" charset="0"/>
              </a:rPr>
              <a:t>telephone;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smtClean="0">
                <a:latin typeface="Helvetica" pitchFamily="34" charset="0"/>
              </a:rPr>
              <a:t>public </a:t>
            </a:r>
            <a:r>
              <a:rPr lang="en-US" altLang="ko-KR" sz="2400" dirty="0">
                <a:latin typeface="Helvetica" pitchFamily="34" charset="0"/>
              </a:rPr>
              <a:t>Student(){ };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smtClean="0">
                <a:latin typeface="Helvetica" pitchFamily="34" charset="0"/>
              </a:rPr>
              <a:t>public </a:t>
            </a:r>
            <a:r>
              <a:rPr lang="en-US" altLang="ko-KR" sz="2400" dirty="0">
                <a:latin typeface="Helvetica" pitchFamily="34" charset="0"/>
              </a:rPr>
              <a:t>Student(String n){name = n;}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}</a:t>
            </a:r>
            <a:endParaRPr lang="en-US" altLang="ko-KR" sz="2400" dirty="0" smtClean="0">
              <a:latin typeface="Helvetica" pitchFamily="34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505200" y="525780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76800" y="54864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67600" y="5105400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메서드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메서드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r>
              <a:rPr lang="ko-KR" altLang="en-US" sz="2400" dirty="0" smtClean="0">
                <a:latin typeface="Helvetica" pitchFamily="34" charset="0"/>
              </a:rPr>
              <a:t>생성자가 있는 클래스의 예</a:t>
            </a:r>
            <a:r>
              <a:rPr lang="en-US" altLang="ko-KR" sz="2400" dirty="0" smtClean="0">
                <a:latin typeface="Helvetica" pitchFamily="34" charset="0"/>
              </a:rPr>
              <a:t>(67p, ConstructorExam.java)</a:t>
            </a: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dirty="0" smtClean="0">
              <a:latin typeface="Helvetica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r>
              <a:rPr lang="ko-KR" altLang="en-US" sz="2400" dirty="0" smtClean="0">
                <a:latin typeface="Helvetica" pitchFamily="34" charset="0"/>
              </a:rPr>
              <a:t>결과가</a:t>
            </a:r>
            <a:r>
              <a:rPr lang="en-US" altLang="ko-KR" sz="2400" dirty="0" smtClean="0">
                <a:latin typeface="Helvetica" pitchFamily="34" charset="0"/>
              </a:rPr>
              <a:t>  null</a:t>
            </a:r>
            <a:r>
              <a:rPr lang="ko-KR" altLang="en-US" sz="2400" dirty="0" smtClean="0">
                <a:latin typeface="Helvetica" pitchFamily="34" charset="0"/>
              </a:rPr>
              <a:t>과</a:t>
            </a:r>
            <a:r>
              <a:rPr lang="en-US" altLang="ko-KR" sz="2400" dirty="0" smtClean="0">
                <a:latin typeface="Helvetica" pitchFamily="34" charset="0"/>
              </a:rPr>
              <a:t> </a:t>
            </a:r>
            <a:r>
              <a:rPr lang="ko-KR" altLang="en-US" sz="2400" dirty="0" smtClean="0">
                <a:latin typeface="Helvetica" pitchFamily="34" charset="0"/>
              </a:rPr>
              <a:t>장민재로 나온 이유는</a:t>
            </a:r>
            <a:r>
              <a:rPr lang="en-US" altLang="ko-KR" sz="2400" dirty="0" smtClean="0">
                <a:latin typeface="Helvetica" pitchFamily="34" charset="0"/>
              </a:rPr>
              <a:t>?</a:t>
            </a:r>
          </a:p>
          <a:p>
            <a:pPr marL="457200" indent="-457200">
              <a:spcBef>
                <a:spcPct val="0"/>
              </a:spcBef>
              <a:buClrTx/>
              <a:buSzTx/>
              <a:buNone/>
            </a:pPr>
            <a:r>
              <a:rPr lang="en-US" altLang="ko-KR" sz="2400" dirty="0" smtClean="0">
                <a:latin typeface="Helvetica" pitchFamily="34" charset="0"/>
              </a:rPr>
              <a:t>     =&gt; </a:t>
            </a:r>
            <a:r>
              <a:rPr lang="ko-KR" altLang="en-US" sz="2400" dirty="0" smtClean="0">
                <a:latin typeface="Helvetica" pitchFamily="34" charset="0"/>
              </a:rPr>
              <a:t>매개변수에 따라 </a:t>
            </a:r>
            <a:r>
              <a:rPr lang="ko-KR" altLang="en-US" sz="2400" dirty="0" smtClean="0">
                <a:solidFill>
                  <a:srgbClr val="0070C0"/>
                </a:solidFill>
                <a:latin typeface="Helvetica" pitchFamily="34" charset="0"/>
              </a:rPr>
              <a:t>각기 다른 </a:t>
            </a:r>
            <a:r>
              <a:rPr lang="ko-KR" altLang="en-US" sz="2400" dirty="0" err="1" smtClean="0">
                <a:solidFill>
                  <a:srgbClr val="0070C0"/>
                </a:solidFill>
                <a:latin typeface="Helvetica" pitchFamily="34" charset="0"/>
              </a:rPr>
              <a:t>생성자함수를</a:t>
            </a:r>
            <a:r>
              <a:rPr lang="ko-KR" altLang="en-US" sz="2400" dirty="0" smtClean="0">
                <a:solidFill>
                  <a:srgbClr val="0070C0"/>
                </a:solidFill>
                <a:latin typeface="Helvetica" pitchFamily="34" charset="0"/>
              </a:rPr>
              <a:t> </a:t>
            </a:r>
            <a:r>
              <a:rPr lang="ko-KR" altLang="en-US" sz="2400" dirty="0" smtClean="0">
                <a:latin typeface="Helvetica" pitchFamily="34" charset="0"/>
              </a:rPr>
              <a:t>적용</a:t>
            </a:r>
            <a:endParaRPr lang="en-US" altLang="ko-KR" sz="2400" dirty="0" smtClean="0">
              <a:latin typeface="Helvetica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AutoNum type="arabicPeriod"/>
            </a:pPr>
            <a:endParaRPr lang="en-US" altLang="ko-KR" sz="2400" dirty="0" smtClean="0">
              <a:latin typeface="Helvetica" pitchFamily="34" charset="0"/>
            </a:endParaRPr>
          </a:p>
          <a:p>
            <a:pPr marL="457200" indent="-457200"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ko-KR" altLang="en-US" sz="2400" dirty="0" smtClean="0">
                <a:latin typeface="Helvetica" pitchFamily="34" charset="0"/>
              </a:rPr>
              <a:t>매개변수의 개수</a:t>
            </a:r>
            <a:r>
              <a:rPr lang="en-US" altLang="ko-KR" sz="2400" dirty="0" smtClean="0">
                <a:latin typeface="Helvetica" pitchFamily="34" charset="0"/>
              </a:rPr>
              <a:t>, </a:t>
            </a:r>
            <a:r>
              <a:rPr lang="ko-KR" altLang="en-US" sz="2400" dirty="0" smtClean="0">
                <a:latin typeface="Helvetica" pitchFamily="34" charset="0"/>
              </a:rPr>
              <a:t>타입</a:t>
            </a:r>
            <a:r>
              <a:rPr lang="en-US" altLang="ko-KR" sz="2400" dirty="0" smtClean="0">
                <a:latin typeface="Helvetica" pitchFamily="34" charset="0"/>
              </a:rPr>
              <a:t>, </a:t>
            </a:r>
            <a:r>
              <a:rPr lang="ko-KR" altLang="en-US" sz="2400" dirty="0" smtClean="0">
                <a:latin typeface="Helvetica" pitchFamily="34" charset="0"/>
              </a:rPr>
              <a:t>순서를 달리하는 같은 이름의 </a:t>
            </a:r>
            <a:r>
              <a:rPr lang="ko-KR" altLang="en-US" sz="2400" dirty="0" err="1" smtClean="0">
                <a:latin typeface="Helvetica" pitchFamily="34" charset="0"/>
              </a:rPr>
              <a:t>생성자를</a:t>
            </a:r>
            <a:r>
              <a:rPr lang="ko-KR" altLang="en-US" sz="2400" dirty="0" smtClean="0">
                <a:latin typeface="Helvetica" pitchFamily="34" charset="0"/>
              </a:rPr>
              <a:t> 여러 개 정의할 수 있다</a:t>
            </a:r>
            <a:r>
              <a:rPr lang="en-US" altLang="ko-KR" sz="2400" dirty="0" smtClean="0">
                <a:latin typeface="Helvetica" pitchFamily="34" charset="0"/>
              </a:rPr>
              <a:t>.  =&gt; </a:t>
            </a:r>
            <a:r>
              <a:rPr lang="ko-KR" altLang="en-US" sz="2400" dirty="0" err="1" smtClean="0">
                <a:solidFill>
                  <a:srgbClr val="FF0000"/>
                </a:solidFill>
                <a:latin typeface="Helvetica" pitchFamily="34" charset="0"/>
              </a:rPr>
              <a:t>생성자</a:t>
            </a:r>
            <a:r>
              <a:rPr lang="ko-KR" altLang="en-US" sz="2400" dirty="0" smtClean="0">
                <a:solidFill>
                  <a:srgbClr val="FF0000"/>
                </a:solidFill>
                <a:latin typeface="Helvetica" pitchFamily="34" charset="0"/>
              </a:rPr>
              <a:t> 오버로딩</a:t>
            </a:r>
            <a:r>
              <a:rPr lang="en-US" altLang="ko-KR" sz="2400" dirty="0" smtClean="0">
                <a:solidFill>
                  <a:srgbClr val="FF0000"/>
                </a:solidFill>
                <a:latin typeface="Helvetica" pitchFamily="34" charset="0"/>
              </a:rPr>
              <a:t>=&gt;</a:t>
            </a:r>
            <a:r>
              <a:rPr lang="ko-KR" altLang="en-US" sz="2400" dirty="0" err="1" smtClean="0">
                <a:solidFill>
                  <a:srgbClr val="FF0000"/>
                </a:solidFill>
                <a:latin typeface="Helvetica" pitchFamily="34" charset="0"/>
              </a:rPr>
              <a:t>다형성</a:t>
            </a:r>
            <a:r>
              <a:rPr lang="ko-KR" altLang="en-US" sz="2400" dirty="0" smtClean="0">
                <a:solidFill>
                  <a:srgbClr val="FF0000"/>
                </a:solidFill>
                <a:latin typeface="Helvetica" pitchFamily="34" charset="0"/>
              </a:rPr>
              <a:t> 구현 </a:t>
            </a:r>
            <a:endParaRPr lang="en-US" altLang="ko-KR" sz="2400" dirty="0" smtClean="0">
              <a:solidFill>
                <a:srgbClr val="FF0000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오버로딩의 예 </a:t>
            </a:r>
            <a:r>
              <a:rPr lang="en-US" altLang="ko-KR" dirty="0" smtClean="0"/>
              <a:t>(ConstructorExam2)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86200" cy="493776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class Box{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 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width;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 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height;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</a:t>
            </a: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depth;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 public Box( ){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	width = 1;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smtClean="0">
                <a:latin typeface="Helvetica" pitchFamily="34" charset="0"/>
              </a:rPr>
              <a:t>height = 1;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</a:t>
            </a:r>
            <a:r>
              <a:rPr lang="en-US" altLang="ko-KR" sz="2400" dirty="0" smtClean="0">
                <a:latin typeface="Helvetica" pitchFamily="34" charset="0"/>
              </a:rPr>
              <a:t>depth = 1;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</a:t>
            </a:r>
            <a:r>
              <a:rPr lang="en-US" altLang="ko-KR" sz="2400" dirty="0" smtClean="0">
                <a:latin typeface="Helvetica" pitchFamily="34" charset="0"/>
              </a:rPr>
              <a:t>  }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 smtClean="0">
                <a:latin typeface="Helvetica" pitchFamily="34" charset="0"/>
              </a:rPr>
              <a:t>   </a:t>
            </a:r>
            <a:r>
              <a:rPr lang="en-US" altLang="ko-KR" sz="2400" dirty="0">
                <a:latin typeface="Helvetica" pitchFamily="34" charset="0"/>
              </a:rPr>
              <a:t>public </a:t>
            </a:r>
            <a:r>
              <a:rPr lang="en-US" altLang="ko-KR" sz="2400" dirty="0" smtClean="0">
                <a:latin typeface="Helvetica" pitchFamily="34" charset="0"/>
              </a:rPr>
              <a:t>Box(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w){</a:t>
            </a:r>
            <a:endParaRPr lang="en-US" altLang="ko-KR" sz="2400" dirty="0">
              <a:latin typeface="Helvetica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	width = </a:t>
            </a:r>
            <a:r>
              <a:rPr lang="en-US" altLang="ko-KR" sz="2400" dirty="0" smtClean="0">
                <a:latin typeface="Helvetica" pitchFamily="34" charset="0"/>
              </a:rPr>
              <a:t>w;</a:t>
            </a:r>
            <a:endParaRPr lang="en-US" altLang="ko-KR" sz="2400" dirty="0">
              <a:latin typeface="Helvetica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height = 1;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	depth = 1;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ko-KR" sz="2400" dirty="0">
                <a:latin typeface="Helvetica" pitchFamily="34" charset="0"/>
              </a:rPr>
              <a:t>   }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ko-KR" sz="2400" dirty="0">
              <a:latin typeface="Helvetica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ko-KR" sz="2400" dirty="0" smtClean="0">
              <a:latin typeface="Helvetica" pitchFamily="34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038600" y="1354015"/>
            <a:ext cx="4800600" cy="493776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  public Box(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w, 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h){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 	width = w;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	height = h;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	depth = 1;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   }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   public Box(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w, 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h, </a:t>
            </a:r>
            <a:r>
              <a:rPr lang="en-US" altLang="ko-KR" sz="2400" dirty="0" err="1" smtClean="0">
                <a:latin typeface="Helvetica" pitchFamily="34" charset="0"/>
              </a:rPr>
              <a:t>int</a:t>
            </a:r>
            <a:r>
              <a:rPr lang="en-US" altLang="ko-KR" sz="2400" dirty="0" smtClean="0">
                <a:latin typeface="Helvetica" pitchFamily="34" charset="0"/>
              </a:rPr>
              <a:t> d){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 	width = w;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	height = h;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	depth = d;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   }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dirty="0" smtClean="0">
                <a:latin typeface="Helvetica" pitchFamily="34" charset="0"/>
              </a:rPr>
              <a:t>}</a:t>
            </a: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r>
              <a:rPr lang="en-US" altLang="ko-KR" sz="2400" b="1" dirty="0" smtClean="0">
                <a:solidFill>
                  <a:srgbClr val="002060"/>
                </a:solidFill>
                <a:latin typeface="Helvetica" pitchFamily="34" charset="0"/>
              </a:rPr>
              <a:t>=&gt;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Helvetica" pitchFamily="34" charset="0"/>
              </a:rPr>
              <a:t>생성자</a:t>
            </a:r>
            <a:r>
              <a:rPr lang="en-US" altLang="ko-KR" sz="2400" b="1" dirty="0" smtClean="0">
                <a:solidFill>
                  <a:srgbClr val="002060"/>
                </a:solidFill>
                <a:latin typeface="Helvetica" pitchFamily="34" charset="0"/>
              </a:rPr>
              <a:t> </a:t>
            </a:r>
            <a:r>
              <a:rPr lang="ko-KR" altLang="en-US" sz="2400" b="1" dirty="0" smtClean="0">
                <a:solidFill>
                  <a:srgbClr val="002060"/>
                </a:solidFill>
                <a:latin typeface="Helvetica" pitchFamily="34" charset="0"/>
              </a:rPr>
              <a:t>오버로딩을 이용하여 특정 클래스의 객체를 다양한 형태로 초기화 가능 </a:t>
            </a:r>
            <a:endParaRPr lang="en-US" altLang="ko-KR" sz="2400" b="1" dirty="0" smtClean="0">
              <a:solidFill>
                <a:srgbClr val="002060"/>
              </a:solidFill>
              <a:latin typeface="Helvetica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 typeface="Wingdings 3"/>
              <a:buNone/>
            </a:pPr>
            <a:endParaRPr lang="en-US" altLang="ko-KR" sz="2400" dirty="0" smtClean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5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29DD-5D39-4D4D-84BA-E723E6CDC37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 기본과정 정리 </a:t>
            </a:r>
            <a:r>
              <a:rPr lang="en-US" altLang="ko-KR" smtClean="0"/>
              <a:t>: </a:t>
            </a:r>
            <a:r>
              <a:rPr lang="ko-KR" altLang="en-US" smtClean="0"/>
              <a:t>백현정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사람의 성명을 </a:t>
            </a:r>
            <a:r>
              <a:rPr lang="ko-KR" altLang="en-US" dirty="0" err="1" smtClean="0"/>
              <a:t>모델하는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클래스를 설계하고 작성하라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클래스는 사람의 성과 이름을 나타내고 다음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가진다</a:t>
            </a:r>
            <a:r>
              <a:rPr lang="en-US" altLang="ko-KR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사람의 성과 이름을 넘겨받아 초기화하는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성을 반환하는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getLastName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이름을 반환하는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getFirstName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성과 이름 안에 포함된 문자들의 총수를 반환하는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getLength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2517</TotalTime>
  <Words>1164</Words>
  <Application>Microsoft Office PowerPoint</Application>
  <PresentationFormat>화면 슬라이드 쇼(4:3)</PresentationFormat>
  <Paragraphs>278</Paragraphs>
  <Slides>20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원본</vt:lpstr>
      <vt:lpstr>자바 기본 정리2-2 </vt:lpstr>
      <vt:lpstr>4. 생성자 메서드</vt:lpstr>
      <vt:lpstr>4. 생성자 메서드 </vt:lpstr>
      <vt:lpstr>4. 생성자 메서드 </vt:lpstr>
      <vt:lpstr>4. 생성자 메서드 </vt:lpstr>
      <vt:lpstr>1. 생성자 메서드 </vt:lpstr>
      <vt:lpstr>1. 생성자 메서드 </vt:lpstr>
      <vt:lpstr>생성자 오버로딩의 예 (ConstructorExam2)</vt:lpstr>
      <vt:lpstr>실습예제1</vt:lpstr>
      <vt:lpstr>실습예제1_1</vt:lpstr>
      <vt:lpstr>실습예제2</vt:lpstr>
      <vt:lpstr>실습예제2-1</vt:lpstr>
      <vt:lpstr>실습예제3</vt:lpstr>
      <vt:lpstr>실습예제3-2</vt:lpstr>
      <vt:lpstr>실습예제4-1</vt:lpstr>
      <vt:lpstr>실습예제4-1</vt:lpstr>
      <vt:lpstr>실습예제4-2</vt:lpstr>
      <vt:lpstr>참고 : 절차지향 프로그램과 객체지향 프로그램의 차이 </vt:lpstr>
      <vt:lpstr>참고 : 절차지향 프로그램과 객체지향 프로그램의 차이 </vt:lpstr>
      <vt:lpstr>참고 : 왜  main( )메서드에 static 을 붙이는 걸까?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Mirim</cp:lastModifiedBy>
  <cp:revision>151</cp:revision>
  <dcterms:created xsi:type="dcterms:W3CDTF">2013-12-18T06:25:39Z</dcterms:created>
  <dcterms:modified xsi:type="dcterms:W3CDTF">2015-10-06T04:23:09Z</dcterms:modified>
</cp:coreProperties>
</file>