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3" r:id="rId3"/>
    <p:sldId id="289" r:id="rId4"/>
    <p:sldId id="290" r:id="rId5"/>
    <p:sldId id="291" r:id="rId6"/>
    <p:sldId id="292" r:id="rId7"/>
    <p:sldId id="293" r:id="rId8"/>
    <p:sldId id="301" r:id="rId9"/>
    <p:sldId id="294" r:id="rId10"/>
    <p:sldId id="307" r:id="rId11"/>
    <p:sldId id="295" r:id="rId12"/>
    <p:sldId id="296" r:id="rId13"/>
    <p:sldId id="299" r:id="rId14"/>
    <p:sldId id="300" r:id="rId15"/>
    <p:sldId id="302" r:id="rId16"/>
    <p:sldId id="303" r:id="rId17"/>
    <p:sldId id="304" r:id="rId18"/>
    <p:sldId id="305" r:id="rId19"/>
    <p:sldId id="306" r:id="rId20"/>
    <p:sldId id="308" r:id="rId21"/>
    <p:sldId id="309" r:id="rId22"/>
    <p:sldId id="310" r:id="rId23"/>
    <p:sldId id="311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1" autoAdjust="0"/>
    <p:restoredTop sz="94660"/>
  </p:normalViewPr>
  <p:slideViewPr>
    <p:cSldViewPr>
      <p:cViewPr>
        <p:scale>
          <a:sx n="78" d="100"/>
          <a:sy n="78" d="100"/>
        </p:scale>
        <p:origin x="-6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CBBED-B00B-4DFA-8531-8994785E6254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08656-F692-424B-B466-C46931BC6B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976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95258-91FE-42B3-9BBD-45F919CBBB34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05452-37E4-41D7-AAB2-5D53C38406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228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6324600"/>
            <a:ext cx="3474720" cy="365760"/>
          </a:xfrm>
        </p:spPr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7629-64F9-43FD-A116-4AEFF2D75C0A}" type="datetime1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64F1-585A-4BDD-8C7D-4937EC5D6901}" type="datetime1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EA5A-4C23-44ED-8412-783C4343DC4F}" type="datetime1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8B963CC-D917-4B8E-97FF-4E94348B397C}" type="datetime1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254C-6A08-4107-9487-AB333B8C5498}" type="datetime1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5B51-E3FA-4FA1-B7CB-A58D351A7E23}" type="datetime1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842F-B041-4639-8AC5-D892850250BB}" type="datetime1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F67E-801C-4C6B-8D33-F9A9F54B5B93}" type="datetime1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727F-EFB4-43F4-9BC6-8C32F99EAA0F}" type="datetime1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5EA7-FF46-42C5-AD46-1498AC544610}" type="datetime1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75191E-74E2-43B6-815B-030EE1FDE4B1}" type="datetime1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 기본 정리</a:t>
            </a:r>
            <a:r>
              <a:rPr lang="en-US" altLang="ko-KR" dirty="0" smtClean="0"/>
              <a:t>2-3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백현정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898648" y="6407428"/>
            <a:ext cx="3505200" cy="365760"/>
          </a:xfrm>
        </p:spPr>
        <p:txBody>
          <a:bodyPr/>
          <a:lstStyle/>
          <a:p>
            <a:r>
              <a:rPr lang="ko-KR" altLang="en-US" dirty="0" smtClean="0"/>
              <a:t>자바 기본과정 정리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백현정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648" y="6407428"/>
            <a:ext cx="1981200" cy="365760"/>
          </a:xfrm>
        </p:spPr>
        <p:txBody>
          <a:bodyPr/>
          <a:lstStyle/>
          <a:p>
            <a:fld id="{E14329DD-5D39-4D4D-84BA-E723E6CDC37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슬라이드 번호 개체 틀 3"/>
          <p:cNvSpPr txBox="1">
            <a:spLocks/>
          </p:cNvSpPr>
          <p:nvPr/>
        </p:nvSpPr>
        <p:spPr>
          <a:xfrm>
            <a:off x="612648" y="6407428"/>
            <a:ext cx="19812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4329DD-5D39-4D4D-84BA-E723E6CDC370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바닥글 개체 틀 4"/>
          <p:cNvSpPr txBox="1">
            <a:spLocks/>
          </p:cNvSpPr>
          <p:nvPr/>
        </p:nvSpPr>
        <p:spPr>
          <a:xfrm>
            <a:off x="2898648" y="6407428"/>
            <a:ext cx="35052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자바 기본과정 정리 </a:t>
            </a:r>
            <a:r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백현정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203478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오버로딩</a:t>
            </a:r>
            <a:r>
              <a:rPr lang="en-US" altLang="ko-KR" dirty="0" smtClean="0"/>
              <a:t>-</a:t>
            </a:r>
            <a:r>
              <a:rPr lang="ko-KR" altLang="en-US" dirty="0" smtClean="0"/>
              <a:t>접근제어자 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70278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속성과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공개되는 바람직하지 않은 프로그램의 예</a:t>
            </a:r>
            <a:r>
              <a:rPr lang="en-US" altLang="ko-KR" dirty="0" smtClean="0"/>
              <a:t>1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00" y="2133600"/>
            <a:ext cx="381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class  Fruit{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apple;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straw;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grapes;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sum;</a:t>
            </a:r>
          </a:p>
          <a:p>
            <a:r>
              <a:rPr lang="en-US" altLang="ko-KR" sz="1600" dirty="0" smtClean="0"/>
              <a:t>public Fruit 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apple,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straw,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grapes){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this.apple</a:t>
            </a:r>
            <a:r>
              <a:rPr lang="en-US" altLang="ko-KR" sz="1600" dirty="0" smtClean="0"/>
              <a:t> = apple;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this.straw</a:t>
            </a:r>
            <a:r>
              <a:rPr lang="en-US" altLang="ko-KR" sz="1600" dirty="0" smtClean="0"/>
              <a:t> = straw;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this.grapes</a:t>
            </a:r>
            <a:r>
              <a:rPr lang="en-US" altLang="ko-KR" sz="1600" dirty="0" smtClean="0"/>
              <a:t> = grapes;</a:t>
            </a:r>
          </a:p>
          <a:p>
            <a:r>
              <a:rPr lang="en-US" altLang="ko-KR" sz="1600" dirty="0" smtClean="0"/>
              <a:t>}</a:t>
            </a:r>
          </a:p>
          <a:p>
            <a:r>
              <a:rPr lang="en-US" altLang="ko-KR" sz="1600" dirty="0" smtClean="0"/>
              <a:t> public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count(){</a:t>
            </a:r>
          </a:p>
          <a:p>
            <a:r>
              <a:rPr lang="en-US" altLang="ko-KR" sz="1600" dirty="0" smtClean="0"/>
              <a:t>  sum = apple + straw + grapes;</a:t>
            </a:r>
          </a:p>
          <a:p>
            <a:r>
              <a:rPr lang="en-US" altLang="ko-KR" sz="1600" dirty="0" smtClean="0"/>
              <a:t>  return sum;</a:t>
            </a:r>
          </a:p>
          <a:p>
            <a:r>
              <a:rPr lang="en-US" altLang="ko-KR" sz="1600" dirty="0" smtClean="0"/>
              <a:t>    }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2046506"/>
            <a:ext cx="5029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FruitDriver</a:t>
            </a:r>
            <a:endParaRPr lang="en-US" altLang="ko-KR" sz="1600" dirty="0" smtClean="0"/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  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total;</a:t>
            </a:r>
          </a:p>
          <a:p>
            <a:r>
              <a:rPr lang="en-US" altLang="ko-KR" sz="1600" dirty="0" smtClean="0"/>
              <a:t>    Fruit f1 = new Fruit(30,30,30);</a:t>
            </a:r>
          </a:p>
          <a:p>
            <a:r>
              <a:rPr lang="en-US" altLang="ko-KR" sz="1600" dirty="0" smtClean="0"/>
              <a:t>    total = f1.count();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("f1</a:t>
            </a:r>
            <a:r>
              <a:rPr lang="ko-KR" altLang="en-US" sz="1600" dirty="0" smtClean="0"/>
              <a:t>의 총갯수 </a:t>
            </a:r>
            <a:r>
              <a:rPr lang="en-US" altLang="ko-KR" sz="1600" dirty="0" smtClean="0"/>
              <a:t>" + total);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("</a:t>
            </a:r>
            <a:r>
              <a:rPr lang="ko-KR" altLang="en-US" sz="1600" dirty="0" smtClean="0"/>
              <a:t>사과의 </a:t>
            </a:r>
            <a:r>
              <a:rPr lang="ko-KR" altLang="en-US" sz="1600" dirty="0" err="1" smtClean="0"/>
              <a:t>총갯수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" + f1.apple);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("</a:t>
            </a:r>
            <a:r>
              <a:rPr lang="ko-KR" altLang="en-US" sz="1600" dirty="0" smtClean="0"/>
              <a:t>딸기의 </a:t>
            </a:r>
            <a:r>
              <a:rPr lang="ko-KR" altLang="en-US" sz="1600" dirty="0" err="1" smtClean="0"/>
              <a:t>총갯수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" + f1.straw);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("</a:t>
            </a:r>
            <a:r>
              <a:rPr lang="ko-KR" altLang="en-US" sz="1600" dirty="0" smtClean="0"/>
              <a:t>포도의 </a:t>
            </a:r>
            <a:r>
              <a:rPr lang="ko-KR" altLang="en-US" sz="1600" dirty="0" err="1" smtClean="0"/>
              <a:t>총갯수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" + f1.grapes);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</a:t>
            </a:r>
            <a:r>
              <a:rPr lang="en-US" altLang="ko-KR" sz="1600" dirty="0" smtClean="0"/>
              <a:t>f1.apple = 50;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("f1</a:t>
            </a:r>
            <a:r>
              <a:rPr lang="ko-KR" altLang="en-US" sz="1600" dirty="0" smtClean="0"/>
              <a:t>의 총갯수 </a:t>
            </a:r>
            <a:r>
              <a:rPr lang="en-US" altLang="ko-KR" sz="1600" dirty="0" smtClean="0"/>
              <a:t>" + total); 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("</a:t>
            </a:r>
            <a:r>
              <a:rPr lang="ko-KR" altLang="en-US" sz="1600" dirty="0" smtClean="0"/>
              <a:t>사과의 </a:t>
            </a:r>
            <a:r>
              <a:rPr lang="ko-KR" altLang="en-US" sz="1600" dirty="0" err="1" smtClean="0"/>
              <a:t>총갯수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" + f1.apple); 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total </a:t>
            </a:r>
            <a:r>
              <a:rPr lang="en-US" altLang="ko-KR" sz="1600" dirty="0">
                <a:solidFill>
                  <a:srgbClr val="0070C0"/>
                </a:solidFill>
              </a:rPr>
              <a:t>= 200; 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System.out.println</a:t>
            </a:r>
            <a:r>
              <a:rPr lang="en-US" altLang="ko-KR" sz="1600" dirty="0">
                <a:solidFill>
                  <a:srgbClr val="0070C0"/>
                </a:solidFill>
              </a:rPr>
              <a:t>("f1</a:t>
            </a:r>
            <a:r>
              <a:rPr lang="ko-KR" altLang="en-US" sz="1600" dirty="0">
                <a:solidFill>
                  <a:srgbClr val="0070C0"/>
                </a:solidFill>
              </a:rPr>
              <a:t>의 </a:t>
            </a:r>
            <a:r>
              <a:rPr lang="ko-KR" altLang="en-US" sz="1600" dirty="0" err="1">
                <a:solidFill>
                  <a:srgbClr val="0070C0"/>
                </a:solidFill>
              </a:rPr>
              <a:t>총갯수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" + total); </a:t>
            </a:r>
          </a:p>
          <a:p>
            <a:r>
              <a:rPr lang="en-US" altLang="ko-KR" sz="1600" dirty="0" smtClean="0"/>
              <a:t>   }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4798990" y="7010400"/>
            <a:ext cx="2819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결과와 이유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019800" y="5791200"/>
            <a:ext cx="251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결과와 이유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3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898648" y="6416040"/>
            <a:ext cx="3505200" cy="365760"/>
          </a:xfrm>
        </p:spPr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648" y="6416040"/>
            <a:ext cx="1981200" cy="365760"/>
          </a:xfrm>
        </p:spPr>
        <p:txBody>
          <a:bodyPr/>
          <a:lstStyle/>
          <a:p>
            <a:fld id="{E14329DD-5D39-4D4D-84BA-E723E6CDC37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슬라이드 번호 개체 틀 3"/>
          <p:cNvSpPr txBox="1">
            <a:spLocks/>
          </p:cNvSpPr>
          <p:nvPr/>
        </p:nvSpPr>
        <p:spPr>
          <a:xfrm>
            <a:off x="612648" y="6416040"/>
            <a:ext cx="19812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4329DD-5D39-4D4D-84BA-E723E6CDC370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바닥글 개체 틀 4"/>
          <p:cNvSpPr txBox="1">
            <a:spLocks/>
          </p:cNvSpPr>
          <p:nvPr/>
        </p:nvSpPr>
        <p:spPr>
          <a:xfrm>
            <a:off x="2898648" y="6416040"/>
            <a:ext cx="35052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자바 기본과정 정리 </a:t>
            </a:r>
            <a:r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백현정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오버로딩</a:t>
            </a:r>
            <a:r>
              <a:rPr lang="en-US" altLang="ko-KR" dirty="0" smtClean="0"/>
              <a:t>-</a:t>
            </a:r>
            <a:r>
              <a:rPr lang="ko-KR" altLang="en-US" dirty="0" smtClean="0"/>
              <a:t>접근제어자 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190685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속성과 </a:t>
            </a:r>
            <a:r>
              <a:rPr lang="ko-KR" altLang="en-US" sz="2000" dirty="0" err="1" smtClean="0"/>
              <a:t>메서드가</a:t>
            </a:r>
            <a:r>
              <a:rPr lang="ko-KR" altLang="en-US" sz="2000" dirty="0" smtClean="0"/>
              <a:t> 공개되는 바람직하지 않은 프로그램의 예</a:t>
            </a:r>
            <a:r>
              <a:rPr lang="en-US" altLang="ko-KR" sz="2000" dirty="0" smtClean="0"/>
              <a:t>2 (</a:t>
            </a:r>
            <a:r>
              <a:rPr lang="ko-KR" altLang="en-US" sz="2000" dirty="0" smtClean="0"/>
              <a:t>교과서 </a:t>
            </a:r>
            <a:r>
              <a:rPr lang="en-US" altLang="ko-KR" sz="2000" dirty="0" smtClean="0"/>
              <a:t>71p)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1905000"/>
            <a:ext cx="426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class Student{</a:t>
            </a:r>
          </a:p>
          <a:p>
            <a:r>
              <a:rPr lang="en-US" altLang="ko-KR" sz="1600" dirty="0" smtClean="0"/>
              <a:t>  String name;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grade;</a:t>
            </a:r>
          </a:p>
          <a:p>
            <a:r>
              <a:rPr lang="en-US" altLang="ko-KR" sz="1600" dirty="0" smtClean="0"/>
              <a:t>  public Student(){}</a:t>
            </a:r>
          </a:p>
          <a:p>
            <a:r>
              <a:rPr lang="en-US" altLang="ko-KR" sz="1600" dirty="0" smtClean="0"/>
              <a:t>  public Student(String name){</a:t>
            </a:r>
          </a:p>
          <a:p>
            <a:r>
              <a:rPr lang="en-US" altLang="ko-KR" sz="1600" dirty="0" smtClean="0"/>
              <a:t> 	this.name = name;</a:t>
            </a:r>
          </a:p>
          <a:p>
            <a:r>
              <a:rPr lang="en-US" altLang="ko-KR" sz="1600" dirty="0" smtClean="0"/>
              <a:t>  }</a:t>
            </a:r>
          </a:p>
          <a:p>
            <a:r>
              <a:rPr lang="en-US" altLang="ko-KR" sz="1600" dirty="0" smtClean="0"/>
              <a:t>  public Student(String name,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grade){</a:t>
            </a:r>
          </a:p>
          <a:p>
            <a:r>
              <a:rPr lang="en-US" altLang="ko-KR" sz="1600" dirty="0" smtClean="0"/>
              <a:t>	this(name);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this.grade</a:t>
            </a:r>
            <a:r>
              <a:rPr lang="en-US" altLang="ko-KR" sz="1600" dirty="0" smtClean="0"/>
              <a:t> = grade;</a:t>
            </a:r>
          </a:p>
          <a:p>
            <a:r>
              <a:rPr lang="en-US" altLang="ko-KR" sz="1600" dirty="0" smtClean="0"/>
              <a:t>  }</a:t>
            </a:r>
          </a:p>
          <a:p>
            <a:r>
              <a:rPr lang="en-US" altLang="ko-KR" sz="1600" dirty="0" smtClean="0"/>
              <a:t>  public void print(){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("</a:t>
            </a:r>
            <a:r>
              <a:rPr lang="ko-KR" altLang="en-US" sz="1600" dirty="0" smtClean="0"/>
              <a:t>학생의 이름</a:t>
            </a:r>
            <a:r>
              <a:rPr lang="en-US" altLang="ko-KR" sz="1600" dirty="0" smtClean="0"/>
              <a:t>: " + this.name + " </a:t>
            </a:r>
            <a:r>
              <a:rPr lang="ko-KR" altLang="en-US" sz="1600" dirty="0" smtClean="0"/>
              <a:t>학년</a:t>
            </a:r>
            <a:r>
              <a:rPr lang="en-US" altLang="ko-KR" sz="1600" dirty="0" smtClean="0"/>
              <a:t>: " + </a:t>
            </a:r>
            <a:r>
              <a:rPr lang="en-US" altLang="ko-KR" sz="1600" dirty="0" err="1" smtClean="0"/>
              <a:t>this.grade</a:t>
            </a:r>
            <a:r>
              <a:rPr lang="en-US" altLang="ko-KR" sz="1600" dirty="0" smtClean="0"/>
              <a:t>); </a:t>
            </a:r>
          </a:p>
          <a:p>
            <a:r>
              <a:rPr lang="en-US" altLang="ko-KR" sz="1600" dirty="0" smtClean="0"/>
              <a:t>}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648200" y="1982212"/>
            <a:ext cx="441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StudentExam</a:t>
            </a:r>
            <a:endParaRPr lang="en-US" altLang="ko-KR" sz="1600" dirty="0" smtClean="0"/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  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	Student </a:t>
            </a:r>
            <a:r>
              <a:rPr lang="en-US" altLang="ko-KR" sz="1600" dirty="0" err="1" smtClean="0"/>
              <a:t>kim</a:t>
            </a:r>
            <a:r>
              <a:rPr lang="en-US" altLang="ko-KR" sz="1600" dirty="0" smtClean="0"/>
              <a:t> = new Student("</a:t>
            </a:r>
            <a:r>
              <a:rPr lang="ko-KR" altLang="en-US" sz="1600" dirty="0" smtClean="0"/>
              <a:t>김현우</a:t>
            </a:r>
            <a:r>
              <a:rPr lang="en-US" altLang="ko-KR" sz="1600" dirty="0" smtClean="0"/>
              <a:t>");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kim.grade</a:t>
            </a:r>
            <a:r>
              <a:rPr lang="en-US" altLang="ko-KR" sz="1600" dirty="0" smtClean="0"/>
              <a:t> = 2; //</a:t>
            </a:r>
            <a:r>
              <a:rPr lang="ko-KR" altLang="en-US" sz="1600" dirty="0" smtClean="0"/>
              <a:t>직접 접근이 가능</a:t>
            </a:r>
          </a:p>
          <a:p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kim.print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	Student </a:t>
            </a:r>
            <a:r>
              <a:rPr lang="en-US" altLang="ko-KR" sz="1600" dirty="0" err="1" smtClean="0"/>
              <a:t>jang</a:t>
            </a:r>
            <a:r>
              <a:rPr lang="en-US" altLang="ko-KR" sz="1600" dirty="0" smtClean="0"/>
              <a:t> = new Student("</a:t>
            </a:r>
            <a:r>
              <a:rPr lang="ko-KR" altLang="en-US" sz="1600" dirty="0" smtClean="0"/>
              <a:t>장민재</a:t>
            </a:r>
            <a:r>
              <a:rPr lang="en-US" altLang="ko-KR" sz="1600" dirty="0" smtClean="0"/>
              <a:t>",3);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jang.print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kim.grade</a:t>
            </a:r>
            <a:r>
              <a:rPr lang="en-US" altLang="ko-KR" sz="1600" dirty="0" smtClean="0">
                <a:solidFill>
                  <a:srgbClr val="0070C0"/>
                </a:solidFill>
              </a:rPr>
              <a:t> = 5;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	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kim.print</a:t>
            </a:r>
            <a:r>
              <a:rPr lang="en-US" altLang="ko-KR" sz="1600" dirty="0" smtClean="0">
                <a:solidFill>
                  <a:srgbClr val="0070C0"/>
                </a:solidFill>
              </a:rPr>
              <a:t>();</a:t>
            </a:r>
          </a:p>
          <a:p>
            <a:r>
              <a:rPr lang="en-US" altLang="ko-KR" sz="1600" dirty="0" smtClean="0"/>
              <a:t>  }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5867400" y="5762685"/>
            <a:ext cx="2819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결과와 이유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슬라이드 번호 개체 틀 3"/>
          <p:cNvSpPr txBox="1">
            <a:spLocks/>
          </p:cNvSpPr>
          <p:nvPr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4329DD-5D39-4D4D-84BA-E723E6CDC370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바닥글 개체 틀 4"/>
          <p:cNvSpPr txBox="1">
            <a:spLocks/>
          </p:cNvSpPr>
          <p:nvPr/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자바 기본과정 정리 </a:t>
            </a:r>
            <a:r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백현정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오버로딩</a:t>
            </a:r>
            <a:r>
              <a:rPr lang="en-US" altLang="ko-KR" dirty="0" smtClean="0"/>
              <a:t>-</a:t>
            </a:r>
            <a:r>
              <a:rPr lang="ko-KR" altLang="en-US" dirty="0" smtClean="0"/>
              <a:t>캡슐화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2672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멤버변수는 접근권한을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해서 외부에서는 숨겨진 형태로 만들고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통해서만 멤버 변수에 접근 가능하도록 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FruitDriver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StudentExam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접근제어자를</a:t>
            </a:r>
            <a:r>
              <a:rPr lang="ko-KR" altLang="en-US" dirty="0" smtClean="0"/>
              <a:t> 이용하여 캡슐화 시켜보자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FruitDriver_1, StudentExam_1</a:t>
            </a:r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멤버 변수에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선언되는 클래스 변수가 있듯이 </a:t>
            </a:r>
            <a:r>
              <a:rPr lang="ko-KR" altLang="en-US" dirty="0" err="1" smtClean="0"/>
              <a:t>메서드에도</a:t>
            </a:r>
            <a:r>
              <a:rPr lang="ko-KR" altLang="en-US" dirty="0" smtClean="0"/>
              <a:t> 클래스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클래스를 로딩할 때 생긴다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클래스 이름을 통해 접근한다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클래스로부터 생성된 모든 객체가 공유한다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일반 객체 변수를 사용할 수 없고 클래스 변수만 사용한다</a:t>
            </a:r>
            <a:r>
              <a:rPr lang="en-US" altLang="ko-KR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생성자의 오버로딩과 동일한 개념 </a:t>
            </a:r>
            <a:endParaRPr lang="en-US" altLang="ko-KR" dirty="0" smtClean="0"/>
          </a:p>
          <a:p>
            <a:r>
              <a:rPr lang="ko-KR" altLang="en-US" dirty="0" smtClean="0"/>
              <a:t>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안에 매개변수의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순서를 달리하는 동일한 이름의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여러 개 존재 </a:t>
            </a:r>
            <a:endParaRPr lang="en-US" altLang="ko-KR" dirty="0" smtClean="0"/>
          </a:p>
          <a:p>
            <a:r>
              <a:rPr lang="ko-KR" altLang="en-US" dirty="0" err="1" smtClean="0"/>
              <a:t>다형성을</a:t>
            </a:r>
            <a:r>
              <a:rPr lang="ko-KR" altLang="en-US" dirty="0" smtClean="0"/>
              <a:t> 구현할 수 있음</a:t>
            </a:r>
            <a:endParaRPr lang="en-US" altLang="ko-KR" dirty="0" smtClean="0"/>
          </a:p>
          <a:p>
            <a:r>
              <a:rPr lang="ko-KR" altLang="en-US" dirty="0" err="1" smtClean="0"/>
              <a:t>리턴타입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접근제어자가 다른 것은 상관없다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교과서</a:t>
            </a:r>
            <a:r>
              <a:rPr lang="en-US" altLang="ko-KR" dirty="0" smtClean="0"/>
              <a:t> p74</a:t>
            </a:r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) moverloading.java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 실습예제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명령행</a:t>
            </a:r>
            <a:r>
              <a:rPr lang="ko-KR" altLang="en-US" dirty="0" smtClean="0"/>
              <a:t> 매개변수를 이용하여 입력 받은 매개변수가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개이면 정사각형의 넓이를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개이면 직사각형의 넓이를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개이면 육면체의 부피를 구하는 </a:t>
            </a:r>
            <a:r>
              <a:rPr lang="en-US" altLang="ko-KR" dirty="0" err="1" smtClean="0"/>
              <a:t>cals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오버로딩을 이용하여 구현하라 </a:t>
            </a:r>
            <a:r>
              <a:rPr lang="en-US" altLang="ko-KR" dirty="0" smtClean="0"/>
              <a:t>(Moverloading_1.java)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Args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매개 변수의 길이에 따라 배열 선언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: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 </a:t>
            </a:r>
            <a:r>
              <a:rPr lang="en-US" altLang="ko-KR" b="1" u="sng" dirty="0" err="1" smtClean="0">
                <a:solidFill>
                  <a:srgbClr val="0070C0"/>
                </a:solidFill>
              </a:rPr>
              <a:t>int</a:t>
            </a:r>
            <a:r>
              <a:rPr lang="en-US" altLang="ko-KR" b="1" u="sng" dirty="0" smtClean="0">
                <a:solidFill>
                  <a:srgbClr val="0070C0"/>
                </a:solidFill>
              </a:rPr>
              <a:t> input[ ] = new </a:t>
            </a:r>
            <a:r>
              <a:rPr lang="en-US" altLang="ko-KR" b="1" u="sng" dirty="0" err="1" smtClean="0">
                <a:solidFill>
                  <a:srgbClr val="0070C0"/>
                </a:solidFill>
              </a:rPr>
              <a:t>int</a:t>
            </a:r>
            <a:r>
              <a:rPr lang="en-US" altLang="ko-KR" b="1" u="sng" dirty="0" smtClean="0">
                <a:solidFill>
                  <a:srgbClr val="0070C0"/>
                </a:solidFill>
              </a:rPr>
              <a:t>[</a:t>
            </a:r>
            <a:r>
              <a:rPr lang="en-US" altLang="ko-KR" b="1" u="sng" dirty="0" err="1" smtClean="0">
                <a:solidFill>
                  <a:srgbClr val="0070C0"/>
                </a:solidFill>
              </a:rPr>
              <a:t>args.length</a:t>
            </a:r>
            <a:r>
              <a:rPr lang="en-US" altLang="ko-KR" b="1" u="sng" dirty="0" smtClean="0">
                <a:solidFill>
                  <a:srgbClr val="0070C0"/>
                </a:solidFill>
              </a:rPr>
              <a:t>];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343400"/>
            <a:ext cx="7543800" cy="1477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input[]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args.length</a:t>
            </a:r>
            <a:r>
              <a:rPr lang="en-US" altLang="ko-KR" dirty="0" smtClean="0"/>
              <a:t>];  //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매개변수가 들어갈 배열 선언 </a:t>
            </a:r>
          </a:p>
          <a:p>
            <a:r>
              <a:rPr lang="en-US" altLang="ko-KR" dirty="0" smtClean="0"/>
              <a:t>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args.length</a:t>
            </a:r>
            <a:r>
              <a:rPr lang="en-US" altLang="ko-KR" dirty="0" smtClean="0"/>
              <a:t>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 ){</a:t>
            </a:r>
          </a:p>
          <a:p>
            <a:r>
              <a:rPr lang="en-US" altLang="ko-KR" dirty="0" smtClean="0"/>
              <a:t>	input[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</a:t>
            </a:r>
            <a:r>
              <a:rPr lang="en-US" altLang="ko-KR" dirty="0" err="1" smtClean="0"/>
              <a:t>Integer.parseInt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]); </a:t>
            </a:r>
          </a:p>
          <a:p>
            <a:r>
              <a:rPr lang="en-US" altLang="ko-KR" dirty="0" smtClean="0"/>
              <a:t>              //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매개변수는 문자이므로 숫자로 바꿔 배열에 넣는다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실습예제</a:t>
            </a:r>
            <a:r>
              <a:rPr lang="en-US" altLang="ko-KR" dirty="0" smtClean="0"/>
              <a:t>1-1(Item.java)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인터넷 쇼핑몰에서 고객이 구매하고자 하는 상품을 </a:t>
            </a:r>
            <a:r>
              <a:rPr lang="ko-KR" altLang="en-US" dirty="0" err="1" smtClean="0"/>
              <a:t>모델하는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Item </a:t>
            </a:r>
            <a:r>
              <a:rPr lang="ko-KR" altLang="en-US" dirty="0" smtClean="0"/>
              <a:t>이라는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설계하고 구현하라</a:t>
            </a:r>
            <a:r>
              <a:rPr lang="en-US" altLang="ko-KR" dirty="0" smtClean="0"/>
              <a:t>. 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상품의 이름</a:t>
            </a:r>
            <a:r>
              <a:rPr lang="en-US" altLang="ko-KR" dirty="0" smtClean="0"/>
              <a:t>(name),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(price), </a:t>
            </a:r>
            <a:r>
              <a:rPr lang="ko-KR" altLang="en-US" dirty="0" smtClean="0"/>
              <a:t>수량</a:t>
            </a:r>
            <a:r>
              <a:rPr lang="en-US" altLang="ko-KR" dirty="0" smtClean="0"/>
              <a:t>(quantity)</a:t>
            </a:r>
            <a:r>
              <a:rPr lang="ko-KR" altLang="en-US" dirty="0" smtClean="0"/>
              <a:t>을 입력받아 초기화도 하면서 대응하는 매개변수로 변경까지도 가능한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갖는다</a:t>
            </a:r>
            <a:r>
              <a:rPr lang="en-US" altLang="ko-KR" dirty="0" smtClean="0"/>
              <a:t>. (set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, get</a:t>
            </a:r>
            <a:r>
              <a:rPr lang="ko-KR" altLang="en-US" dirty="0" smtClean="0"/>
              <a:t>함수를 쓰라는 얘기</a:t>
            </a:r>
            <a:r>
              <a:rPr lang="en-US" altLang="ko-KR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수량은 외부에서 직접 변경이 불가능하다</a:t>
            </a:r>
            <a:r>
              <a:rPr lang="en-US" altLang="ko-KR" dirty="0" smtClean="0"/>
              <a:t>.  1</a:t>
            </a:r>
            <a:r>
              <a:rPr lang="ko-KR" altLang="en-US" dirty="0" smtClean="0"/>
              <a:t>번에서 작성한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통해서만 변경이 가능하다</a:t>
            </a:r>
            <a:r>
              <a:rPr lang="en-US" altLang="ko-KR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수량의 값을 알 수 있어야 한다</a:t>
            </a:r>
            <a:r>
              <a:rPr lang="en-US" altLang="ko-KR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매출을 알 수 있어야 한다</a:t>
            </a:r>
            <a:r>
              <a:rPr lang="en-US" altLang="ko-KR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실습예제</a:t>
            </a:r>
            <a:r>
              <a:rPr lang="en-US" altLang="ko-KR" dirty="0" smtClean="0"/>
              <a:t>1-2(</a:t>
            </a:r>
            <a:r>
              <a:rPr lang="en-US" altLang="ko-KR" dirty="0" err="1" smtClean="0"/>
              <a:t>ItemDriver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실습예제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tv</a:t>
            </a:r>
            <a:r>
              <a:rPr lang="en-US" altLang="ko-KR" dirty="0" smtClean="0"/>
              <a:t>, 100000, 20), (notebook, 500000, 30)</a:t>
            </a:r>
            <a:r>
              <a:rPr lang="ko-KR" altLang="en-US" dirty="0" smtClean="0"/>
              <a:t>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생성하고 각 값을 출력하라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tv</a:t>
            </a:r>
            <a:r>
              <a:rPr lang="ko-KR" altLang="en-US" dirty="0" smtClean="0"/>
              <a:t> 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수량을 </a:t>
            </a:r>
            <a:r>
              <a:rPr lang="en-US" altLang="ko-KR" dirty="0" smtClean="0"/>
              <a:t>35</a:t>
            </a:r>
            <a:r>
              <a:rPr lang="ko-KR" altLang="en-US" dirty="0" smtClean="0"/>
              <a:t>대로 변경하고</a:t>
            </a:r>
            <a:r>
              <a:rPr lang="en-US" altLang="ko-KR" dirty="0" smtClean="0"/>
              <a:t>, notebook</a:t>
            </a:r>
            <a:r>
              <a:rPr lang="ko-KR" altLang="en-US" dirty="0" smtClean="0"/>
              <a:t>의 가격을 </a:t>
            </a:r>
            <a:r>
              <a:rPr lang="en-US" altLang="ko-KR" dirty="0" smtClean="0"/>
              <a:t>600000</a:t>
            </a:r>
            <a:r>
              <a:rPr lang="ko-KR" altLang="en-US" dirty="0" smtClean="0"/>
              <a:t>으로 변경하고 출력하라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각 제품의 매출을 출력하라</a:t>
            </a:r>
            <a:r>
              <a:rPr lang="en-US" altLang="ko-KR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실습예제</a:t>
            </a:r>
            <a:r>
              <a:rPr lang="en-US" altLang="ko-KR" dirty="0" smtClean="0"/>
              <a:t>2-1(Book.java)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출판사의 도서목록에 들어가는 도서를 </a:t>
            </a:r>
            <a:r>
              <a:rPr lang="ko-KR" altLang="en-US" dirty="0" err="1" smtClean="0"/>
              <a:t>모델하는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Book</a:t>
            </a:r>
            <a:r>
              <a:rPr lang="ko-KR" altLang="en-US" dirty="0" smtClean="0"/>
              <a:t> 클래스를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설계하고 구현하라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도서는 도서명</a:t>
            </a:r>
            <a:r>
              <a:rPr lang="en-US" altLang="ko-KR" dirty="0" smtClean="0"/>
              <a:t>(title), </a:t>
            </a:r>
            <a:r>
              <a:rPr lang="ko-KR" altLang="en-US" dirty="0" smtClean="0"/>
              <a:t>저자</a:t>
            </a:r>
            <a:r>
              <a:rPr lang="en-US" altLang="ko-KR" dirty="0" smtClean="0"/>
              <a:t>(author),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(price)</a:t>
            </a:r>
            <a:r>
              <a:rPr lang="ko-KR" altLang="en-US" dirty="0" smtClean="0"/>
              <a:t>을 가진다</a:t>
            </a:r>
            <a:r>
              <a:rPr lang="en-US" altLang="ko-KR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도서명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가격을 넘겨받아 초기화도 하면서 대응하는 매개변수로 변경까지도 가능한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갖는다</a:t>
            </a:r>
            <a:r>
              <a:rPr lang="en-US" altLang="ko-KR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도서명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가격을 알 수 있어야 하고 값을 변경할 수 있어야 하나 외부클래스에서 직접 접근은 불가능 하다</a:t>
            </a:r>
            <a:r>
              <a:rPr lang="en-US" altLang="ko-KR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실습예제</a:t>
            </a:r>
            <a:r>
              <a:rPr lang="en-US" altLang="ko-KR" dirty="0" smtClean="0"/>
              <a:t>2-2(</a:t>
            </a:r>
            <a:r>
              <a:rPr lang="en-US" altLang="ko-KR" dirty="0" err="1" smtClean="0"/>
              <a:t>BookDriver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실습예제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독서법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채석용</a:t>
            </a:r>
            <a:r>
              <a:rPr lang="en-US" altLang="ko-KR" dirty="0" smtClean="0"/>
              <a:t>, 8400)</a:t>
            </a:r>
            <a:r>
              <a:rPr lang="ko-KR" altLang="en-US" dirty="0" smtClean="0"/>
              <a:t>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생성하고 각 값을 출력하라</a:t>
            </a:r>
            <a:r>
              <a:rPr lang="en-US" altLang="ko-KR" dirty="0" smtClean="0"/>
              <a:t>. (book</a:t>
            </a:r>
            <a:r>
              <a:rPr lang="ko-KR" altLang="en-US" dirty="0" smtClean="0"/>
              <a:t>클래스에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가격을 </a:t>
            </a:r>
            <a:r>
              <a:rPr lang="en-US" altLang="ko-KR" dirty="0" smtClean="0"/>
              <a:t>10200</a:t>
            </a:r>
            <a:r>
              <a:rPr lang="ko-KR" altLang="en-US" dirty="0" smtClean="0"/>
              <a:t>원으로 변경하고 출력하라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This(1)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E14329DD-5D39-4D4D-84BA-E723E6CDC37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24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현재 생성되어 사용중인 객체 자신을 의미 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ko-KR" altLang="en-US" dirty="0" err="1" smtClean="0">
                <a:solidFill>
                  <a:srgbClr val="002060"/>
                </a:solidFill>
              </a:rPr>
              <a:t>생성자나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ko-KR" altLang="en-US" dirty="0" err="1" smtClean="0">
                <a:solidFill>
                  <a:srgbClr val="002060"/>
                </a:solidFill>
              </a:rPr>
              <a:t>메소드의</a:t>
            </a:r>
            <a:r>
              <a:rPr lang="ko-KR" altLang="en-US" dirty="0" smtClean="0">
                <a:solidFill>
                  <a:srgbClr val="002060"/>
                </a:solidFill>
              </a:rPr>
              <a:t> 매개변수 이름이 멤버 변수 이름과 동일할 경우 사용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289560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 </a:t>
            </a:r>
            <a:r>
              <a:rPr lang="en-US" altLang="ko-KR" dirty="0" smtClean="0"/>
              <a:t>Student{</a:t>
            </a:r>
          </a:p>
          <a:p>
            <a:r>
              <a:rPr lang="en-US" altLang="ko-KR" dirty="0" smtClean="0"/>
              <a:t>  String name;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grade;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class;</a:t>
            </a:r>
          </a:p>
          <a:p>
            <a:r>
              <a:rPr lang="en-US" altLang="ko-KR" dirty="0" smtClean="0"/>
              <a:t>  public Student(String name,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grade){</a:t>
            </a:r>
          </a:p>
          <a:p>
            <a:r>
              <a:rPr lang="en-US" altLang="ko-KR" dirty="0" smtClean="0"/>
              <a:t> 	name = name; </a:t>
            </a:r>
          </a:p>
          <a:p>
            <a:r>
              <a:rPr lang="en-US" altLang="ko-KR" dirty="0" smtClean="0"/>
              <a:t>	grade = grade;</a:t>
            </a:r>
          </a:p>
          <a:p>
            <a:r>
              <a:rPr lang="en-US" altLang="ko-KR" dirty="0" smtClean="0"/>
              <a:t> 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생성자의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매개변수와 멤버 변수가 동일 한 경우 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800600" y="289560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 </a:t>
            </a:r>
            <a:r>
              <a:rPr lang="en-US" altLang="ko-KR" dirty="0" smtClean="0"/>
              <a:t>Student{</a:t>
            </a:r>
          </a:p>
          <a:p>
            <a:r>
              <a:rPr lang="en-US" altLang="ko-KR" dirty="0" smtClean="0"/>
              <a:t>  String name;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grade;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class;</a:t>
            </a:r>
          </a:p>
          <a:p>
            <a:r>
              <a:rPr lang="en-US" altLang="ko-KR" dirty="0" smtClean="0"/>
              <a:t>  public Student(String name,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grade){</a:t>
            </a:r>
          </a:p>
          <a:p>
            <a:r>
              <a:rPr lang="en-US" altLang="ko-KR" dirty="0" smtClean="0"/>
              <a:t> 	</a:t>
            </a:r>
            <a:r>
              <a:rPr lang="en-US" altLang="ko-KR" dirty="0" smtClean="0">
                <a:solidFill>
                  <a:srgbClr val="FF0000"/>
                </a:solidFill>
              </a:rPr>
              <a:t>this.name</a:t>
            </a:r>
            <a:r>
              <a:rPr lang="en-US" altLang="ko-KR" dirty="0" smtClean="0"/>
              <a:t> = name; 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>
                <a:solidFill>
                  <a:srgbClr val="FF0000"/>
                </a:solidFill>
              </a:rPr>
              <a:t>this.grade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= grade;</a:t>
            </a:r>
          </a:p>
          <a:p>
            <a:r>
              <a:rPr lang="en-US" altLang="ko-KR" dirty="0" smtClean="0"/>
              <a:t> 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좌측의</a:t>
            </a:r>
            <a:r>
              <a:rPr lang="en-US" altLang="ko-KR" dirty="0" smtClean="0"/>
              <a:t> this.name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현재의 객체 참조 변수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 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의미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85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 ) </a:t>
            </a:r>
            <a:r>
              <a:rPr lang="ko-KR" altLang="en-US" dirty="0" smtClean="0"/>
              <a:t>객체들의 배열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지금까지의 배열은 배열 원소가 정수 혹은 실수와 같은 기본 타입이었으나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기본값의 배열 뿐만 아니라 객체의 배열도 제공한다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667000"/>
            <a:ext cx="2971800" cy="17543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Phonebook{</a:t>
            </a:r>
          </a:p>
          <a:p>
            <a:r>
              <a:rPr lang="en-US" altLang="ko-KR" dirty="0" smtClean="0"/>
              <a:t>   private Person[ ] book;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Phonebook(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max){</a:t>
            </a:r>
          </a:p>
          <a:p>
            <a:r>
              <a:rPr lang="en-US" altLang="ko-KR" dirty="0" smtClean="0"/>
              <a:t>     book = new Person[max];</a:t>
            </a:r>
          </a:p>
          <a:p>
            <a:r>
              <a:rPr lang="en-US" altLang="ko-KR" dirty="0" smtClean="0"/>
              <a:t>  }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486400" y="2743200"/>
          <a:ext cx="10668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book[0]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book[1]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book[2]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book[max]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267200" y="2743200"/>
          <a:ext cx="76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book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7010400" y="2743200"/>
          <a:ext cx="1524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259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Person1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010400" y="3124200"/>
          <a:ext cx="1524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259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Person2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010400" y="3505200"/>
          <a:ext cx="1524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259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Person3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5029200" y="2895600"/>
            <a:ext cx="1981200" cy="762000"/>
            <a:chOff x="5029200" y="2895600"/>
            <a:chExt cx="1981200" cy="762000"/>
          </a:xfrm>
        </p:grpSpPr>
        <p:cxnSp>
          <p:nvCxnSpPr>
            <p:cNvPr id="15" name="직선 화살표 연결선 14"/>
            <p:cNvCxnSpPr/>
            <p:nvPr/>
          </p:nvCxnSpPr>
          <p:spPr>
            <a:xfrm>
              <a:off x="5029200" y="2895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6553200" y="2895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6553200" y="3276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6553200" y="3657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85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객체들의 배열 실습예제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ko-KR" altLang="en-US" sz="2200" dirty="0" smtClean="0"/>
              <a:t>전화번호부에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들어갈 사람을 정의하는 </a:t>
            </a:r>
            <a:r>
              <a:rPr lang="en-US" altLang="ko-KR" sz="2200" dirty="0" smtClean="0"/>
              <a:t>Person</a:t>
            </a:r>
            <a:r>
              <a:rPr lang="ko-KR" altLang="en-US" sz="2200" dirty="0" smtClean="0"/>
              <a:t> 클래스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이름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전화번호로 </a:t>
            </a:r>
            <a:r>
              <a:rPr lang="en-US" altLang="ko-KR" sz="2200" dirty="0" smtClean="0"/>
              <a:t>person</a:t>
            </a:r>
            <a:r>
              <a:rPr lang="ko-KR" altLang="en-US" sz="2200" dirty="0" smtClean="0"/>
              <a:t> 객체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생성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를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정의하고 </a:t>
            </a:r>
            <a:r>
              <a:rPr lang="en-US" altLang="ko-KR" sz="2200" dirty="0" smtClean="0"/>
              <a:t>Person</a:t>
            </a:r>
            <a:r>
              <a:rPr lang="ko-KR" altLang="en-US" sz="2200" dirty="0" smtClean="0"/>
              <a:t> 클래스를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이용해 전화번호부를 지정하는 </a:t>
            </a:r>
            <a:r>
              <a:rPr lang="en-US" altLang="ko-KR" sz="2200" dirty="0" smtClean="0"/>
              <a:t>Phonebook</a:t>
            </a:r>
            <a:r>
              <a:rPr lang="ko-KR" altLang="en-US" sz="2200" dirty="0" smtClean="0"/>
              <a:t> 클래스를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설계하라</a:t>
            </a:r>
            <a:r>
              <a:rPr lang="en-US" altLang="ko-KR" sz="2200" dirty="0" smtClean="0"/>
              <a:t>. </a:t>
            </a:r>
          </a:p>
          <a:p>
            <a:r>
              <a:rPr lang="en-US" altLang="ko-KR" sz="2200" dirty="0" smtClean="0"/>
              <a:t>Phonebook </a:t>
            </a:r>
            <a:r>
              <a:rPr lang="ko-KR" altLang="en-US" sz="2200" dirty="0" smtClean="0"/>
              <a:t>클래스는</a:t>
            </a:r>
            <a:r>
              <a:rPr lang="en-US" altLang="ko-KR" sz="2200" dirty="0" smtClean="0"/>
              <a:t> Person</a:t>
            </a:r>
            <a:r>
              <a:rPr lang="ko-KR" altLang="en-US" sz="2200" dirty="0" smtClean="0"/>
              <a:t> 객체를 참조하는 배열 </a:t>
            </a:r>
            <a:r>
              <a:rPr lang="en-US" altLang="ko-KR" sz="2200" dirty="0" smtClean="0"/>
              <a:t>book</a:t>
            </a:r>
            <a:r>
              <a:rPr lang="ko-KR" altLang="en-US" sz="2200" dirty="0" smtClean="0"/>
              <a:t> 을 가지며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주소록을 추가하는 </a:t>
            </a:r>
            <a:r>
              <a:rPr lang="en-US" altLang="ko-KR" sz="2200" dirty="0" smtClean="0"/>
              <a:t>add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메서드와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주소록을 찾는 </a:t>
            </a:r>
            <a:r>
              <a:rPr lang="en-US" altLang="ko-KR" sz="2200" dirty="0" smtClean="0"/>
              <a:t>lookup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메서드를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갖는다</a:t>
            </a:r>
            <a:r>
              <a:rPr lang="en-US" altLang="ko-KR" sz="2200" dirty="0" smtClean="0"/>
              <a:t>. </a:t>
            </a:r>
          </a:p>
          <a:p>
            <a:r>
              <a:rPr lang="en-US" altLang="ko-KR" sz="2200" dirty="0" smtClean="0"/>
              <a:t> add</a:t>
            </a:r>
            <a:r>
              <a:rPr lang="ko-KR" altLang="en-US" sz="2200" dirty="0" err="1" smtClean="0"/>
              <a:t>메서드에서</a:t>
            </a:r>
            <a:r>
              <a:rPr lang="ko-KR" altLang="en-US" sz="2200" dirty="0" smtClean="0"/>
              <a:t> </a:t>
            </a:r>
            <a:r>
              <a:rPr lang="en-US" altLang="ko-KR" sz="2200" dirty="0" err="1" smtClean="0"/>
              <a:t>book.length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를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체크하여 주소록의 넘침 여부를 판단하여 추가한다</a:t>
            </a:r>
            <a:r>
              <a:rPr lang="en-US" altLang="ko-KR" sz="2200" dirty="0" smtClean="0"/>
              <a:t>. </a:t>
            </a:r>
          </a:p>
          <a:p>
            <a:r>
              <a:rPr lang="en-US" altLang="ko-KR" sz="2200" dirty="0" smtClean="0"/>
              <a:t> lookup</a:t>
            </a:r>
            <a:r>
              <a:rPr lang="ko-KR" altLang="en-US" sz="2200" dirty="0" err="1" smtClean="0"/>
              <a:t>메서드는</a:t>
            </a:r>
            <a:r>
              <a:rPr lang="ko-KR" altLang="en-US" sz="2200" dirty="0" smtClean="0"/>
              <a:t> 입력 받은 이름을 기준으로 검색하되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이름이 없는 경우 </a:t>
            </a:r>
            <a:r>
              <a:rPr lang="en-US" altLang="ko-KR" sz="2200" dirty="0" smtClean="0"/>
              <a:t>null</a:t>
            </a:r>
            <a:r>
              <a:rPr lang="ko-KR" altLang="en-US" sz="2200" dirty="0" smtClean="0"/>
              <a:t> 을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리턴 </a:t>
            </a:r>
            <a:r>
              <a:rPr lang="ko-KR" altLang="en-US" sz="2200" dirty="0" smtClean="0"/>
              <a:t>한다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 </a:t>
            </a:r>
            <a:endParaRPr lang="en-US" altLang="ko-KR" sz="2200" dirty="0" smtClean="0"/>
          </a:p>
          <a:p>
            <a:pPr marL="0" indent="0">
              <a:buNone/>
            </a:pPr>
            <a:endParaRPr lang="en-US" altLang="ko-KR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5090160"/>
            <a:ext cx="5603778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전화번호부를 출력하는 </a:t>
            </a:r>
            <a:r>
              <a:rPr lang="en-US" altLang="ko-KR" dirty="0" smtClean="0"/>
              <a:t>output </a:t>
            </a:r>
            <a:r>
              <a:rPr lang="ko-KR" altLang="en-US" dirty="0" err="1" smtClean="0"/>
              <a:t>메서드를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추가하라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001000" cy="685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495300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동적으로 크기가 변하는 배열 </a:t>
            </a:r>
            <a:endParaRPr lang="en-US" altLang="ko-KR" sz="1800" dirty="0" smtClean="0"/>
          </a:p>
          <a:p>
            <a:r>
              <a:rPr lang="ko-KR" altLang="en-US" sz="1800" dirty="0" smtClean="0"/>
              <a:t>객체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객체에 대한 참조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를 저장 </a:t>
            </a:r>
            <a:endParaRPr lang="en-US" altLang="ko-KR" sz="1800" dirty="0" smtClean="0"/>
          </a:p>
          <a:p>
            <a:r>
              <a:rPr lang="ko-KR" altLang="en-US" sz="1800" dirty="0" smtClean="0"/>
              <a:t>원소를 추가하면 크기가 자동적으로 증가 </a:t>
            </a:r>
            <a:endParaRPr lang="en-US" altLang="ko-KR" sz="1800" dirty="0" smtClean="0"/>
          </a:p>
          <a:p>
            <a:r>
              <a:rPr lang="en-US" altLang="ko-KR" sz="1800" dirty="0" err="1" smtClean="0"/>
              <a:t>Java.util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패키지에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속한다</a:t>
            </a:r>
            <a:r>
              <a:rPr lang="en-US" altLang="ko-KR" sz="1800" dirty="0" smtClean="0"/>
              <a:t>. </a:t>
            </a:r>
          </a:p>
          <a:p>
            <a:r>
              <a:rPr lang="ko-KR" altLang="en-US" sz="1800" dirty="0" smtClean="0"/>
              <a:t>배열과 마찬가지로 숫자 인덱스를 사용하여 접근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대괄호는 사용하지 않는다</a:t>
            </a:r>
            <a:r>
              <a:rPr lang="en-US" altLang="ko-KR" sz="1800" dirty="0" smtClean="0"/>
              <a:t>. </a:t>
            </a:r>
          </a:p>
          <a:p>
            <a:r>
              <a:rPr lang="ko-KR" altLang="en-US" sz="1800" dirty="0" err="1" smtClean="0"/>
              <a:t>메서드는</a:t>
            </a:r>
            <a:r>
              <a:rPr lang="ko-KR" altLang="en-US" sz="1800" dirty="0" smtClean="0"/>
              <a:t> 다음과 같다</a:t>
            </a:r>
            <a:r>
              <a:rPr lang="en-US" altLang="ko-KR" sz="1800" dirty="0" smtClean="0"/>
              <a:t>. </a:t>
            </a:r>
          </a:p>
          <a:p>
            <a:pPr>
              <a:buNone/>
            </a:pPr>
            <a:endParaRPr lang="en-US" altLang="ko-KR" sz="1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62000" y="2971800"/>
          <a:ext cx="7772400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5181600"/>
              </a:tblGrid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메 서 </a:t>
                      </a:r>
                      <a:r>
                        <a:rPr lang="ko-KR" altLang="en-US" sz="1200" b="1" dirty="0" err="1" smtClean="0"/>
                        <a:t>드</a:t>
                      </a:r>
                      <a:r>
                        <a:rPr lang="ko-KR" altLang="en-US" sz="1200" b="1" dirty="0" smtClean="0"/>
                        <a:t> 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설 명 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 public </a:t>
                      </a:r>
                      <a:r>
                        <a:rPr lang="en-US" altLang="ko-KR" sz="1200" baseline="0" dirty="0" err="1" smtClean="0"/>
                        <a:t>ArrayList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빈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리스트를 생성한다</a:t>
                      </a:r>
                      <a:r>
                        <a:rPr lang="en-US" altLang="ko-KR" sz="1200" baseline="0" dirty="0" smtClean="0"/>
                        <a:t>. </a:t>
                      </a:r>
                      <a:endParaRPr lang="ko-KR" alt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public </a:t>
                      </a:r>
                      <a:r>
                        <a:rPr lang="en-US" altLang="ko-KR" sz="1200" dirty="0" err="1" smtClean="0"/>
                        <a:t>ArrayList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initial)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명시된 최초 용량을 갖는 리스트를 생성한다</a:t>
                      </a:r>
                      <a:r>
                        <a:rPr lang="en-US" altLang="ko-KR" sz="1200" dirty="0" smtClean="0"/>
                        <a:t>. </a:t>
                      </a:r>
                      <a:endParaRPr lang="ko-KR" alt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void add(Object o)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끝에 객체 </a:t>
                      </a:r>
                      <a:r>
                        <a:rPr lang="en-US" altLang="ko-KR" sz="1200" dirty="0" smtClean="0"/>
                        <a:t>o</a:t>
                      </a:r>
                      <a:r>
                        <a:rPr lang="ko-KR" altLang="en-US" sz="1200" dirty="0" smtClean="0"/>
                        <a:t>를 원소로 추가한다</a:t>
                      </a:r>
                      <a:r>
                        <a:rPr lang="en-US" altLang="ko-KR" sz="1200" dirty="0" smtClean="0"/>
                        <a:t>. </a:t>
                      </a:r>
                      <a:endParaRPr lang="ko-KR" alt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void add(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index, Object o)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index</a:t>
                      </a:r>
                      <a:r>
                        <a:rPr lang="ko-KR" altLang="en-US" sz="1200" dirty="0" smtClean="0"/>
                        <a:t> 위치에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객체 </a:t>
                      </a:r>
                      <a:r>
                        <a:rPr lang="en-US" altLang="ko-KR" sz="1200" dirty="0" smtClean="0"/>
                        <a:t>o</a:t>
                      </a:r>
                      <a:r>
                        <a:rPr lang="ko-KR" altLang="en-US" sz="1200" dirty="0" smtClean="0"/>
                        <a:t>를 삽입한다</a:t>
                      </a:r>
                      <a:r>
                        <a:rPr lang="en-US" altLang="ko-KR" sz="1200" dirty="0" smtClean="0"/>
                        <a:t>. </a:t>
                      </a:r>
                      <a:endParaRPr lang="ko-KR" alt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void remove(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index)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 index</a:t>
                      </a:r>
                      <a:r>
                        <a:rPr lang="ko-KR" altLang="en-US" sz="1200" dirty="0" smtClean="0"/>
                        <a:t> 위치의 원소를 제거한다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void remove(Object</a:t>
                      </a:r>
                      <a:r>
                        <a:rPr lang="en-US" altLang="ko-KR" sz="1200" baseline="0" dirty="0" smtClean="0"/>
                        <a:t> o)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객체</a:t>
                      </a:r>
                      <a:r>
                        <a:rPr lang="en-US" altLang="ko-KR" sz="1200" dirty="0" smtClean="0"/>
                        <a:t> o</a:t>
                      </a:r>
                      <a:r>
                        <a:rPr lang="ko-KR" altLang="en-US" sz="1200" dirty="0" smtClean="0"/>
                        <a:t>와 일치하는 첫번째 원소를 삭제한다</a:t>
                      </a:r>
                      <a:r>
                        <a:rPr lang="en-US" altLang="ko-KR" sz="1200" dirty="0" smtClean="0"/>
                        <a:t>. 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Object get(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index)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index </a:t>
                      </a:r>
                      <a:r>
                        <a:rPr lang="ko-KR" altLang="en-US" sz="1200" dirty="0" smtClean="0"/>
                        <a:t>위치의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원소를 리턴 한다</a:t>
                      </a:r>
                      <a:r>
                        <a:rPr lang="en-US" altLang="ko-KR" sz="1200" dirty="0" smtClean="0"/>
                        <a:t>. </a:t>
                      </a:r>
                      <a:endParaRPr lang="ko-KR" altLang="en-US" sz="1200" dirty="0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size( 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원소 개수를 리턴 한다</a:t>
                      </a:r>
                      <a:r>
                        <a:rPr lang="en-US" altLang="ko-KR" sz="1200" dirty="0" smtClean="0"/>
                        <a:t>. </a:t>
                      </a:r>
                      <a:endParaRPr lang="ko-KR" altLang="en-US" sz="12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indexOf</a:t>
                      </a:r>
                      <a:r>
                        <a:rPr lang="en-US" altLang="ko-KR" sz="1200" dirty="0" smtClean="0"/>
                        <a:t>(Object o)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객체 </a:t>
                      </a:r>
                      <a:r>
                        <a:rPr lang="en-US" altLang="ko-KR" sz="1200" dirty="0" smtClean="0"/>
                        <a:t>o</a:t>
                      </a:r>
                      <a:r>
                        <a:rPr lang="ko-KR" altLang="en-US" sz="1200" dirty="0" smtClean="0"/>
                        <a:t>와 일치하는 첫번째 원소의 인덱스를 리턴 한다</a:t>
                      </a:r>
                      <a:r>
                        <a:rPr lang="en-US" altLang="ko-KR" sz="1200" dirty="0" smtClean="0"/>
                        <a:t>. </a:t>
                      </a:r>
                      <a:endParaRPr lang="ko-KR" altLang="en-US" sz="1200" dirty="0"/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void clear( 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모든 원소를 제거한다</a:t>
                      </a:r>
                      <a:r>
                        <a:rPr lang="en-US" altLang="ko-KR" sz="1200" dirty="0" smtClean="0"/>
                        <a:t>. 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791200" y="304799"/>
            <a:ext cx="2959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private Person[ ] book;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private </a:t>
            </a:r>
            <a:r>
              <a:rPr lang="en-US" altLang="ko-KR" dirty="0" err="1">
                <a:solidFill>
                  <a:srgbClr val="FF0000"/>
                </a:solidFill>
              </a:rPr>
              <a:t>ArrayList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phoneBook</a:t>
            </a:r>
            <a:r>
              <a:rPr lang="en-US" altLang="ko-KR" dirty="0">
                <a:solidFill>
                  <a:srgbClr val="FF0000"/>
                </a:solidFill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85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53000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PhoneBook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파일을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ArrayList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를 이용하여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PhoneBookList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파일로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수정해보자</a:t>
            </a:r>
            <a:r>
              <a:rPr lang="en-US" altLang="ko-KR" sz="1800" dirty="0" smtClean="0"/>
              <a:t>. </a:t>
            </a:r>
          </a:p>
          <a:p>
            <a:pPr>
              <a:buNone/>
            </a:pPr>
            <a:endParaRPr lang="en-US" altLang="ko-KR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524000"/>
            <a:ext cx="4114800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PhoneBook</a:t>
            </a:r>
            <a:r>
              <a:rPr lang="en-US" altLang="ko-KR" sz="1200" dirty="0" smtClean="0"/>
              <a:t> {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private Person[ ] book; </a:t>
            </a:r>
          </a:p>
          <a:p>
            <a:r>
              <a:rPr lang="en-US" altLang="ko-KR" sz="1200" b="1" dirty="0" smtClean="0"/>
              <a:t>  private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count;</a:t>
            </a:r>
          </a:p>
          <a:p>
            <a:r>
              <a:rPr lang="en-US" altLang="ko-KR" sz="1200" dirty="0" smtClean="0"/>
              <a:t>  public </a:t>
            </a:r>
            <a:r>
              <a:rPr lang="en-US" altLang="ko-KR" sz="1200" dirty="0" err="1" smtClean="0"/>
              <a:t>PhoneBook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max){</a:t>
            </a:r>
          </a:p>
          <a:p>
            <a:r>
              <a:rPr lang="en-US" altLang="ko-KR" sz="1200" dirty="0" smtClean="0"/>
              <a:t>       book = new Person[max];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     count = 0; </a:t>
            </a:r>
          </a:p>
          <a:p>
            <a:r>
              <a:rPr lang="en-US" altLang="ko-KR" sz="1200" dirty="0" smtClean="0"/>
              <a:t>  }</a:t>
            </a:r>
          </a:p>
          <a:p>
            <a:r>
              <a:rPr lang="en-US" altLang="ko-KR" sz="1200" dirty="0" smtClean="0"/>
              <a:t>  public void add(String name, String </a:t>
            </a:r>
            <a:r>
              <a:rPr lang="en-US" altLang="ko-KR" sz="1200" dirty="0" err="1" smtClean="0"/>
              <a:t>phoneNumber</a:t>
            </a:r>
            <a:r>
              <a:rPr lang="en-US" altLang="ko-KR" sz="1200" dirty="0" smtClean="0"/>
              <a:t>){</a:t>
            </a:r>
          </a:p>
          <a:p>
            <a:r>
              <a:rPr lang="en-US" altLang="ko-KR" sz="1200" dirty="0" smtClean="0"/>
              <a:t>      if(count == </a:t>
            </a:r>
            <a:r>
              <a:rPr lang="en-US" altLang="ko-KR" sz="1200" dirty="0" err="1" smtClean="0"/>
              <a:t>book.length</a:t>
            </a:r>
            <a:r>
              <a:rPr lang="en-US" altLang="ko-KR" sz="1200" dirty="0" smtClean="0"/>
              <a:t>){</a:t>
            </a:r>
          </a:p>
          <a:p>
            <a:r>
              <a:rPr lang="en-US" altLang="ko-KR" sz="1200" dirty="0" smtClean="0"/>
              <a:t>              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주소록 넘침</a:t>
            </a:r>
            <a:r>
              <a:rPr lang="en-US" altLang="ko-KR" sz="1200" dirty="0" smtClean="0"/>
              <a:t>");   </a:t>
            </a:r>
          </a:p>
          <a:p>
            <a:r>
              <a:rPr lang="en-US" altLang="ko-KR" sz="1200" dirty="0" smtClean="0"/>
              <a:t>      }  else {</a:t>
            </a:r>
          </a:p>
          <a:p>
            <a:r>
              <a:rPr lang="en-US" altLang="ko-KR" sz="1200" dirty="0" smtClean="0"/>
              <a:t>              book[count] = new Person(name, </a:t>
            </a:r>
            <a:r>
              <a:rPr lang="en-US" altLang="ko-KR" sz="1200" dirty="0" err="1" smtClean="0"/>
              <a:t>phoneNumber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          count++; </a:t>
            </a:r>
          </a:p>
          <a:p>
            <a:r>
              <a:rPr lang="en-US" altLang="ko-KR" sz="1200" dirty="0" smtClean="0"/>
              <a:t>       }</a:t>
            </a:r>
          </a:p>
          <a:p>
            <a:r>
              <a:rPr lang="en-US" altLang="ko-KR" sz="1200" dirty="0" smtClean="0"/>
              <a:t>  }</a:t>
            </a:r>
          </a:p>
          <a:p>
            <a:r>
              <a:rPr lang="en-US" altLang="ko-KR" sz="1200" dirty="0" smtClean="0"/>
              <a:t>  public String lookup(String name){</a:t>
            </a:r>
          </a:p>
          <a:p>
            <a:r>
              <a:rPr lang="en-US" altLang="ko-KR" sz="1200" dirty="0" smtClean="0"/>
              <a:t>       for 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count;i</a:t>
            </a:r>
            <a:r>
              <a:rPr lang="en-US" altLang="ko-KR" sz="1200" dirty="0" smtClean="0"/>
              <a:t>++ ){</a:t>
            </a:r>
          </a:p>
          <a:p>
            <a:r>
              <a:rPr lang="en-US" altLang="ko-KR" sz="1200" dirty="0" smtClean="0"/>
              <a:t>            if(book[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].</a:t>
            </a:r>
            <a:r>
              <a:rPr lang="en-US" altLang="ko-KR" sz="1200" dirty="0" err="1" smtClean="0"/>
              <a:t>getName</a:t>
            </a:r>
            <a:r>
              <a:rPr lang="en-US" altLang="ko-KR" sz="1200" dirty="0" smtClean="0"/>
              <a:t>()== name){</a:t>
            </a:r>
          </a:p>
          <a:p>
            <a:r>
              <a:rPr lang="en-US" altLang="ko-KR" sz="1200" dirty="0" smtClean="0"/>
              <a:t>	return book[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].</a:t>
            </a:r>
            <a:r>
              <a:rPr lang="en-US" altLang="ko-KR" sz="1200" dirty="0" err="1" smtClean="0"/>
              <a:t>getPhone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 smtClean="0"/>
              <a:t>            }</a:t>
            </a:r>
          </a:p>
          <a:p>
            <a:r>
              <a:rPr lang="en-US" altLang="ko-KR" sz="1200" dirty="0" smtClean="0"/>
              <a:t>       }</a:t>
            </a:r>
          </a:p>
          <a:p>
            <a:r>
              <a:rPr lang="en-US" altLang="ko-KR" sz="1200" dirty="0" smtClean="0"/>
              <a:t>      return null;   //</a:t>
            </a:r>
            <a:r>
              <a:rPr lang="ko-KR" altLang="en-US" sz="1200" dirty="0" smtClean="0"/>
              <a:t>찾을 수 없을 경우 </a:t>
            </a:r>
          </a:p>
          <a:p>
            <a:r>
              <a:rPr lang="en-US" altLang="ko-KR" sz="1200" dirty="0" smtClean="0"/>
              <a:t>   }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1524000"/>
            <a:ext cx="4114800" cy="46650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PhoneBookList</a:t>
            </a:r>
            <a:r>
              <a:rPr lang="en-US" altLang="ko-KR" sz="1200" dirty="0" smtClean="0"/>
              <a:t> {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private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ArrayList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phoneBook</a:t>
            </a:r>
            <a:r>
              <a:rPr lang="en-US" altLang="ko-KR" sz="1200" dirty="0" smtClean="0">
                <a:solidFill>
                  <a:srgbClr val="FF0000"/>
                </a:solidFill>
              </a:rPr>
              <a:t>; 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 public </a:t>
            </a:r>
            <a:r>
              <a:rPr lang="en-US" altLang="ko-KR" sz="1200" dirty="0" err="1" smtClean="0"/>
              <a:t>PhoneBookList</a:t>
            </a:r>
            <a:r>
              <a:rPr lang="en-US" altLang="ko-KR" sz="1200" dirty="0" smtClean="0"/>
              <a:t>(){</a:t>
            </a:r>
          </a:p>
          <a:p>
            <a:r>
              <a:rPr lang="en-US" altLang="ko-KR" sz="1200" dirty="0" smtClean="0"/>
              <a:t>           </a:t>
            </a:r>
            <a:r>
              <a:rPr lang="en-US" altLang="ko-KR" sz="1200" dirty="0" err="1" smtClean="0"/>
              <a:t>phoneBook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 smtClean="0"/>
              <a:t>     }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 public void add(String name, String </a:t>
            </a:r>
            <a:r>
              <a:rPr lang="en-US" altLang="ko-KR" sz="1200" dirty="0" err="1" smtClean="0"/>
              <a:t>phoneNumber</a:t>
            </a:r>
            <a:r>
              <a:rPr lang="en-US" altLang="ko-KR" sz="1200" dirty="0" smtClean="0"/>
              <a:t>){</a:t>
            </a:r>
          </a:p>
          <a:p>
            <a:r>
              <a:rPr lang="en-US" altLang="ko-KR" sz="1200" dirty="0" smtClean="0"/>
              <a:t>            Person p = new Person(name, </a:t>
            </a:r>
            <a:r>
              <a:rPr lang="en-US" altLang="ko-KR" sz="1200" dirty="0" err="1" smtClean="0"/>
              <a:t>phoneNumber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        </a:t>
            </a:r>
            <a:r>
              <a:rPr lang="en-US" altLang="ko-KR" sz="1200" dirty="0" err="1" smtClean="0"/>
              <a:t>phoneBook.add</a:t>
            </a:r>
            <a:r>
              <a:rPr lang="en-US" altLang="ko-KR" sz="1200" dirty="0" smtClean="0"/>
              <a:t>(p);</a:t>
            </a:r>
          </a:p>
          <a:p>
            <a:r>
              <a:rPr lang="en-US" altLang="ko-KR" sz="1200" dirty="0" smtClean="0"/>
              <a:t>     }</a:t>
            </a:r>
          </a:p>
          <a:p>
            <a:r>
              <a:rPr lang="en-US" altLang="ko-KR" sz="1200" dirty="0" smtClean="0"/>
              <a:t>    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public String lookup(String name){</a:t>
            </a:r>
          </a:p>
          <a:p>
            <a:r>
              <a:rPr lang="en-US" altLang="ko-KR" sz="1200" dirty="0" smtClean="0"/>
              <a:t>            Person p; </a:t>
            </a:r>
          </a:p>
          <a:p>
            <a:r>
              <a:rPr lang="en-US" altLang="ko-KR" sz="1200" dirty="0" smtClean="0"/>
              <a:t>            for 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=0 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&lt; </a:t>
            </a:r>
            <a:r>
              <a:rPr lang="en-US" altLang="ko-KR" sz="1200" dirty="0" err="1" smtClean="0"/>
              <a:t>phoneBook.size</a:t>
            </a:r>
            <a:r>
              <a:rPr lang="en-US" altLang="ko-KR" sz="1200" dirty="0" smtClean="0"/>
              <a:t>() 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++ ){</a:t>
            </a:r>
          </a:p>
          <a:p>
            <a:r>
              <a:rPr lang="en-US" altLang="ko-KR" sz="1200" dirty="0" smtClean="0"/>
              <a:t>                 p=(Person)</a:t>
            </a:r>
            <a:r>
              <a:rPr lang="en-US" altLang="ko-KR" sz="1200" dirty="0" err="1" smtClean="0"/>
              <a:t>phoneBook.get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); </a:t>
            </a:r>
          </a:p>
          <a:p>
            <a:r>
              <a:rPr lang="en-US" altLang="ko-KR" sz="1200" dirty="0" smtClean="0"/>
              <a:t>     // Object get(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index) : index </a:t>
            </a:r>
            <a:r>
              <a:rPr lang="ko-KR" altLang="en-US" sz="1200" dirty="0" smtClean="0"/>
              <a:t>위치의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원소를 리턴 한다</a:t>
            </a:r>
            <a:r>
              <a:rPr lang="en-US" altLang="ko-KR" sz="1200" dirty="0" smtClean="0"/>
              <a:t>. </a:t>
            </a:r>
            <a:endParaRPr lang="ko-KR" altLang="en-US" sz="1200" dirty="0" smtClean="0"/>
          </a:p>
          <a:p>
            <a:r>
              <a:rPr lang="en-US" altLang="ko-KR" sz="1200" dirty="0" smtClean="0"/>
              <a:t>                 if(</a:t>
            </a:r>
            <a:r>
              <a:rPr lang="en-US" altLang="ko-KR" sz="1200" dirty="0" err="1" smtClean="0"/>
              <a:t>p.getName</a:t>
            </a:r>
            <a:r>
              <a:rPr lang="en-US" altLang="ko-KR" sz="1200" dirty="0" smtClean="0"/>
              <a:t>() == name){</a:t>
            </a:r>
          </a:p>
          <a:p>
            <a:r>
              <a:rPr lang="en-US" altLang="ko-KR" sz="1200" dirty="0" smtClean="0"/>
              <a:t>	  return </a:t>
            </a:r>
            <a:r>
              <a:rPr lang="en-US" altLang="ko-KR" sz="1200" dirty="0" err="1" smtClean="0"/>
              <a:t>p.getPhone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 smtClean="0"/>
              <a:t>                 }</a:t>
            </a:r>
          </a:p>
          <a:p>
            <a:r>
              <a:rPr lang="en-US" altLang="ko-KR" sz="1200" dirty="0" smtClean="0"/>
              <a:t>           }</a:t>
            </a:r>
          </a:p>
          <a:p>
            <a:r>
              <a:rPr lang="en-US" altLang="ko-KR" sz="1200" dirty="0" smtClean="0"/>
              <a:t>           return null;</a:t>
            </a:r>
          </a:p>
          <a:p>
            <a:r>
              <a:rPr lang="en-US" altLang="ko-KR" sz="1200" dirty="0" smtClean="0"/>
              <a:t>     }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This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this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사용함으로써 의미를 명확하게 하여 </a:t>
            </a:r>
            <a:r>
              <a:rPr lang="ko-KR" altLang="en-US" dirty="0" err="1" smtClean="0"/>
              <a:t>가독성을</a:t>
            </a:r>
            <a:r>
              <a:rPr lang="ko-KR" altLang="en-US" dirty="0" smtClean="0"/>
              <a:t> 높인다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객체 변수나 매개 변수의 이름으로 같은 이름을 사용할 수 있다는 장점이 생긴다</a:t>
            </a:r>
            <a:r>
              <a:rPr lang="en-US" altLang="ko-KR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This 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E14329DD-5D39-4D4D-84BA-E723E6CDC37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ko-KR" altLang="en-US" dirty="0" smtClean="0"/>
              <a:t>자바 기본과정 정리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백현정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현재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같은 클래스 내의 다른 </a:t>
            </a:r>
            <a:r>
              <a:rPr lang="ko-KR" altLang="en-US" b="1" u="sng" dirty="0" err="1" smtClean="0">
                <a:solidFill>
                  <a:srgbClr val="0070C0"/>
                </a:solidFill>
              </a:rPr>
              <a:t>생성자</a:t>
            </a:r>
            <a:r>
              <a:rPr lang="ko-KR" altLang="en-US" b="1" u="sng" dirty="0" smtClean="0">
                <a:solidFill>
                  <a:srgbClr val="0070C0"/>
                </a:solidFill>
              </a:rPr>
              <a:t> </a:t>
            </a:r>
            <a:r>
              <a:rPr lang="ko-KR" altLang="en-US" b="1" u="sng" dirty="0" err="1" smtClean="0">
                <a:solidFill>
                  <a:srgbClr val="0070C0"/>
                </a:solidFill>
              </a:rPr>
              <a:t>메서드를</a:t>
            </a:r>
            <a:r>
              <a:rPr lang="ko-KR" altLang="en-US" b="1" u="sng" dirty="0" smtClean="0">
                <a:solidFill>
                  <a:srgbClr val="0070C0"/>
                </a:solidFill>
              </a:rPr>
              <a:t> 호출</a:t>
            </a:r>
            <a:r>
              <a:rPr lang="ko-KR" altLang="en-US" dirty="0" smtClean="0">
                <a:solidFill>
                  <a:schemeClr val="tx2"/>
                </a:solidFill>
              </a:rPr>
              <a:t>하는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경우도 사용 가능하다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2133600"/>
            <a:ext cx="388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 </a:t>
            </a:r>
            <a:r>
              <a:rPr lang="en-US" altLang="ko-KR" dirty="0" smtClean="0"/>
              <a:t> Box{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width;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height;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depth;</a:t>
            </a:r>
          </a:p>
          <a:p>
            <a:r>
              <a:rPr lang="en-US" altLang="ko-KR" dirty="0" smtClean="0"/>
              <a:t>  public Box(){</a:t>
            </a:r>
          </a:p>
          <a:p>
            <a:r>
              <a:rPr lang="en-US" altLang="ko-KR" dirty="0" smtClean="0"/>
              <a:t>    this(1,1,1);</a:t>
            </a:r>
          </a:p>
          <a:p>
            <a:r>
              <a:rPr lang="en-US" altLang="ko-KR" dirty="0" smtClean="0"/>
              <a:t>  }</a:t>
            </a:r>
          </a:p>
          <a:p>
            <a:r>
              <a:rPr lang="en-US" altLang="ko-KR" dirty="0" smtClean="0"/>
              <a:t>  public Box(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h){</a:t>
            </a:r>
          </a:p>
          <a:p>
            <a:r>
              <a:rPr lang="en-US" altLang="ko-KR" dirty="0" smtClean="0"/>
              <a:t>    this(w,h,1)</a:t>
            </a:r>
          </a:p>
          <a:p>
            <a:r>
              <a:rPr lang="en-US" altLang="ko-KR" dirty="0" smtClean="0"/>
              <a:t>  }</a:t>
            </a:r>
          </a:p>
          <a:p>
            <a:r>
              <a:rPr lang="en-US" altLang="ko-KR" dirty="0" smtClean="0"/>
              <a:t>  public Box(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d){</a:t>
            </a:r>
          </a:p>
          <a:p>
            <a:r>
              <a:rPr lang="en-US" altLang="ko-KR" dirty="0" smtClean="0"/>
              <a:t>    width = w;</a:t>
            </a:r>
          </a:p>
          <a:p>
            <a:r>
              <a:rPr lang="en-US" altLang="ko-KR" dirty="0" smtClean="0"/>
              <a:t>    height = h; </a:t>
            </a:r>
          </a:p>
          <a:p>
            <a:r>
              <a:rPr lang="en-US" altLang="ko-KR" dirty="0" smtClean="0"/>
              <a:t>    depth = d;</a:t>
            </a:r>
          </a:p>
          <a:p>
            <a:r>
              <a:rPr lang="en-US" altLang="ko-KR" dirty="0" smtClean="0"/>
              <a:t>  }</a:t>
            </a:r>
          </a:p>
          <a:p>
            <a:r>
              <a:rPr lang="en-US" altLang="ko-KR" dirty="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8600" y="2362200"/>
            <a:ext cx="46482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Symbol"/>
              <a:buChar char="Þ"/>
            </a:pPr>
            <a:r>
              <a:rPr lang="ko-KR" altLang="en-US" dirty="0" smtClean="0"/>
              <a:t>어떤 형태의 객체가 생성되더라도 결국 마지막의 생성자가 실행되게 된다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왜냐하면 위 두 개의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 는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세 번째의 </a:t>
            </a:r>
            <a:r>
              <a:rPr lang="ko-KR" altLang="en-US" dirty="0" err="1" smtClean="0">
                <a:solidFill>
                  <a:srgbClr val="FF0000"/>
                </a:solidFill>
              </a:rPr>
              <a:t>생성자</a:t>
            </a:r>
            <a:r>
              <a:rPr lang="ko-KR" altLang="en-US" dirty="0" smtClean="0">
                <a:solidFill>
                  <a:srgbClr val="FF0000"/>
                </a:solidFill>
              </a:rPr>
              <a:t> 함수를 호출</a:t>
            </a:r>
            <a:r>
              <a:rPr lang="ko-KR" altLang="en-US" dirty="0" smtClean="0"/>
              <a:t>하도록 되어 있기 때문이다</a:t>
            </a:r>
            <a:r>
              <a:rPr lang="en-US" altLang="ko-KR" dirty="0" smtClean="0"/>
              <a:t>. </a:t>
            </a:r>
          </a:p>
          <a:p>
            <a:pPr>
              <a:buFont typeface="Symbol"/>
              <a:buChar char="Þ"/>
            </a:pPr>
            <a:endParaRPr lang="en-US" altLang="ko-KR" dirty="0" smtClean="0"/>
          </a:p>
          <a:p>
            <a:pPr>
              <a:buFont typeface="Symbol"/>
              <a:buChar char="Þ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내에서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 구문은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반드시 첫 라인에 위치</a:t>
            </a:r>
            <a:r>
              <a:rPr lang="ko-KR" altLang="en-US" dirty="0" smtClean="0"/>
              <a:t>하여야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그렇지 않은 경우 오류를 발생시킨다</a:t>
            </a:r>
            <a:r>
              <a:rPr lang="en-US" altLang="ko-KR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This 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기본과정 정리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백현정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현재 같은 클래스 내의 다른 </a:t>
            </a:r>
            <a:r>
              <a:rPr lang="ko-KR" altLang="en-US" dirty="0" err="1" smtClean="0">
                <a:solidFill>
                  <a:srgbClr val="002060"/>
                </a:solidFill>
              </a:rPr>
              <a:t>생성자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ko-KR" altLang="en-US" dirty="0" err="1" smtClean="0">
                <a:solidFill>
                  <a:srgbClr val="002060"/>
                </a:solidFill>
              </a:rPr>
              <a:t>메서드를</a:t>
            </a:r>
            <a:r>
              <a:rPr lang="ko-KR" altLang="en-US" dirty="0" smtClean="0">
                <a:solidFill>
                  <a:srgbClr val="002060"/>
                </a:solidFill>
              </a:rPr>
              <a:t> 호출하는 경우도 사용 가능하다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2133600"/>
            <a:ext cx="388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 </a:t>
            </a:r>
            <a:r>
              <a:rPr lang="en-US" altLang="ko-KR" dirty="0" smtClean="0"/>
              <a:t> Student{</a:t>
            </a:r>
          </a:p>
          <a:p>
            <a:r>
              <a:rPr lang="en-US" altLang="ko-KR" dirty="0" smtClean="0"/>
              <a:t>  String name;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grade;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class;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public Student(){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public Student(String name){</a:t>
            </a:r>
          </a:p>
          <a:p>
            <a:r>
              <a:rPr lang="en-US" altLang="ko-KR" dirty="0" smtClean="0"/>
              <a:t>     this.name = name; </a:t>
            </a:r>
          </a:p>
          <a:p>
            <a:r>
              <a:rPr lang="en-US" altLang="ko-KR" dirty="0" smtClean="0"/>
              <a:t>  }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public Student(String name,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grade){</a:t>
            </a:r>
          </a:p>
          <a:p>
            <a:r>
              <a:rPr lang="en-US" altLang="ko-KR" dirty="0" smtClean="0"/>
              <a:t>    this(</a:t>
            </a:r>
            <a:r>
              <a:rPr lang="en-US" altLang="ko-KR" dirty="0" smtClean="0">
                <a:solidFill>
                  <a:srgbClr val="FF0000"/>
                </a:solidFill>
              </a:rPr>
              <a:t>name)</a:t>
            </a:r>
            <a:r>
              <a:rPr lang="en-US" altLang="ko-KR" dirty="0" smtClean="0"/>
              <a:t>;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   </a:t>
            </a:r>
            <a:r>
              <a:rPr lang="en-US" altLang="ko-KR" dirty="0" err="1" smtClean="0">
                <a:solidFill>
                  <a:srgbClr val="FF0000"/>
                </a:solidFill>
              </a:rPr>
              <a:t>this.grade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= grade;</a:t>
            </a:r>
          </a:p>
          <a:p>
            <a:r>
              <a:rPr lang="en-US" altLang="ko-KR" dirty="0" smtClean="0"/>
              <a:t>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8600" y="2362200"/>
            <a:ext cx="4648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Symbol"/>
              <a:buChar char="Þ"/>
            </a:pPr>
            <a:r>
              <a:rPr lang="ko-KR" altLang="en-US" dirty="0" smtClean="0"/>
              <a:t>세 번째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형태의 객체가 생성될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번째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메서드도</a:t>
            </a:r>
            <a:r>
              <a:rPr lang="ko-KR" altLang="en-US" dirty="0" smtClean="0"/>
              <a:t>  호출된다</a:t>
            </a:r>
            <a:r>
              <a:rPr lang="en-US" altLang="ko-KR" dirty="0" smtClean="0"/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오버로딩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교과서 </a:t>
            </a:r>
            <a:r>
              <a:rPr lang="en-US" altLang="ko-KR" dirty="0" smtClean="0"/>
              <a:t>70p)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기본과정 정리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백현정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클래스가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가지는 동적인 행위 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ko-KR" altLang="en-US" dirty="0" err="1" smtClean="0">
                <a:solidFill>
                  <a:srgbClr val="002060"/>
                </a:solidFill>
              </a:rPr>
              <a:t>메서드는</a:t>
            </a:r>
            <a:r>
              <a:rPr lang="ko-KR" altLang="en-US" dirty="0" smtClean="0">
                <a:solidFill>
                  <a:srgbClr val="002060"/>
                </a:solidFill>
              </a:rPr>
              <a:t> 일반적으로 소문자로 시작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ko-KR" altLang="en-US" dirty="0" err="1" smtClean="0">
                <a:solidFill>
                  <a:srgbClr val="002060"/>
                </a:solidFill>
              </a:rPr>
              <a:t>생성자는</a:t>
            </a:r>
            <a:r>
              <a:rPr lang="ko-KR" altLang="en-US" dirty="0" smtClean="0">
                <a:solidFill>
                  <a:srgbClr val="002060"/>
                </a:solidFill>
              </a:rPr>
              <a:t> 리턴 타입이 없으나 </a:t>
            </a:r>
            <a:r>
              <a:rPr lang="ko-KR" altLang="en-US" dirty="0" err="1" smtClean="0">
                <a:solidFill>
                  <a:srgbClr val="002060"/>
                </a:solidFill>
              </a:rPr>
              <a:t>메소드는</a:t>
            </a:r>
            <a:r>
              <a:rPr lang="ko-KR" altLang="en-US" dirty="0" smtClean="0">
                <a:solidFill>
                  <a:srgbClr val="002060"/>
                </a:solidFill>
              </a:rPr>
              <a:t> 반드시 리턴 타입이 있다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898648" y="6416040"/>
            <a:ext cx="3505200" cy="365760"/>
          </a:xfrm>
        </p:spPr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648" y="6416040"/>
            <a:ext cx="1981200" cy="365760"/>
          </a:xfrm>
        </p:spPr>
        <p:txBody>
          <a:bodyPr/>
          <a:lstStyle/>
          <a:p>
            <a:fld id="{E14329DD-5D39-4D4D-84BA-E723E6CDC37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슬라이드 번호 개체 틀 3"/>
          <p:cNvSpPr txBox="1">
            <a:spLocks/>
          </p:cNvSpPr>
          <p:nvPr/>
        </p:nvSpPr>
        <p:spPr>
          <a:xfrm>
            <a:off x="612648" y="6416040"/>
            <a:ext cx="19812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4329DD-5D39-4D4D-84BA-E723E6CDC370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바닥글 개체 틀 4"/>
          <p:cNvSpPr txBox="1">
            <a:spLocks/>
          </p:cNvSpPr>
          <p:nvPr/>
        </p:nvSpPr>
        <p:spPr>
          <a:xfrm>
            <a:off x="2898648" y="6416040"/>
            <a:ext cx="35052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자바 기본과정 정리 </a:t>
            </a:r>
            <a:r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백현정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5800" y="1355090"/>
            <a:ext cx="7924800" cy="131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접근제어자 </a:t>
            </a:r>
            <a:r>
              <a:rPr lang="en-US" altLang="ko-KR" dirty="0" smtClean="0"/>
              <a:t>] [</a:t>
            </a:r>
            <a:r>
              <a:rPr lang="ko-KR" altLang="en-US" dirty="0" smtClean="0"/>
              <a:t>활용방법</a:t>
            </a:r>
            <a:r>
              <a:rPr lang="en-US" altLang="ko-KR" dirty="0" smtClean="0"/>
              <a:t>]   </a:t>
            </a:r>
            <a:r>
              <a:rPr lang="ko-KR" altLang="en-US" dirty="0" smtClean="0"/>
              <a:t>반환타입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메서드이름</a:t>
            </a:r>
            <a:r>
              <a:rPr lang="ko-KR" altLang="en-US" dirty="0" smtClean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접근제어자 </a:t>
            </a:r>
            <a:r>
              <a:rPr lang="en-US" altLang="ko-KR" dirty="0" smtClean="0"/>
              <a:t>:  public / default / private / protected</a:t>
            </a:r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 활용방법</a:t>
            </a:r>
            <a:r>
              <a:rPr lang="en-US" altLang="ko-KR" dirty="0" smtClean="0"/>
              <a:t> : : static / final / abstract / synchronized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486243"/>
              </p:ext>
            </p:extLst>
          </p:nvPr>
        </p:nvGraphicFramePr>
        <p:xfrm>
          <a:off x="685800" y="2819400"/>
          <a:ext cx="7924800" cy="2898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840509"/>
                <a:gridCol w="1040630"/>
                <a:gridCol w="1200727"/>
                <a:gridCol w="1120679"/>
                <a:gridCol w="2401455"/>
              </a:tblGrid>
              <a:tr h="441297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멤버변수의 접근제어자</a:t>
                      </a:r>
                      <a:endParaRPr lang="ko-KR" altLang="en-US" sz="16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사용범위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86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클래스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하위클래스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동일패키지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모든클래스</a:t>
                      </a:r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4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private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자신의 클래스 안에서만 사용 가능 </a:t>
                      </a:r>
                      <a:r>
                        <a:rPr lang="en-US" altLang="ko-KR" sz="1100" dirty="0" smtClean="0"/>
                        <a:t>=&gt; </a:t>
                      </a:r>
                      <a:r>
                        <a:rPr lang="ko-KR" altLang="en-US" sz="1100" dirty="0" smtClean="0"/>
                        <a:t>외부에서 접근 불가 </a:t>
                      </a:r>
                      <a:r>
                        <a:rPr lang="en-US" altLang="ko-KR" sz="1100" dirty="0" smtClean="0"/>
                        <a:t>=&gt;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정보은닉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보안 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4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동일 패키지내의 클래스에서만 접근가능</a:t>
                      </a:r>
                      <a:endParaRPr lang="ko-KR" altLang="en-US" sz="1100" dirty="0"/>
                    </a:p>
                  </a:txBody>
                  <a:tcPr/>
                </a:tc>
              </a:tr>
              <a:tr h="514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protected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동일 또는 하위 클래스에서만 접근가능</a:t>
                      </a:r>
                      <a:endParaRPr lang="ko-KR" altLang="en-US" sz="1100" dirty="0"/>
                    </a:p>
                  </a:txBody>
                  <a:tcPr/>
                </a:tc>
              </a:tr>
              <a:tr h="447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public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모든 클래스에서 접근 가능 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21209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오버로딩</a:t>
            </a:r>
            <a:r>
              <a:rPr lang="en-US" altLang="ko-KR" dirty="0" smtClean="0"/>
              <a:t>-</a:t>
            </a:r>
            <a:r>
              <a:rPr lang="ko-KR" altLang="en-US" dirty="0" smtClean="0"/>
              <a:t>접근제어자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final/ abstract / synchronized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final : </a:t>
            </a:r>
            <a:r>
              <a:rPr lang="ko-KR" altLang="en-US" dirty="0" smtClean="0"/>
              <a:t>하위 클래스에서 </a:t>
            </a:r>
            <a:r>
              <a:rPr lang="ko-KR" altLang="en-US" dirty="0" err="1" smtClean="0"/>
              <a:t>오버라이딩될</a:t>
            </a:r>
            <a:r>
              <a:rPr lang="ko-KR" altLang="en-US" dirty="0" smtClean="0"/>
              <a:t> 수 없음</a:t>
            </a:r>
            <a:endParaRPr lang="en-US" altLang="ko-KR" dirty="0" smtClean="0"/>
          </a:p>
          <a:p>
            <a:r>
              <a:rPr lang="en-US" altLang="ko-KR" dirty="0" smtClean="0"/>
              <a:t> abstract : </a:t>
            </a:r>
            <a:r>
              <a:rPr lang="ko-KR" altLang="en-US" dirty="0" smtClean="0"/>
              <a:t>추상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추상클래스내에서</a:t>
            </a:r>
            <a:r>
              <a:rPr lang="ko-KR" altLang="en-US" dirty="0" smtClean="0"/>
              <a:t> 선언되며 선언부분만 가지고 몸체는 가질 수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몸체는 서브 클래스에서 </a:t>
            </a:r>
            <a:r>
              <a:rPr lang="ko-KR" altLang="en-US" dirty="0" err="1" smtClean="0"/>
              <a:t>오버라이딩됨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 추상 클래스를 통해서 객체를 생성할 수 없다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synchronized :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동기화할 수 있는 기법을 제공하기 위해 사용됨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898648" y="6416040"/>
            <a:ext cx="3505200" cy="365760"/>
          </a:xfrm>
        </p:spPr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648" y="6416040"/>
            <a:ext cx="1981200" cy="365760"/>
          </a:xfrm>
        </p:spPr>
        <p:txBody>
          <a:bodyPr/>
          <a:lstStyle/>
          <a:p>
            <a:fld id="{E14329DD-5D39-4D4D-84BA-E723E6CDC37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슬라이드 번호 개체 틀 3"/>
          <p:cNvSpPr txBox="1">
            <a:spLocks/>
          </p:cNvSpPr>
          <p:nvPr/>
        </p:nvSpPr>
        <p:spPr>
          <a:xfrm>
            <a:off x="612648" y="6416040"/>
            <a:ext cx="19812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4329DD-5D39-4D4D-84BA-E723E6CDC370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바닥글 개체 틀 4"/>
          <p:cNvSpPr txBox="1">
            <a:spLocks/>
          </p:cNvSpPr>
          <p:nvPr/>
        </p:nvSpPr>
        <p:spPr>
          <a:xfrm>
            <a:off x="2898648" y="6416040"/>
            <a:ext cx="35052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자바 기본과정 정리 </a:t>
            </a:r>
            <a:r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백현정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21209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오버로딩</a:t>
            </a:r>
            <a:r>
              <a:rPr lang="en-US" altLang="ko-KR" dirty="0" smtClean="0"/>
              <a:t>-</a:t>
            </a:r>
            <a:r>
              <a:rPr lang="ko-KR" altLang="en-US" dirty="0" smtClean="0"/>
              <a:t>접근제어자 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78890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속성과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공개되는 바람직하지 않은 프로그램의 예</a:t>
            </a:r>
            <a:r>
              <a:rPr lang="en-US" altLang="ko-KR" dirty="0" smtClean="0"/>
              <a:t>1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2117090"/>
            <a:ext cx="426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class  Fruit{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apple;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straw;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grapes;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sum;</a:t>
            </a:r>
          </a:p>
          <a:p>
            <a:r>
              <a:rPr lang="en-US" altLang="ko-KR" sz="1600" dirty="0" smtClean="0"/>
              <a:t>public Fruit 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apple,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straw,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grapes){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this.apple</a:t>
            </a:r>
            <a:r>
              <a:rPr lang="en-US" altLang="ko-KR" sz="1600" dirty="0" smtClean="0"/>
              <a:t> = apple;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this.straw</a:t>
            </a:r>
            <a:r>
              <a:rPr lang="en-US" altLang="ko-KR" sz="1600" dirty="0" smtClean="0"/>
              <a:t> = straw;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this.grapes</a:t>
            </a:r>
            <a:r>
              <a:rPr lang="en-US" altLang="ko-KR" sz="1600" dirty="0" smtClean="0"/>
              <a:t> = grapes;</a:t>
            </a:r>
          </a:p>
          <a:p>
            <a:r>
              <a:rPr lang="en-US" altLang="ko-KR" sz="1600" dirty="0" smtClean="0"/>
              <a:t>}</a:t>
            </a:r>
          </a:p>
          <a:p>
            <a:r>
              <a:rPr lang="en-US" altLang="ko-KR" sz="1600" dirty="0" smtClean="0"/>
              <a:t> public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count(){</a:t>
            </a:r>
          </a:p>
          <a:p>
            <a:r>
              <a:rPr lang="en-US" altLang="ko-KR" sz="1600" dirty="0" smtClean="0"/>
              <a:t>  sum = apple + straw + grapes;</a:t>
            </a:r>
          </a:p>
          <a:p>
            <a:r>
              <a:rPr lang="en-US" altLang="ko-KR" sz="1600" dirty="0" smtClean="0"/>
              <a:t>  return sum;</a:t>
            </a:r>
          </a:p>
          <a:p>
            <a:r>
              <a:rPr lang="en-US" altLang="ko-KR" sz="1600" dirty="0" smtClean="0"/>
              <a:t>    }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1981200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FruitDriver</a:t>
            </a:r>
            <a:endParaRPr lang="en-US" altLang="ko-KR" sz="1600" dirty="0" smtClean="0"/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  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total;</a:t>
            </a:r>
          </a:p>
          <a:p>
            <a:r>
              <a:rPr lang="en-US" altLang="ko-KR" sz="1600" dirty="0" smtClean="0"/>
              <a:t>    Fruit f1 = new Fruit(30,30,30);</a:t>
            </a:r>
          </a:p>
          <a:p>
            <a:r>
              <a:rPr lang="en-US" altLang="ko-KR" sz="1600" dirty="0" smtClean="0"/>
              <a:t>    total = f1.count();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("f1</a:t>
            </a:r>
            <a:r>
              <a:rPr lang="ko-KR" altLang="en-US" sz="1600" dirty="0" smtClean="0"/>
              <a:t>의 총갯수 </a:t>
            </a:r>
            <a:r>
              <a:rPr lang="en-US" altLang="ko-KR" sz="1600" dirty="0" smtClean="0"/>
              <a:t>" + total);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("</a:t>
            </a:r>
            <a:r>
              <a:rPr lang="ko-KR" altLang="en-US" sz="1600" dirty="0" smtClean="0"/>
              <a:t>사과의 </a:t>
            </a:r>
            <a:r>
              <a:rPr lang="ko-KR" altLang="en-US" sz="1600" dirty="0" err="1" smtClean="0"/>
              <a:t>총갯수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" + f1.apple);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("</a:t>
            </a:r>
            <a:r>
              <a:rPr lang="ko-KR" altLang="en-US" sz="1600" dirty="0" smtClean="0"/>
              <a:t>딸기의 </a:t>
            </a:r>
            <a:r>
              <a:rPr lang="ko-KR" altLang="en-US" sz="1600" dirty="0" err="1" smtClean="0"/>
              <a:t>총갯수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" + f1.straw);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("</a:t>
            </a:r>
            <a:r>
              <a:rPr lang="ko-KR" altLang="en-US" sz="1600" dirty="0" smtClean="0"/>
              <a:t>포도의 </a:t>
            </a:r>
            <a:r>
              <a:rPr lang="ko-KR" altLang="en-US" sz="1600" dirty="0" err="1" smtClean="0"/>
              <a:t>총갯수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" + f1.grapes);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f1.apple = 50;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System.out.println</a:t>
            </a:r>
            <a:r>
              <a:rPr lang="en-US" altLang="ko-KR" sz="1600" dirty="0" smtClean="0">
                <a:solidFill>
                  <a:srgbClr val="0070C0"/>
                </a:solidFill>
              </a:rPr>
              <a:t>("f1</a:t>
            </a:r>
            <a:r>
              <a:rPr lang="ko-KR" altLang="en-US" sz="1600" dirty="0" smtClean="0">
                <a:solidFill>
                  <a:srgbClr val="0070C0"/>
                </a:solidFill>
              </a:rPr>
              <a:t>의 총갯수 </a:t>
            </a:r>
            <a:r>
              <a:rPr lang="en-US" altLang="ko-KR" sz="1600" dirty="0" smtClean="0">
                <a:solidFill>
                  <a:srgbClr val="0070C0"/>
                </a:solidFill>
              </a:rPr>
              <a:t>" + total); 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System.out.println</a:t>
            </a:r>
            <a:r>
              <a:rPr lang="en-US" altLang="ko-KR" sz="1600" dirty="0" smtClean="0">
                <a:solidFill>
                  <a:srgbClr val="0070C0"/>
                </a:solidFill>
              </a:rPr>
              <a:t>("</a:t>
            </a:r>
            <a:r>
              <a:rPr lang="ko-KR" altLang="en-US" sz="1600" dirty="0" smtClean="0">
                <a:solidFill>
                  <a:srgbClr val="0070C0"/>
                </a:solidFill>
              </a:rPr>
              <a:t>사과의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총갯수</a:t>
            </a:r>
            <a:r>
              <a:rPr lang="ko-KR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" + f1.apple); </a:t>
            </a:r>
          </a:p>
          <a:p>
            <a:r>
              <a:rPr lang="en-US" altLang="ko-KR" sz="1600" dirty="0" smtClean="0"/>
              <a:t>   }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4953000" y="5486400"/>
            <a:ext cx="2819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결과와 이유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3670</TotalTime>
  <Words>2129</Words>
  <Application>Microsoft Office PowerPoint</Application>
  <PresentationFormat>화면 슬라이드 쇼(4:3)</PresentationFormat>
  <Paragraphs>450</Paragraphs>
  <Slides>23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원본</vt:lpstr>
      <vt:lpstr>자바 기본 정리2-3 </vt:lpstr>
      <vt:lpstr>1. This(1) </vt:lpstr>
      <vt:lpstr>1. This </vt:lpstr>
      <vt:lpstr>1. This (2)</vt:lpstr>
      <vt:lpstr>1. This (2)</vt:lpstr>
      <vt:lpstr>2. 메소드와 오버로딩(교과서 70p)</vt:lpstr>
      <vt:lpstr>2. 메소드와 오버로딩-접근제어자 </vt:lpstr>
      <vt:lpstr>3. final/ abstract / synchronized 메서드 </vt:lpstr>
      <vt:lpstr>2. 메소드와 오버로딩-접근제어자 </vt:lpstr>
      <vt:lpstr>2. 메소드와 오버로딩-접근제어자 </vt:lpstr>
      <vt:lpstr>2. 메소드와 오버로딩-접근제어자 </vt:lpstr>
      <vt:lpstr>2. 메소드와 오버로딩-캡슐화</vt:lpstr>
      <vt:lpstr>3. 클래스 메서드 </vt:lpstr>
      <vt:lpstr>3. 메소드 오버로딩 </vt:lpstr>
      <vt:lpstr>3. 메소드 오버로딩 실습예제  </vt:lpstr>
      <vt:lpstr>실습예제1-1(Item.java)</vt:lpstr>
      <vt:lpstr>실습예제1-2(ItemDriver)</vt:lpstr>
      <vt:lpstr>실습예제2-1(Book.java)</vt:lpstr>
      <vt:lpstr>실습예제2-2(BookDriver)</vt:lpstr>
      <vt:lpstr>참고 ) 객체들의 배열 </vt:lpstr>
      <vt:lpstr>참고) 객체들의 배열 실습예제 </vt:lpstr>
      <vt:lpstr>참고) ArrayList 클래스 </vt:lpstr>
      <vt:lpstr>참고) ArrayList 클래스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Mirim</dc:creator>
  <cp:lastModifiedBy>Mirim</cp:lastModifiedBy>
  <cp:revision>185</cp:revision>
  <dcterms:created xsi:type="dcterms:W3CDTF">2013-12-18T06:25:39Z</dcterms:created>
  <dcterms:modified xsi:type="dcterms:W3CDTF">2015-10-26T02:07:40Z</dcterms:modified>
</cp:coreProperties>
</file>