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3" r:id="rId3"/>
    <p:sldId id="274" r:id="rId4"/>
    <p:sldId id="275" r:id="rId5"/>
    <p:sldId id="276" r:id="rId6"/>
    <p:sldId id="299" r:id="rId7"/>
    <p:sldId id="300" r:id="rId8"/>
    <p:sldId id="277" r:id="rId9"/>
    <p:sldId id="278" r:id="rId10"/>
    <p:sldId id="282" r:id="rId11"/>
    <p:sldId id="283" r:id="rId12"/>
    <p:sldId id="279" r:id="rId13"/>
    <p:sldId id="280" r:id="rId14"/>
    <p:sldId id="288" r:id="rId15"/>
    <p:sldId id="289" r:id="rId16"/>
    <p:sldId id="284" r:id="rId17"/>
    <p:sldId id="285" r:id="rId18"/>
    <p:sldId id="287" r:id="rId19"/>
    <p:sldId id="286" r:id="rId20"/>
    <p:sldId id="290" r:id="rId21"/>
    <p:sldId id="291" r:id="rId22"/>
    <p:sldId id="292" r:id="rId23"/>
    <p:sldId id="293" r:id="rId24"/>
    <p:sldId id="301" r:id="rId25"/>
    <p:sldId id="295" r:id="rId26"/>
    <p:sldId id="296" r:id="rId27"/>
    <p:sldId id="294" r:id="rId28"/>
    <p:sldId id="297" r:id="rId29"/>
    <p:sldId id="29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0" autoAdjust="0"/>
    <p:restoredTop sz="94660"/>
  </p:normalViewPr>
  <p:slideViewPr>
    <p:cSldViewPr>
      <p:cViewPr>
        <p:scale>
          <a:sx n="82" d="100"/>
          <a:sy n="82" d="100"/>
        </p:scale>
        <p:origin x="-95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BBED-B00B-4DFA-8531-8994785E6254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08656-F692-424B-B466-C46931BC6B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76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280" units="cm"/>
          <inkml:channel name="Y" type="integer" max="900" units="cm"/>
        </inkml:traceFormat>
        <inkml:channelProperties>
          <inkml:channelProperty channel="X" name="resolution" value="60.17699" units="1/cm"/>
          <inkml:channelProperty channel="Y" name="resolution" value="31.91489" units="1/cm"/>
        </inkml:channelProperties>
      </inkml:inkSource>
      <inkml:timestamp xml:id="ts0" timeString="2015-11-06T06:30:1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 3667,'0'-24,"0"24,24-47,47 23,-47 0,47-47,25 47,-25-48,24 25,-23-1,23 0,-71 25,0-1,-24 24,0 0,0 71,0 25,0 23,-24 0,24 47,0-70,0 23,0 0,0-48,0-23,0-1,0-23,0 0,0 0,0 0,0-24,0 24,0-1</inkml:trace>
  <inkml:trace contextRef="#ctx0" brushRef="#br0" timeOffset="616.035">1357 4405,'0'0,"0"0,24 0,0 0,-1 0,49 24,-1 0,24-24,1 24,23-24,-24 24,0-24,24 0,-47 0,-48 0,-1 0</inkml:trace>
  <inkml:trace contextRef="#ctx0" brushRef="#br0" timeOffset="2736.1565">1238 7120,'0'0,"-24"0,0 0,24 0,-24 0,1 24,-1-24,-24 0,24 0,-23 0,-1 0,0 0,1 0,23 0,-24 0,48-24,-23 0,-1-24,24 25,-24-1,24-24,0 1,0 23,0 0,24-47,23 47,1-24,0 48,-1-24,1 1,0 23,-1 0,25 0,23 23,-71-23,-1 24,1 0,0-24,-24 24,24 0,-24 23,24-23,-24 24,24-1,-24-23,0 47,0-47,0 0,0 24,-24-24,0 23,-24 25,-23-49,47 25,-24-48,-23 48,47-24,-23-1,-25 1,48 0,0-24,-23 0,23 24,-24-24,48 0,-23 0,23 24,23-24,73-24,-1 0,48 0,23 0,1 1,0-1,-24 24,-48 0,-71 0,0 0,-24 0,0 0</inkml:trace>
  <inkml:trace contextRef="#ctx0" brushRef="#br0" timeOffset="3256.1861">1928 7691</inkml:trace>
  <inkml:trace contextRef="#ctx0" brushRef="#br0" timeOffset="5144.2942">976 9239,'0'0,"0"-24,0 24,24-47,0 47,-24-24,23 0,1 24,0-24,0 24,-24 0,24 0,-1 0,-23 0,24 0,-24 0,24 0,0 0,0 48,-24-48,47 48,-47-25,24 1,0 0,-24 0,0 0,0-24,0 23,0 1,0-24,0 24,0 0,0 0,-24 0,0-24,-23 23,-1 1,0 0,1-24,-1 24,24-24,-23 24,23-24,0 0,24 0,0 0,0 0,48-24,-24 0,47 24,-23 0,-1-24,25 24,-25-24,25 24,-25 0,-23 0,0 0,-24 0,0 0,24 0,-24 24,0-24,0 24,0 0,0 0,0-24,0 47,0-47,0 24,0-24,0 24,0 0,0 0,0-1,0 1,0 0,-24 0,24 23,0-47,0 24,-24 0,24 0,-24-24,24 24,0-24,-23 23,-1-23,24 24,-24 0,0-24,0 0,0 24,1-24,-25 0,0 0,25 0,-25 0,0 0,48 0,-23 0,-1 0,0 0,24 0,0 0,-24 0,24 0,0-24,0 24,0-24</inkml:trace>
  <inkml:trace contextRef="#ctx0" brushRef="#br0" timeOffset="5632.3221">1547 10168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280" units="cm"/>
          <inkml:channel name="Y" type="integer" max="900" units="cm"/>
        </inkml:traceFormat>
        <inkml:channelProperties>
          <inkml:channelProperty channel="X" name="resolution" value="60.17699" units="1/cm"/>
          <inkml:channelProperty channel="Y" name="resolution" value="31.91489" units="1/cm"/>
        </inkml:channelProperties>
      </inkml:inkSource>
      <inkml:timestamp xml:id="ts0" timeString="2015-11-06T06:39:19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 3643,'24'-47,"47"23,0-48,-23 49,0-25,23 0,1 1,-25 23,1 0,23 0,-71 24,24 0,-24 0,24 0,-24 0,0 0,0 0,24 24,-24 24,24-24,-24 47,0-23,23 23,-23-23,0-1,0 1,0 47,0-47,0 23,0-47,0 0,0 23,0-47,0 24,0-24</inkml:trace>
  <inkml:trace contextRef="#ctx0" brushRef="#br0" timeOffset="760.0435">1762 4120,'0'0,"24"0,-24 0,23 0,25-24,-24 24,23 0,1 0,47 0,-47 0,-24 0,0 0,23 0,-47 0,24 0,-24 0,24 0,0 0,-1 0,1 0,24 0,-24 0,-24 0,23 0</inkml:trace>
  <inkml:trace contextRef="#ctx0" brushRef="#br0" timeOffset="1153.0659">2452 4215,'0'0</inkml:trace>
  <inkml:trace contextRef="#ctx0" brushRef="#br0" timeOffset="2704.1547">1976 5048,'0'0,"-24"0,24 0,-24 0,24 24,-23-24,23 0,-24 0,24 0,-24-24,0 24,24-47,0-1,0 48,0-48,0 25,0 23,24-48,-24 48,48 0,-25 0,1 0,0 0,-24 0,24 0,-24 0,0 0,24 0,-1 0,-23 24,0 0,24 23,0-23,-24 0,0-24,0 24,0-1,0 1,0 0,0-24,0 24,0 0,0 0,-24-24,24 23,-24 1,1-24,-1 24,0 0,-24 0,1-1,23-23,0 0,0 24,1 0,-1-24,0 0,24 0,-24 0,24 0,-48 24,48-24,-23 0,23 0,23 0,25 0,0 0,-24 0,23 0,1 0,23 0,-23 0,-24 0,23 0,-23 0,0 0,-24 0,24 0,-24 0,24 0</inkml:trace>
  <inkml:trace contextRef="#ctx0" brushRef="#br0" timeOffset="3040.1739">2214 5382</inkml:trace>
  <inkml:trace contextRef="#ctx0" brushRef="#br0" timeOffset="5304.3034">18811 6715,'0'0,"0"0,0 0,0-24,0 24,24 0,0 0,0 0,47-23,25 23,70-24,1 0,0 24,23 0,48 0,-23 0,23 0,-48 0,-23 0,-72 0,-47 0,-24 0,-24 0,0-48,0 24,0-23,23-48,-23 23,0-71,24 48,-24 0,0 0,0-1,0 49,24 23,-24 0,0 24,0-24</inkml:trace>
  <inkml:trace contextRef="#ctx0" brushRef="#br0" timeOffset="27447.5699">1357 3858,'0'-24,"-24"24,24 0,-24 0,0 0,1 24,-1 23,-24-47,24 48,-23-48,-25 24,49 23,-25-47,0 48,24-24,1-24,-1 24,0-1,0 1,-23 24,23-24,0 23,0-23,0 24,1-24,23 23,-48 1,24-1,24 1,0 0,-24-1,24-23,0 24,0-25,-24 49,24-48,0 23,0 1,0 0,24-1,-24-23,24 24,0-1,0 1,-24 0,24-25,23 25,-47 0,48-1,-24 1,-1-1,25 1,-24 0,23-24,-23 23,0-23,24 0,-24 0,23 23,-47-47,48 24,23 0,-23 24,-1-25,1 1,-24-24,0 0,-24 24,0-24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280" units="cm"/>
          <inkml:channel name="Y" type="integer" max="900" units="cm"/>
        </inkml:traceFormat>
        <inkml:channelProperties>
          <inkml:channelProperty channel="X" name="resolution" value="60.17699" units="1/cm"/>
          <inkml:channelProperty channel="Y" name="resolution" value="31.91489" units="1/cm"/>
        </inkml:channelProperties>
      </inkml:inkSource>
      <inkml:timestamp xml:id="ts0" timeString="2015-11-06T06:47:14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 6739,'0'0,"0"0,0 0,48 0,-1 0,1 0,23 0,-23 0,0 0,-1 0,-47 0,24 24,-24-24,24 24,-24-1,0 25,0-48,0 24,0 23,0-23,0 0,0 0,0-24,-24 47,0-23,-23 0,23 0,0-24,-24 0,24 24,1-24,-1 24,0-24,0 0,24 0,0-24,24 24,-24-24,48 0,-1 24,25-24,-25 24,1-24,0 24,-1 0,1 0,-48 0,24 0,-24 0,23 0,-23 24,24 0,-24 0,0 0,24 23,-24-47,24 24,-24 0,0 0,0-24,0 24,0-24,0 47,-24-23,-24 24,25-24,-49 23,48-23,-23 0,-1-24,48 24,-47-24,47 23,0-23,0 0,0 0</inkml:trace>
  <inkml:trace contextRef="#ctx0" brushRef="#br0" timeOffset="1463.0837">2190 8501,'-23'0,"23"0,-24 0,24 0,-24 0,0 0,0 0,-23 0,-25 0,1 0,-1-24,-23 0,-24 1,24-1,-24 0,23 0,1-23,24 23,23 0,1 24,-25-48,24 25,25-1,-25-24,24 24,0 0,1 1,-25-1,24-24,-23 24,47-23,-48-1,48 24,-24-47,-24 47,48-24,-47-23,23 23,0 1,0-1,1 1,-1-1,0-24,0 1,0 0,1-1,-25-47,0 48,48-1,-24 1,1-1,-1-23,0 24,24 23,0-23,0-1,0-23,0 23,0-23,0 24,0-1,0 1,0-1,0 25,0-25,24 1,0-1,-24 1,47-24,-23 23,0 1,0 23,0 1,-1-1,-23 24,24-23,24-25,-24 25,-24-1,23 0,1 1,0 23,0-24,0 24,-1 1,1-25,0 0,0 1,0-1,0 24,-1-23,1-1,0 24,0 0,0 24,-1-47,-23 47,24-24,-24 0,24 0,-24 24,48-23,-48-1,47 24,-47-24,48 24,-48-24,24 0,0 0,-1 24,-23-23,24 23,-24 0,24-24,0 24</inkml:trace>
  <inkml:trace contextRef="#ctx0" brushRef="#br0" timeOffset="4967.2842">10096 8763,'0'0,"24"0,0 0,0 0,23 0,-23 0,24 0,-1 0,25-24,-1 24,1 0,-1 0,0 0,1 0,-1 0,1 0,-1 0,1-24,47 24,-72 0,25 0,-1 0,1-23,-25 23,1 0,-1 0,1 0,-24 0,0 0,23 0,-47 0,24 0,0 0,-24 0,0 0,0-24,0 24,0-24,0 0,0 0,0 24,0-47,0 23,0 0,0-24,0 25,0-25,0 0,-24 1,24 23,-24-24,24 1,0 23,0 0,0-24,-23 48,23-47,0 47,0-24</inkml:trace>
  <inkml:trace contextRef="#ctx0" brushRef="#br0" timeOffset="42232.4156">1809 9120,'-23'0,"-1"0,0 0,-24 48,-23-24,23-1,24 1,-47 0,23 24,1-1,-25 1,25-24,-1 23,0-23,25 0,-1 0,24-24,0 0,0 24,0-24,0 0,95 0,72 0,-1 0,25-24,23 0,-47 0,-48 24,0-24,-24 24,-47 0,-48-23,0 23,0 0,0 23,0 1,0 0</inkml:trace>
  <inkml:trace contextRef="#ctx0" brushRef="#br0" timeOffset="42768.4463">1643 8882,'0'72,"0"-25,47 96,-23 0,-24 0,24 0,0 23,-24-23,0-24,24 0,-24-47,0-25,23 1,-23-24,24 0,-24-1,0-23,24-23</inkml:trace>
  <inkml:trace contextRef="#ctx0" brushRef="#br0" timeOffset="43063.4629">2286 10073</inkml:trace>
  <inkml:trace contextRef="#ctx0" brushRef="#br0" timeOffset="44368.5378">6596 12121,'23'0,"73"0,23 0,0 0,48 0,-1 0,1 0,-48 0,0-24,-24 24,-23 0,-48 0,23 0,-47-24,0 0,0-71,0 0,-47-48,23 0,0-24,0 1,24-1,0 0,0 96,0 47,0 0,0 24,0 0,0 0,0 0,0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280" units="cm"/>
          <inkml:channel name="Y" type="integer" max="900" units="cm"/>
        </inkml:traceFormat>
        <inkml:channelProperties>
          <inkml:channelProperty channel="X" name="resolution" value="60.17699" units="1/cm"/>
          <inkml:channelProperty channel="Y" name="resolution" value="31.91489" units="1/cm"/>
        </inkml:channelProperties>
      </inkml:inkSource>
      <inkml:timestamp xml:id="ts0" timeString="2015-11-16T01:57:47.3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14382 7858,'0'24,"0"-24,72 0,23 0,48 0,-48 0,72 0,0 0,47 0,0 0,-23 0,-1 0,-23 0,0 0,-48 0,23 0,-70 0,23 0,0 0,-23 0,-1 0,1 0,-25 0,1 0,23 0,1 0,-1 0,25 0,46 0,-46 0,47 0,-48 0,24 0,24 24,0-24,-24 0,24 0,-48 0,-24 0,24 0,25 0,-49 0,24 24,-23-24,23 0,-24 0,25 23,-25-23,48 0,-24 0,1 0,70 24,-70-24,46 0,1 24,-47-24,-1 0,0 0,-24 24,1-24,-1 0,1 24,-25-24,1 0,0 0,23 0,-23 0,23 0,-23 0,-1 23,25-23,23 0,-23 24,-25-24,1 0,-1 24,1-24,-24 0,23 0,-23 0,-24 0,24 0,-24 0,24 0,0 0,23 0,-23 0,0 0,0 0,-24 0,24 0,-1 0,-23 0,24 0,71 24,-23-24,-1 24,-47-24,0 0,-24 0,24 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1280" units="cm"/>
          <inkml:channel name="Y" type="integer" max="900" units="cm"/>
        </inkml:traceFormat>
        <inkml:channelProperties>
          <inkml:channelProperty channel="X" name="resolution" value="60.17699" units="1/cm"/>
          <inkml:channelProperty channel="Y" name="resolution" value="31.91489" units="1/cm"/>
        </inkml:channelProperties>
      </inkml:inkSource>
      <inkml:timestamp xml:id="ts0" timeString="2015-11-16T01:58:00.1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17216 12930,'24'0,"0"0,-24 0,23 0,-23 0,48 0,24 0,47 0,0 0,71 0,48 0,-23 0,-1 0,0 0,48 0,-71 0,-25 0,-23 0,-48 0,-23 0,-1 0,1 0,-25 0,1 0,0 0,-1 0,1 0,23 0,-47 0,24 0,-1 0,1 0,23 0,-23 0,0 0,-1 0,1 0,0 0,-48 0,23 0,-23 0,48 0,0 0,-1 0,1 0,23 0,-23 0,0 0,-48 0,23 0,-23 0,0 0,24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5258-91FE-42B3-9BBD-45F919CBBB34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05452-37E4-41D7-AAB2-5D53C3840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228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47472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7629-64F9-43FD-A116-4AEFF2D75C0A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4F1-585A-4BDD-8C7D-4937EC5D6901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EA5A-4C23-44ED-8412-783C4343DC4F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B963CC-D917-4B8E-97FF-4E94348B397C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54C-6A08-4107-9487-AB333B8C5498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5B51-E3FA-4FA1-B7CB-A58D351A7E23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842F-B041-4639-8AC5-D892850250BB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F67E-801C-4C6B-8D33-F9A9F54B5B93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27F-EFB4-43F4-9BC6-8C32F99EAA0F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5EA7-FF46-42C5-AD46-1498AC544610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5191E-74E2-43B6-815B-030EE1FDE4B1}" type="datetime1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3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5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기본 정리</a:t>
            </a:r>
            <a:r>
              <a:rPr lang="en-US" altLang="ko-KR" dirty="0" smtClean="0"/>
              <a:t>2-4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상속과 범위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281940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호출의 기본 원칙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클래스에서 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호출되면 </a:t>
            </a:r>
            <a:r>
              <a:rPr lang="en-US" altLang="ko-KR" b="1" dirty="0" smtClean="0">
                <a:solidFill>
                  <a:srgbClr val="0000FF"/>
                </a:solidFill>
              </a:rPr>
              <a:t>1. </a:t>
            </a:r>
            <a:r>
              <a:rPr lang="ko-KR" altLang="en-US" b="1" dirty="0" smtClean="0">
                <a:solidFill>
                  <a:srgbClr val="0000FF"/>
                </a:solidFill>
              </a:rPr>
              <a:t>클래스 내에 정의된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메소드인지</a:t>
            </a:r>
            <a:r>
              <a:rPr lang="ko-KR" altLang="en-US" b="1" dirty="0" smtClean="0">
                <a:solidFill>
                  <a:srgbClr val="0000FF"/>
                </a:solidFill>
              </a:rPr>
              <a:t> 확인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있으면 클래스 내의 것을 실행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2.  </a:t>
            </a:r>
            <a:r>
              <a:rPr lang="ko-KR" altLang="en-US" b="1" dirty="0" smtClean="0">
                <a:solidFill>
                  <a:srgbClr val="FF0000"/>
                </a:solidFill>
              </a:rPr>
              <a:t>아니라면 상위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메소드에</a:t>
            </a:r>
            <a:r>
              <a:rPr lang="ko-KR" altLang="en-US" b="1" dirty="0" smtClean="0">
                <a:solidFill>
                  <a:srgbClr val="FF0000"/>
                </a:solidFill>
              </a:rPr>
              <a:t> 정의된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메소드인지</a:t>
            </a:r>
            <a:r>
              <a:rPr lang="ko-KR" altLang="en-US" b="1" dirty="0" smtClean="0">
                <a:solidFill>
                  <a:srgbClr val="FF0000"/>
                </a:solidFill>
              </a:rPr>
              <a:t> 확인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상위 클래스가 없는 클래스에 도달할 때까지 계속된다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클래스에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정의하지 않는다면 컴파일러는 기본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다음의 두 코드는 같은 결과이다</a:t>
            </a:r>
            <a:r>
              <a:rPr lang="en-US" altLang="ko-KR" b="1" dirty="0" smtClean="0"/>
              <a:t>.  </a:t>
            </a:r>
            <a:r>
              <a:rPr lang="en-US" altLang="ko-KR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super();</a:t>
            </a:r>
            <a:r>
              <a:rPr lang="ko-KR" alt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</a:t>
            </a:r>
            <a:r>
              <a:rPr lang="en-US" altLang="ko-KR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클래스의 </a:t>
            </a:r>
            <a:r>
              <a:rPr lang="ko-KR" altLang="en-US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생성자함수</a:t>
            </a:r>
            <a:r>
              <a:rPr lang="ko-KR" alt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메소드를</a:t>
            </a:r>
            <a:r>
              <a:rPr lang="ko-KR" alt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호출하며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상위 클래스의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없다면 최상위인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044077"/>
            <a:ext cx="3810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public void </a:t>
            </a:r>
            <a:r>
              <a:rPr lang="en-US" altLang="ko-KR" dirty="0" err="1" smtClean="0"/>
              <a:t>printHello</a:t>
            </a:r>
            <a:r>
              <a:rPr lang="en-US" altLang="ko-KR" dirty="0" smtClean="0"/>
              <a:t>( ){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(“Hi”);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044077"/>
            <a:ext cx="3810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printHello</a:t>
            </a:r>
            <a:r>
              <a:rPr lang="en-US" altLang="ko-KR" dirty="0" smtClean="0"/>
              <a:t>( ){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(“Hi”);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800600" y="4419600"/>
            <a:ext cx="3505200" cy="2121932"/>
            <a:chOff x="4800600" y="3886200"/>
            <a:chExt cx="3505200" cy="2121932"/>
          </a:xfrm>
        </p:grpSpPr>
        <p:sp>
          <p:nvSpPr>
            <p:cNvPr id="7" name="직사각형 6"/>
            <p:cNvSpPr/>
            <p:nvPr/>
          </p:nvSpPr>
          <p:spPr>
            <a:xfrm>
              <a:off x="4800600" y="3886200"/>
              <a:ext cx="2133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 smtClean="0"/>
                <a:t>MyClass</a:t>
              </a:r>
              <a:r>
                <a:rPr lang="en-US" altLang="ko-KR" dirty="0" smtClean="0"/>
                <a:t>( ){</a:t>
              </a:r>
            </a:p>
            <a:p>
              <a:r>
                <a:rPr lang="en-US" altLang="ko-KR" dirty="0" smtClean="0"/>
                <a:t>    super( );</a:t>
              </a:r>
            </a:p>
            <a:p>
              <a:r>
                <a:rPr lang="en-US" altLang="ko-KR" dirty="0" smtClean="0"/>
                <a:t>  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5638800"/>
              <a:ext cx="28956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컴파일러가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추가한 문장 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 flipV="1">
              <a:off x="6934200" y="4267200"/>
              <a:ext cx="99060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57040" y="1148760"/>
              <a:ext cx="574560" cy="2512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680" y="1139400"/>
                <a:ext cx="593280" cy="253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상속과 범위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3810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private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number;</a:t>
            </a:r>
          </a:p>
          <a:p>
            <a:r>
              <a:rPr lang="en-US" altLang="ko-KR" dirty="0" smtClean="0"/>
              <a:t>  public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( ){ //</a:t>
            </a:r>
            <a:r>
              <a:rPr lang="ko-KR" altLang="en-US" dirty="0" err="1" smtClean="0"/>
              <a:t>생성자함수</a:t>
            </a:r>
            <a:endParaRPr lang="en-US" altLang="ko-KR" dirty="0" smtClean="0"/>
          </a:p>
          <a:p>
            <a:r>
              <a:rPr lang="en-US" altLang="ko-KR" dirty="0" smtClean="0"/>
              <a:t>     number = 0;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1371600"/>
            <a:ext cx="44196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private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number;</a:t>
            </a:r>
          </a:p>
          <a:p>
            <a:r>
              <a:rPr lang="en-US" altLang="ko-KR" dirty="0" smtClean="0"/>
              <a:t>  public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( ){ //</a:t>
            </a:r>
            <a:r>
              <a:rPr lang="ko-KR" altLang="en-US" dirty="0" err="1" smtClean="0"/>
              <a:t>생성자함수</a:t>
            </a:r>
            <a:endParaRPr lang="en-US" altLang="ko-KR" dirty="0" smtClean="0"/>
          </a:p>
          <a:p>
            <a:r>
              <a:rPr lang="en-US" altLang="ko-KR" dirty="0" smtClean="0"/>
              <a:t>     super(); </a:t>
            </a:r>
            <a:r>
              <a:rPr lang="ko-KR" altLang="en-US" dirty="0" smtClean="0"/>
              <a:t>상위 클래스의 </a:t>
            </a:r>
            <a:r>
              <a:rPr lang="ko-KR" altLang="en-US" dirty="0" err="1" smtClean="0"/>
              <a:t>생성자함수호출</a:t>
            </a:r>
            <a:endParaRPr lang="en-US" altLang="ko-KR" dirty="0" smtClean="0"/>
          </a:p>
          <a:p>
            <a:r>
              <a:rPr lang="en-US" altLang="ko-KR" dirty="0" smtClean="0"/>
              <a:t>     number = 0;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038600"/>
            <a:ext cx="28956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컴파일러가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추가한 문장으로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상위 클래스가 있다면 그것을 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없다면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것을 호출  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410200" y="2514600"/>
            <a:ext cx="990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상속과정에서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생성자함수는</a:t>
            </a:r>
            <a:r>
              <a:rPr lang="ko-KR" altLang="en-US" dirty="0" smtClean="0">
                <a:solidFill>
                  <a:srgbClr val="FF0000"/>
                </a:solidFill>
              </a:rPr>
              <a:t> 상속되지 않는다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하위 클래스에서 객체가 생성되면 자동으로 상위 클래스의 </a:t>
            </a:r>
            <a:r>
              <a:rPr lang="ko-KR" altLang="en-US" u="sng" dirty="0" smtClean="0">
                <a:solidFill>
                  <a:srgbClr val="FF0000"/>
                </a:solidFill>
              </a:rPr>
              <a:t>인자 없는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생성자함수</a:t>
            </a:r>
            <a:r>
              <a:rPr lang="en-US" altLang="ko-KR" u="sng" dirty="0" smtClean="0">
                <a:solidFill>
                  <a:srgbClr val="FF0000"/>
                </a:solidFill>
              </a:rPr>
              <a:t>(</a:t>
            </a:r>
            <a:r>
              <a:rPr lang="ko-KR" altLang="en-US" u="sng" dirty="0" smtClean="0">
                <a:solidFill>
                  <a:srgbClr val="FF0000"/>
                </a:solidFill>
              </a:rPr>
              <a:t>디폴트</a:t>
            </a:r>
            <a:r>
              <a:rPr lang="en-US" altLang="ko-KR" u="sng" dirty="0" smtClean="0">
                <a:solidFill>
                  <a:srgbClr val="FF0000"/>
                </a:solidFill>
              </a:rPr>
              <a:t>)</a:t>
            </a:r>
            <a:r>
              <a:rPr lang="ko-KR" altLang="en-US" u="sng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실행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상위 클래스에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dirty="0" smtClean="0">
                <a:solidFill>
                  <a:srgbClr val="002060"/>
                </a:solidFill>
              </a:rPr>
              <a:t> 함수가 없다면 컴파일러가 자동으로 </a:t>
            </a:r>
            <a:r>
              <a:rPr lang="en-US" altLang="ko-KR" dirty="0" smtClean="0">
                <a:solidFill>
                  <a:srgbClr val="002060"/>
                </a:solidFill>
              </a:rPr>
              <a:t>(super();)</a:t>
            </a:r>
            <a:r>
              <a:rPr lang="ko-KR" altLang="en-US" dirty="0" smtClean="0">
                <a:solidFill>
                  <a:srgbClr val="002060"/>
                </a:solidFill>
              </a:rPr>
              <a:t>삽입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상위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클래스에 매개변수 있는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dirty="0" smtClean="0">
                <a:solidFill>
                  <a:srgbClr val="002060"/>
                </a:solidFill>
              </a:rPr>
              <a:t> 함수가 있다면 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매개변수가 없는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dirty="0" smtClean="0">
                <a:solidFill>
                  <a:srgbClr val="002060"/>
                </a:solidFill>
              </a:rPr>
              <a:t> 함수도 있어야 에러가 발생하지 않는다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Super(“---”); </a:t>
            </a:r>
            <a:r>
              <a:rPr lang="ko-KR" altLang="en-US" dirty="0" smtClean="0">
                <a:solidFill>
                  <a:srgbClr val="002060"/>
                </a:solidFill>
              </a:rPr>
              <a:t>의 형식으로 상위 클래스의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메서드를</a:t>
            </a:r>
            <a:r>
              <a:rPr lang="ko-KR" altLang="en-US" dirty="0" smtClean="0">
                <a:solidFill>
                  <a:srgbClr val="002060"/>
                </a:solidFill>
              </a:rPr>
              <a:t> 자식이 호출 할 경우 매개변수가 없는 상위의 클래스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dirty="0" smtClean="0">
                <a:solidFill>
                  <a:srgbClr val="002060"/>
                </a:solidFill>
              </a:rPr>
              <a:t> 함수는 실행되지 않는다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(truck, truck_1</a:t>
            </a:r>
            <a:r>
              <a:rPr lang="ko-KR" altLang="en-US" dirty="0" smtClean="0">
                <a:solidFill>
                  <a:srgbClr val="FF0000"/>
                </a:solidFill>
              </a:rPr>
              <a:t>을 비교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188280" y="1174320"/>
              <a:ext cx="7381440" cy="12434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920" y="1164960"/>
                <a:ext cx="740016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25560" y="1423080"/>
              <a:ext cx="4209480" cy="29408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" y="1413720"/>
                <a:ext cx="4228200" cy="295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4114800" cy="609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다음의 결과는</a:t>
            </a:r>
            <a:r>
              <a:rPr lang="en-US" altLang="ko-KR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36576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 Car{</a:t>
            </a:r>
          </a:p>
          <a:p>
            <a:r>
              <a:rPr lang="en-US" altLang="ko-KR" sz="1400" dirty="0" smtClean="0"/>
              <a:t>   Car(){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("Car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class Truck extends Car{</a:t>
            </a:r>
          </a:p>
          <a:p>
            <a:r>
              <a:rPr lang="en-US" altLang="ko-KR" sz="1400" dirty="0" smtClean="0"/>
              <a:t>    Truck(){</a:t>
            </a:r>
          </a:p>
          <a:p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("Truck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   Truck </a:t>
            </a:r>
            <a:r>
              <a:rPr lang="en-US" altLang="ko-KR" sz="1400" dirty="0" err="1" smtClean="0"/>
              <a:t>mytruck</a:t>
            </a:r>
            <a:r>
              <a:rPr lang="en-US" altLang="ko-KR" sz="1400" dirty="0" smtClean="0"/>
              <a:t> = new Truck();</a:t>
            </a:r>
          </a:p>
          <a:p>
            <a:r>
              <a:rPr lang="en-US" altLang="ko-KR" sz="1400" dirty="0" smtClean="0"/>
              <a:t>  }</a:t>
            </a:r>
          </a:p>
          <a:p>
            <a:endParaRPr lang="ko-KR" altLang="en-US" sz="1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53000" y="11430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다음의 결과는</a:t>
            </a:r>
            <a:r>
              <a:rPr kumimoji="0" lang="en-US" altLang="ko-KR" sz="2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1676400"/>
            <a:ext cx="47244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 Car{</a:t>
            </a:r>
          </a:p>
          <a:p>
            <a:r>
              <a:rPr lang="en-US" altLang="ko-KR" sz="1400" dirty="0" smtClean="0"/>
              <a:t>  Car(String name){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("Car </a:t>
            </a:r>
            <a:r>
              <a:rPr lang="ko-KR" altLang="en-US" sz="1400" dirty="0" smtClean="0"/>
              <a:t>이름이 있는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class Truck extends Car{</a:t>
            </a:r>
          </a:p>
          <a:p>
            <a:r>
              <a:rPr lang="en-US" altLang="ko-KR" sz="1400" dirty="0" smtClean="0"/>
              <a:t>  Truck(){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("Truck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   Truck </a:t>
            </a:r>
            <a:r>
              <a:rPr lang="en-US" altLang="ko-KR" sz="1400" dirty="0" err="1" smtClean="0"/>
              <a:t>mytruck</a:t>
            </a:r>
            <a:r>
              <a:rPr lang="en-US" altLang="ko-KR" sz="1400" dirty="0" smtClean="0"/>
              <a:t> = new Truck();</a:t>
            </a:r>
          </a:p>
          <a:p>
            <a:r>
              <a:rPr lang="en-US" altLang="ko-KR" sz="1400" dirty="0" smtClean="0"/>
              <a:t>  }</a:t>
            </a:r>
          </a:p>
          <a:p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0" y="4724400"/>
            <a:ext cx="238125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8100" y="4724400"/>
            <a:ext cx="5295900" cy="1393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114800" cy="609600"/>
          </a:xfrm>
        </p:spPr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rgbClr val="002060"/>
                </a:solidFill>
              </a:rPr>
              <a:t>다음의 결과는</a:t>
            </a:r>
            <a:r>
              <a:rPr lang="en-US" altLang="ko-KR" sz="14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426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 Car_1{</a:t>
            </a:r>
          </a:p>
          <a:p>
            <a:r>
              <a:rPr lang="en-US" altLang="ko-KR" sz="1400" dirty="0" smtClean="0"/>
              <a:t>  Car_1(){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("Car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class Truck extends Car_1{</a:t>
            </a:r>
          </a:p>
          <a:p>
            <a:r>
              <a:rPr lang="en-US" altLang="ko-KR" sz="1400" dirty="0" smtClean="0"/>
              <a:t>  Truck(){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("Truck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   Truck </a:t>
            </a:r>
            <a:r>
              <a:rPr lang="en-US" altLang="ko-KR" sz="1400" dirty="0" err="1" smtClean="0"/>
              <a:t>mytruck</a:t>
            </a:r>
            <a:r>
              <a:rPr lang="en-US" altLang="ko-KR" sz="1400" dirty="0" smtClean="0"/>
              <a:t> = new Truck();</a:t>
            </a:r>
          </a:p>
          <a:p>
            <a:r>
              <a:rPr lang="en-US" altLang="ko-KR" sz="1400" dirty="0" smtClean="0"/>
              <a:t>  }</a:t>
            </a:r>
          </a:p>
          <a:p>
            <a:endParaRPr lang="ko-KR" altLang="en-US" sz="1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419600" y="11430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다음의 결과는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1524000"/>
            <a:ext cx="4343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 Car_1{</a:t>
            </a:r>
          </a:p>
          <a:p>
            <a:r>
              <a:rPr lang="en-US" altLang="ko-KR" sz="1400" dirty="0" smtClean="0"/>
              <a:t>  Car_1(String name){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("Car </a:t>
            </a:r>
            <a:r>
              <a:rPr lang="ko-KR" altLang="en-US" sz="1400" dirty="0" smtClean="0"/>
              <a:t>이름이 있는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}}</a:t>
            </a:r>
          </a:p>
          <a:p>
            <a:r>
              <a:rPr lang="en-US" altLang="ko-KR" sz="1400" dirty="0" smtClean="0"/>
              <a:t>class Truck extends Car_1{</a:t>
            </a:r>
          </a:p>
          <a:p>
            <a:r>
              <a:rPr lang="en-US" altLang="ko-KR" sz="1400" dirty="0" smtClean="0"/>
              <a:t>  Truck(){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("Truck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   Truck </a:t>
            </a:r>
            <a:r>
              <a:rPr lang="en-US" altLang="ko-KR" sz="1400" dirty="0" err="1" smtClean="0"/>
              <a:t>mytruck</a:t>
            </a:r>
            <a:r>
              <a:rPr lang="en-US" altLang="ko-KR" sz="1400" dirty="0" smtClean="0"/>
              <a:t> = new Truck();</a:t>
            </a:r>
          </a:p>
          <a:p>
            <a:r>
              <a:rPr lang="en-US" altLang="ko-KR" sz="1400" dirty="0" smtClean="0"/>
              <a:t>  }</a:t>
            </a:r>
          </a:p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419600"/>
            <a:ext cx="8382000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에러를 어떻게 수정할까</a:t>
            </a:r>
            <a:r>
              <a:rPr lang="en-US" altLang="ko-KR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Car_1(){  }</a:t>
            </a:r>
            <a:r>
              <a:rPr lang="ko-KR" altLang="en-US" sz="1400" dirty="0" smtClean="0"/>
              <a:t>를 추가하거나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/>
              <a:t>Car_1(){  }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추가하지 않더라고  </a:t>
            </a:r>
            <a:r>
              <a:rPr lang="en-US" altLang="ko-KR" sz="1400" dirty="0" smtClean="0"/>
              <a:t>Super(); 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 이용하여 상위 클래스의 </a:t>
            </a:r>
            <a:r>
              <a:rPr lang="ko-KR" altLang="en-US" sz="1400" dirty="0" err="1" smtClean="0"/>
              <a:t>생성자함수를</a:t>
            </a:r>
            <a:r>
              <a:rPr lang="ko-KR" altLang="en-US" sz="1400" dirty="0" smtClean="0"/>
              <a:t> 명시적으로 호출한다</a:t>
            </a:r>
            <a:r>
              <a:rPr lang="en-US" altLang="ko-KR" sz="1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114800" cy="609600"/>
          </a:xfrm>
        </p:spPr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rgbClr val="002060"/>
                </a:solidFill>
              </a:rPr>
              <a:t>다음의 결과는</a:t>
            </a:r>
            <a:r>
              <a:rPr lang="en-US" altLang="ko-KR" sz="14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419600" y="11430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수정한 결과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6" y="1463232"/>
            <a:ext cx="4343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 Car_1{</a:t>
            </a:r>
          </a:p>
          <a:p>
            <a:r>
              <a:rPr lang="en-US" altLang="ko-KR" sz="1400" dirty="0" smtClean="0"/>
              <a:t>  Car_1(String name){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("Car </a:t>
            </a:r>
            <a:r>
              <a:rPr lang="ko-KR" altLang="en-US" sz="1400" dirty="0" smtClean="0"/>
              <a:t>이름이 있는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}}</a:t>
            </a:r>
          </a:p>
          <a:p>
            <a:r>
              <a:rPr lang="en-US" altLang="ko-KR" sz="1400" dirty="0" smtClean="0"/>
              <a:t>class Truck extends Car_1{</a:t>
            </a:r>
          </a:p>
          <a:p>
            <a:r>
              <a:rPr lang="en-US" altLang="ko-KR" sz="1400" dirty="0" smtClean="0"/>
              <a:t>  Truck(){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("Truck </a:t>
            </a:r>
            <a:r>
              <a:rPr lang="ko-KR" altLang="en-US" sz="1400" dirty="0" err="1" smtClean="0"/>
              <a:t>생성자함수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   Truck </a:t>
            </a:r>
            <a:r>
              <a:rPr lang="en-US" altLang="ko-KR" sz="1400" dirty="0" err="1" smtClean="0"/>
              <a:t>mytruck</a:t>
            </a:r>
            <a:r>
              <a:rPr lang="en-US" altLang="ko-KR" sz="1400" dirty="0" smtClean="0"/>
              <a:t> = new Truck();</a:t>
            </a:r>
          </a:p>
          <a:p>
            <a:r>
              <a:rPr lang="en-US" altLang="ko-KR" sz="1400" dirty="0" smtClean="0"/>
              <a:t>  }</a:t>
            </a:r>
          </a:p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800600"/>
            <a:ext cx="8382000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에러를 어떻게 수정할까</a:t>
            </a:r>
            <a:r>
              <a:rPr lang="en-US" altLang="ko-KR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Car_1(){  }</a:t>
            </a:r>
            <a:r>
              <a:rPr lang="ko-KR" altLang="en-US" sz="1400" dirty="0" smtClean="0"/>
              <a:t>를 추가하거나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/>
              <a:t>Car_1(){  }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추가하지 않더라고  </a:t>
            </a:r>
            <a:r>
              <a:rPr lang="en-US" altLang="ko-KR" sz="1400" dirty="0" smtClean="0"/>
              <a:t>Super(); 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 이용하여 상위 클래스의 </a:t>
            </a:r>
            <a:r>
              <a:rPr lang="ko-KR" altLang="en-US" sz="1400" dirty="0" err="1" smtClean="0"/>
              <a:t>생성자함수를</a:t>
            </a:r>
            <a:r>
              <a:rPr lang="ko-KR" altLang="en-US" sz="1400" dirty="0" smtClean="0"/>
              <a:t> 명시적으로 호출한다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34382" y="1474590"/>
            <a:ext cx="454113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class  Car_1{</a:t>
            </a:r>
          </a:p>
          <a:p>
            <a:r>
              <a:rPr lang="en-US" altLang="ko-KR" sz="1400" dirty="0" smtClean="0"/>
              <a:t>  Car_1(String </a:t>
            </a:r>
            <a:r>
              <a:rPr lang="en-US" altLang="ko-KR" sz="1400" dirty="0"/>
              <a:t>name){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(name </a:t>
            </a:r>
            <a:r>
              <a:rPr lang="en-US" altLang="ko-KR" sz="1400" dirty="0"/>
              <a:t>+ "Car </a:t>
            </a:r>
            <a:r>
              <a:rPr lang="ko-KR" altLang="en-US" sz="1400" dirty="0"/>
              <a:t>이름이 있는 </a:t>
            </a:r>
            <a:r>
              <a:rPr lang="ko-KR" altLang="en-US" sz="1400" dirty="0" err="1"/>
              <a:t>생성자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smtClean="0"/>
              <a:t>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class Truck extends Car_1{</a:t>
            </a:r>
          </a:p>
          <a:p>
            <a:r>
              <a:rPr lang="en-US" altLang="ko-KR" sz="1400" dirty="0" smtClean="0"/>
              <a:t>   Truck</a:t>
            </a:r>
            <a:r>
              <a:rPr lang="en-US" altLang="ko-KR" sz="1400" dirty="0"/>
              <a:t>(){</a:t>
            </a:r>
          </a:p>
          <a:p>
            <a:r>
              <a:rPr lang="en-US" altLang="ko-KR" sz="14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super</a:t>
            </a:r>
            <a:r>
              <a:rPr lang="en-US" altLang="ko-KR" sz="14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("sm3");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("Truck </a:t>
            </a:r>
            <a:r>
              <a:rPr lang="ko-KR" altLang="en-US" sz="1400" dirty="0" err="1"/>
              <a:t>생성자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smtClean="0"/>
              <a:t> }</a:t>
            </a:r>
            <a:endParaRPr lang="en-US" altLang="ko-KR" sz="1400" dirty="0"/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 smtClean="0"/>
              <a:t>      Truck </a:t>
            </a:r>
            <a:r>
              <a:rPr lang="en-US" altLang="ko-KR" sz="1400" dirty="0" err="1"/>
              <a:t>mytruck</a:t>
            </a:r>
            <a:r>
              <a:rPr lang="en-US" altLang="ko-KR" sz="1400" dirty="0"/>
              <a:t> = new Truck();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33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상위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클래스의 변수나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dirty="0" smtClean="0">
                <a:solidFill>
                  <a:srgbClr val="002060"/>
                </a:solidFill>
              </a:rPr>
              <a:t> 참조하기 위해 사용하는 </a:t>
            </a:r>
            <a:r>
              <a:rPr lang="ko-KR" altLang="en-US" dirty="0" err="1" smtClean="0">
                <a:solidFill>
                  <a:srgbClr val="002060"/>
                </a:solidFill>
              </a:rPr>
              <a:t>예약어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예</a:t>
            </a:r>
            <a:r>
              <a:rPr lang="en-US" altLang="ko-KR" dirty="0" smtClean="0">
                <a:solidFill>
                  <a:srgbClr val="002060"/>
                </a:solidFill>
              </a:rPr>
              <a:t>) super.xxx : </a:t>
            </a:r>
            <a:r>
              <a:rPr lang="ko-KR" altLang="en-US" dirty="0" smtClean="0">
                <a:solidFill>
                  <a:srgbClr val="002060"/>
                </a:solidFill>
              </a:rPr>
              <a:t>상위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클래스의 변수 </a:t>
            </a:r>
            <a:r>
              <a:rPr lang="en-US" altLang="ko-KR" dirty="0" smtClean="0">
                <a:solidFill>
                  <a:srgbClr val="002060"/>
                </a:solidFill>
              </a:rPr>
              <a:t>xxx</a:t>
            </a:r>
            <a:r>
              <a:rPr lang="ko-KR" altLang="en-US" dirty="0" smtClean="0">
                <a:solidFill>
                  <a:srgbClr val="002060"/>
                </a:solidFill>
              </a:rPr>
              <a:t>를 나타냄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   super.xxx(   ) : </a:t>
            </a:r>
            <a:r>
              <a:rPr lang="ko-KR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</a:t>
            </a:r>
            <a:r>
              <a:rPr lang="en-US" altLang="ko-K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클래스의 </a:t>
            </a:r>
            <a:r>
              <a:rPr lang="en-US" altLang="ko-K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r>
              <a:rPr lang="ko-KR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메소드</a:t>
            </a:r>
            <a:r>
              <a:rPr lang="ko-KR" altLang="en-US" dirty="0" smtClean="0">
                <a:solidFill>
                  <a:srgbClr val="002060"/>
                </a:solidFill>
              </a:rPr>
              <a:t>를 호출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교과서 예제 </a:t>
            </a:r>
            <a:r>
              <a:rPr lang="en-US" altLang="ko-KR" dirty="0" smtClean="0">
                <a:solidFill>
                  <a:srgbClr val="002060"/>
                </a:solidFill>
              </a:rPr>
              <a:t>II-9 (EngHello.java)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  </a:t>
            </a:r>
          </a:p>
          <a:p>
            <a:pPr>
              <a:buNone/>
            </a:pP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57200" y="4343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EngHello</a:t>
            </a:r>
            <a:r>
              <a:rPr lang="en-US" altLang="ko-KR" dirty="0" smtClean="0"/>
              <a:t> eng = new </a:t>
            </a:r>
            <a:r>
              <a:rPr lang="en-US" altLang="ko-KR" dirty="0" err="1" smtClean="0"/>
              <a:t>EngHello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eng.sayHello</a:t>
            </a:r>
            <a:r>
              <a:rPr lang="en-US" altLang="ko-KR" dirty="0" smtClean="0"/>
              <a:t>();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eng.test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4876800"/>
            <a:ext cx="47244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하위클래스의 </a:t>
            </a:r>
            <a:r>
              <a:rPr lang="en-US" altLang="ko-KR" dirty="0" err="1" smtClean="0"/>
              <a:t>sayHello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test</a:t>
            </a:r>
            <a:r>
              <a:rPr lang="ko-KR" altLang="en-US" dirty="0" smtClean="0"/>
              <a:t>안에서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호출하므로 상위의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sayHello</a:t>
            </a:r>
            <a:r>
              <a:rPr lang="ko-KR" altLang="en-US" dirty="0" smtClean="0"/>
              <a:t>호출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71800" y="5105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90800" y="5410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super() 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상위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클래스의 </a:t>
            </a:r>
            <a:r>
              <a:rPr lang="ko-KR" altLang="en-US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생성자함수를</a:t>
            </a:r>
            <a:r>
              <a:rPr lang="ko-KR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명시적으로 호출할 </a:t>
            </a:r>
            <a:r>
              <a:rPr lang="ko-KR" altLang="en-US" dirty="0" smtClean="0">
                <a:solidFill>
                  <a:srgbClr val="002060"/>
                </a:solidFill>
              </a:rPr>
              <a:t>때 사용하는 것으로 하위 클래스의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생성자함수에서</a:t>
            </a:r>
            <a:r>
              <a:rPr lang="ko-KR" altLang="en-US" dirty="0" smtClean="0">
                <a:solidFill>
                  <a:srgbClr val="002060"/>
                </a:solidFill>
              </a:rPr>
              <a:t> 제일 먼저 호출한다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교과서 예제 </a:t>
            </a:r>
            <a:r>
              <a:rPr lang="en-US" altLang="ko-KR" dirty="0" smtClean="0">
                <a:solidFill>
                  <a:srgbClr val="002060"/>
                </a:solidFill>
              </a:rPr>
              <a:t>II-10 (MyClass.java)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Super(</a:t>
            </a:r>
            <a:r>
              <a:rPr lang="en-US" altLang="ko-KR" dirty="0" err="1" smtClean="0">
                <a:solidFill>
                  <a:srgbClr val="002060"/>
                </a:solidFill>
              </a:rPr>
              <a:t>str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</a:rPr>
              <a:t>을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지우면</a:t>
            </a:r>
            <a:r>
              <a:rPr lang="en-US" altLang="ko-KR" dirty="0" smtClean="0">
                <a:solidFill>
                  <a:srgbClr val="002060"/>
                </a:solidFill>
              </a:rPr>
              <a:t>? -&gt; </a:t>
            </a:r>
            <a:r>
              <a:rPr lang="ko-KR" altLang="en-US" sz="2000" dirty="0" smtClean="0">
                <a:solidFill>
                  <a:srgbClr val="FF0000"/>
                </a:solidFill>
              </a:rPr>
              <a:t>하위클래스의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객체 생성시 자동으로 상위 클래스의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인자없는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sz="2000" dirty="0" smtClean="0">
                <a:solidFill>
                  <a:srgbClr val="FF0000"/>
                </a:solidFill>
              </a:rPr>
              <a:t> 호출하는데 존재하지 않으므로 에러가 발생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002060"/>
                </a:solidFill>
              </a:rPr>
              <a:t>MyClass</a:t>
            </a:r>
            <a:r>
              <a:rPr lang="en-US" altLang="ko-KR" dirty="0" smtClean="0">
                <a:solidFill>
                  <a:srgbClr val="002060"/>
                </a:solidFill>
              </a:rPr>
              <a:t>(“</a:t>
            </a:r>
            <a:r>
              <a:rPr lang="ko-KR" altLang="en-US" dirty="0" smtClean="0">
                <a:solidFill>
                  <a:srgbClr val="002060"/>
                </a:solidFill>
              </a:rPr>
              <a:t>홍길동</a:t>
            </a:r>
            <a:r>
              <a:rPr lang="en-US" altLang="ko-KR" dirty="0" smtClean="0">
                <a:solidFill>
                  <a:srgbClr val="002060"/>
                </a:solidFill>
              </a:rPr>
              <a:t>”)</a:t>
            </a:r>
            <a:r>
              <a:rPr lang="ko-KR" altLang="en-US" dirty="0" smtClean="0">
                <a:solidFill>
                  <a:srgbClr val="002060"/>
                </a:solidFill>
              </a:rPr>
              <a:t>을 </a:t>
            </a:r>
            <a:r>
              <a:rPr lang="en-US" altLang="ko-KR" dirty="0" err="1" smtClean="0">
                <a:solidFill>
                  <a:srgbClr val="002060"/>
                </a:solidFill>
              </a:rPr>
              <a:t>MyClass</a:t>
            </a:r>
            <a:r>
              <a:rPr lang="en-US" altLang="ko-KR" dirty="0" smtClean="0">
                <a:solidFill>
                  <a:srgbClr val="002060"/>
                </a:solidFill>
              </a:rPr>
              <a:t>( )</a:t>
            </a:r>
            <a:r>
              <a:rPr lang="ko-KR" altLang="en-US" dirty="0" smtClean="0">
                <a:solidFill>
                  <a:srgbClr val="002060"/>
                </a:solidFill>
              </a:rPr>
              <a:t>로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고치면</a:t>
            </a:r>
            <a:r>
              <a:rPr lang="en-US" altLang="ko-KR" dirty="0" smtClean="0">
                <a:solidFill>
                  <a:srgbClr val="002060"/>
                </a:solidFill>
              </a:rPr>
              <a:t>? -&gt; </a:t>
            </a:r>
            <a:r>
              <a:rPr lang="ko-KR" altLang="en-US" sz="2000" dirty="0" smtClean="0">
                <a:solidFill>
                  <a:srgbClr val="FF0000"/>
                </a:solidFill>
              </a:rPr>
              <a:t>상위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sz="2000" dirty="0" smtClean="0">
                <a:solidFill>
                  <a:srgbClr val="FF0000"/>
                </a:solidFill>
              </a:rPr>
              <a:t> 호출하기 전에 타입이 일치하지 않으므로 에러 발생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상위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클래스의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dirty="0" smtClean="0">
                <a:solidFill>
                  <a:srgbClr val="002060"/>
                </a:solidFill>
              </a:rPr>
              <a:t> 하위 클래스에서 재정의하여 사용하는 것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상위 클래스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인자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반환형에 대해서 완전히 같아야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, final, private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경우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오버라이딩</a:t>
            </a:r>
            <a:r>
              <a:rPr lang="ko-KR" altLang="en-US" b="1" dirty="0" smtClean="0">
                <a:solidFill>
                  <a:srgbClr val="FF0000"/>
                </a:solidFill>
              </a:rPr>
              <a:t> 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교과서 예제 </a:t>
            </a:r>
            <a:r>
              <a:rPr lang="en-US" altLang="ko-KR" dirty="0" smtClean="0">
                <a:solidFill>
                  <a:srgbClr val="002060"/>
                </a:solidFill>
              </a:rPr>
              <a:t>II-11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-1</a:t>
            </a:r>
            <a:r>
              <a:rPr lang="ko-KR" altLang="en-US" dirty="0" smtClean="0"/>
              <a:t>  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은행계좌</a:t>
            </a:r>
            <a:r>
              <a:rPr lang="en-US" altLang="ko-KR" dirty="0" smtClean="0">
                <a:solidFill>
                  <a:srgbClr val="002060"/>
                </a:solidFill>
              </a:rPr>
              <a:t> (Account.java)</a:t>
            </a:r>
            <a:r>
              <a:rPr lang="ko-KR" altLang="en-US" dirty="0" smtClean="0">
                <a:solidFill>
                  <a:srgbClr val="002060"/>
                </a:solidFill>
              </a:rPr>
              <a:t>를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err="1" smtClean="0">
                <a:solidFill>
                  <a:srgbClr val="002060"/>
                </a:solidFill>
              </a:rPr>
              <a:t>모델링한다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멤버변수로 잔고를 갖는다</a:t>
            </a:r>
            <a:r>
              <a:rPr lang="en-US" altLang="ko-KR" dirty="0" smtClean="0">
                <a:solidFill>
                  <a:srgbClr val="002060"/>
                </a:solidFill>
              </a:rPr>
              <a:t>. (balance)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dirty="0" smtClean="0">
                <a:solidFill>
                  <a:srgbClr val="002060"/>
                </a:solidFill>
              </a:rPr>
              <a:t> 함수는 은행 잔고로 만들어진다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잔고를 반환한다</a:t>
            </a:r>
            <a:r>
              <a:rPr lang="en-US" altLang="ko-KR" dirty="0" smtClean="0">
                <a:solidFill>
                  <a:srgbClr val="002060"/>
                </a:solidFill>
              </a:rPr>
              <a:t>.  (</a:t>
            </a:r>
            <a:r>
              <a:rPr lang="en-US" altLang="ko-KR" dirty="0" err="1" smtClean="0">
                <a:solidFill>
                  <a:srgbClr val="002060"/>
                </a:solidFill>
              </a:rPr>
              <a:t>getBalance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주어진 금액을 입금한다</a:t>
            </a:r>
            <a:r>
              <a:rPr lang="en-US" altLang="ko-KR" dirty="0" smtClean="0">
                <a:solidFill>
                  <a:srgbClr val="002060"/>
                </a:solidFill>
              </a:rPr>
              <a:t>. (deposit)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주어진 금액을 출금한다</a:t>
            </a:r>
            <a:r>
              <a:rPr lang="en-US" altLang="ko-KR" dirty="0" smtClean="0">
                <a:solidFill>
                  <a:srgbClr val="002060"/>
                </a:solidFill>
              </a:rPr>
              <a:t>. (withdraw)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객체의 현 상태를 문자열로 반환한다</a:t>
            </a:r>
            <a:r>
              <a:rPr lang="en-US" altLang="ko-KR" dirty="0" smtClean="0">
                <a:solidFill>
                  <a:srgbClr val="002060"/>
                </a:solidFill>
              </a:rPr>
              <a:t>. (</a:t>
            </a:r>
            <a:r>
              <a:rPr lang="en-US" altLang="ko-KR" dirty="0" err="1" smtClean="0">
                <a:solidFill>
                  <a:srgbClr val="002060"/>
                </a:solidFill>
              </a:rPr>
              <a:t>toString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의 개요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기존에 있는 클래스의 멤버 변수나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dirty="0" smtClean="0">
                <a:solidFill>
                  <a:srgbClr val="002060"/>
                </a:solidFill>
              </a:rPr>
              <a:t> 물려받아 새로운 클래스를 만드는 것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코드의 재 </a:t>
            </a:r>
            <a:r>
              <a:rPr lang="ko-KR" altLang="en-US" dirty="0" err="1" smtClean="0">
                <a:solidFill>
                  <a:srgbClr val="002060"/>
                </a:solidFill>
              </a:rPr>
              <a:t>사용성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ko-KR" altLang="en-US" dirty="0" smtClean="0">
                <a:solidFill>
                  <a:srgbClr val="002060"/>
                </a:solidFill>
              </a:rPr>
              <a:t>예</a:t>
            </a:r>
            <a:r>
              <a:rPr lang="en-US" altLang="ko-KR" dirty="0" smtClean="0">
                <a:solidFill>
                  <a:srgbClr val="002060"/>
                </a:solidFill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</a:rPr>
              <a:t>택시는 자동차이다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sz="2400" u="sng" dirty="0" smtClean="0">
                <a:solidFill>
                  <a:srgbClr val="002060"/>
                </a:solidFill>
              </a:rPr>
              <a:t>(</a:t>
            </a:r>
            <a:r>
              <a:rPr lang="ko-KR" altLang="en-US" sz="2400" u="sng" dirty="0" smtClean="0">
                <a:solidFill>
                  <a:srgbClr val="002060"/>
                </a:solidFill>
              </a:rPr>
              <a:t>택시는</a:t>
            </a:r>
            <a:r>
              <a:rPr lang="en-US" altLang="ko-KR" sz="2400" u="sng" dirty="0" smtClean="0">
                <a:solidFill>
                  <a:srgbClr val="002060"/>
                </a:solidFill>
              </a:rPr>
              <a:t> </a:t>
            </a:r>
            <a:r>
              <a:rPr lang="ko-KR" altLang="en-US" sz="2400" u="sng" dirty="0" smtClean="0">
                <a:solidFill>
                  <a:srgbClr val="002060"/>
                </a:solidFill>
              </a:rPr>
              <a:t>자동차를 상속받는다</a:t>
            </a:r>
            <a:r>
              <a:rPr lang="en-US" altLang="ko-KR" sz="2400" u="sng" dirty="0" smtClean="0">
                <a:solidFill>
                  <a:srgbClr val="002060"/>
                </a:solidFill>
              </a:rPr>
              <a:t>.)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  </a:t>
            </a:r>
            <a:r>
              <a:rPr lang="ko-KR" altLang="en-US" dirty="0" smtClean="0">
                <a:solidFill>
                  <a:srgbClr val="002060"/>
                </a:solidFill>
              </a:rPr>
              <a:t>팩스 전화기는 전화기이다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2971800"/>
            <a:ext cx="24384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부모 클래스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상위 클래스 </a:t>
            </a:r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수퍼</a:t>
            </a:r>
            <a:r>
              <a:rPr lang="ko-KR" altLang="en-US" sz="2400" dirty="0" smtClean="0"/>
              <a:t> 클래스 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26670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자식클래스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하위클래스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서브클래스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62400" y="3352800"/>
            <a:ext cx="12618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a </a:t>
            </a:r>
            <a:r>
              <a:rPr lang="ko-KR" altLang="en-US" dirty="0" smtClean="0"/>
              <a:t>관계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-1</a:t>
            </a:r>
            <a:r>
              <a:rPr lang="ko-KR" altLang="en-US" dirty="0" smtClean="0"/>
              <a:t>  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은행계좌</a:t>
            </a:r>
            <a:r>
              <a:rPr lang="en-US" altLang="ko-KR" dirty="0" smtClean="0">
                <a:solidFill>
                  <a:srgbClr val="002060"/>
                </a:solidFill>
              </a:rPr>
              <a:t> (Account.java)</a:t>
            </a:r>
            <a:r>
              <a:rPr lang="ko-KR" altLang="en-US" dirty="0" smtClean="0">
                <a:solidFill>
                  <a:srgbClr val="002060"/>
                </a:solidFill>
              </a:rPr>
              <a:t>를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err="1" smtClean="0">
                <a:solidFill>
                  <a:srgbClr val="002060"/>
                </a:solidFill>
              </a:rPr>
              <a:t>모델링한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결과 확인 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smtClean="0">
                <a:solidFill>
                  <a:srgbClr val="002060"/>
                </a:solidFill>
              </a:rPr>
              <a:t>  public </a:t>
            </a:r>
            <a:r>
              <a:rPr lang="en-US" altLang="ko-KR" sz="2400" dirty="0">
                <a:solidFill>
                  <a:srgbClr val="002060"/>
                </a:solidFill>
              </a:rPr>
              <a:t>static void main(String[] </a:t>
            </a:r>
            <a:r>
              <a:rPr lang="en-US" altLang="ko-KR" sz="2400" dirty="0" err="1">
                <a:solidFill>
                  <a:srgbClr val="002060"/>
                </a:solidFill>
              </a:rPr>
              <a:t>args</a:t>
            </a:r>
            <a:r>
              <a:rPr lang="en-US" altLang="ko-KR" sz="24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</a:rPr>
              <a:t>{</a:t>
            </a:r>
            <a:endParaRPr lang="en-US" altLang="ko-KR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   Account </a:t>
            </a:r>
            <a:r>
              <a:rPr lang="en-US" altLang="ko-KR" sz="2400" dirty="0" smtClean="0">
                <a:solidFill>
                  <a:srgbClr val="002060"/>
                </a:solidFill>
              </a:rPr>
              <a:t>   acct </a:t>
            </a:r>
            <a:r>
              <a:rPr lang="en-US" altLang="ko-KR" sz="2400" dirty="0">
                <a:solidFill>
                  <a:srgbClr val="002060"/>
                </a:solidFill>
              </a:rPr>
              <a:t>= new Account(10000.0);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   </a:t>
            </a:r>
            <a:r>
              <a:rPr lang="en-US" altLang="ko-KR" sz="2400" dirty="0" err="1">
                <a:solidFill>
                  <a:srgbClr val="002060"/>
                </a:solidFill>
              </a:rPr>
              <a:t>acct.deposit</a:t>
            </a:r>
            <a:r>
              <a:rPr lang="en-US" altLang="ko-KR" sz="2400" dirty="0">
                <a:solidFill>
                  <a:srgbClr val="002060"/>
                </a:solidFill>
              </a:rPr>
              <a:t>(30000.0);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   </a:t>
            </a:r>
            <a:r>
              <a:rPr lang="en-US" altLang="ko-KR" sz="2400" dirty="0" err="1">
                <a:solidFill>
                  <a:srgbClr val="002060"/>
                </a:solidFill>
              </a:rPr>
              <a:t>acct.withdraw</a:t>
            </a:r>
            <a:r>
              <a:rPr lang="en-US" altLang="ko-KR" sz="2400" dirty="0">
                <a:solidFill>
                  <a:srgbClr val="002060"/>
                </a:solidFill>
              </a:rPr>
              <a:t>(20000.0</a:t>
            </a:r>
            <a:r>
              <a:rPr lang="en-US" altLang="ko-KR" sz="2400" dirty="0" smtClean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</a:rPr>
              <a:t>     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sz="2400" dirty="0" smtClean="0">
                <a:solidFill>
                  <a:srgbClr val="002060"/>
                </a:solidFill>
              </a:rPr>
              <a:t>(acct</a:t>
            </a:r>
            <a:r>
              <a:rPr lang="en-US" altLang="ko-KR" sz="2400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   </a:t>
            </a:r>
            <a:r>
              <a:rPr lang="en-US" altLang="ko-KR" sz="2400" dirty="0" err="1">
                <a:solidFill>
                  <a:srgbClr val="002060"/>
                </a:solidFill>
              </a:rPr>
              <a:t>System.out.println</a:t>
            </a:r>
            <a:r>
              <a:rPr lang="en-US" altLang="ko-KR" sz="2400" dirty="0">
                <a:solidFill>
                  <a:srgbClr val="002060"/>
                </a:solidFill>
              </a:rPr>
              <a:t>("</a:t>
            </a:r>
            <a:r>
              <a:rPr lang="ko-KR" altLang="en-US" sz="2400" dirty="0">
                <a:solidFill>
                  <a:srgbClr val="002060"/>
                </a:solidFill>
              </a:rPr>
              <a:t>현 잔고는 </a:t>
            </a:r>
            <a:r>
              <a:rPr lang="en-US" altLang="ko-KR" sz="2400" dirty="0">
                <a:solidFill>
                  <a:srgbClr val="002060"/>
                </a:solidFill>
              </a:rPr>
              <a:t>" + </a:t>
            </a:r>
            <a:r>
              <a:rPr lang="en-US" altLang="ko-KR" sz="2400" dirty="0" err="1">
                <a:solidFill>
                  <a:srgbClr val="002060"/>
                </a:solidFill>
              </a:rPr>
              <a:t>acct.getBalance</a:t>
            </a:r>
            <a:r>
              <a:rPr lang="en-US" altLang="ko-KR" sz="2400" dirty="0">
                <a:solidFill>
                  <a:srgbClr val="002060"/>
                </a:solidFill>
              </a:rPr>
              <a:t>( ) + "</a:t>
            </a:r>
            <a:r>
              <a:rPr lang="ko-KR" altLang="en-US" sz="2400" dirty="0" smtClean="0">
                <a:solidFill>
                  <a:srgbClr val="002060"/>
                </a:solidFill>
              </a:rPr>
              <a:t>이다</a:t>
            </a:r>
            <a:r>
              <a:rPr lang="en-US" altLang="ko-KR" sz="2400" dirty="0">
                <a:solidFill>
                  <a:srgbClr val="002060"/>
                </a:solidFill>
              </a:rPr>
              <a:t>.");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}</a:t>
            </a:r>
            <a:endParaRPr lang="en-US" altLang="ko-KR" sz="2400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-2</a:t>
            </a:r>
            <a:r>
              <a:rPr lang="ko-KR" altLang="en-US" dirty="0" smtClean="0"/>
              <a:t>  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은행계좌</a:t>
            </a:r>
            <a:r>
              <a:rPr lang="en-US" altLang="ko-KR" dirty="0" smtClean="0">
                <a:solidFill>
                  <a:srgbClr val="002060"/>
                </a:solidFill>
              </a:rPr>
              <a:t> (Account.java)</a:t>
            </a:r>
            <a:r>
              <a:rPr lang="ko-KR" altLang="en-US" dirty="0" smtClean="0">
                <a:solidFill>
                  <a:srgbClr val="002060"/>
                </a:solidFill>
              </a:rPr>
              <a:t>를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상속한 저축예금</a:t>
            </a:r>
            <a:r>
              <a:rPr lang="en-US" altLang="ko-KR" dirty="0" smtClean="0">
                <a:solidFill>
                  <a:srgbClr val="002060"/>
                </a:solidFill>
              </a:rPr>
              <a:t>(Savingaccount.java)</a:t>
            </a:r>
            <a:r>
              <a:rPr lang="ko-KR" altLang="en-US" dirty="0" smtClean="0">
                <a:solidFill>
                  <a:srgbClr val="002060"/>
                </a:solidFill>
              </a:rPr>
              <a:t>을 </a:t>
            </a:r>
            <a:r>
              <a:rPr lang="ko-KR" altLang="en-US" dirty="0" err="1" smtClean="0">
                <a:solidFill>
                  <a:srgbClr val="002060"/>
                </a:solidFill>
              </a:rPr>
              <a:t>모델링하라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멤버변수로 이율을 갖는다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상위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생성자함수를</a:t>
            </a:r>
            <a:r>
              <a:rPr lang="ko-KR" altLang="en-US" dirty="0" smtClean="0">
                <a:solidFill>
                  <a:srgbClr val="002060"/>
                </a:solidFill>
              </a:rPr>
              <a:t> 호출하여 잔고와 </a:t>
            </a:r>
            <a:r>
              <a:rPr lang="ko-KR" altLang="en-US" dirty="0" err="1" smtClean="0">
                <a:solidFill>
                  <a:srgbClr val="002060"/>
                </a:solidFill>
              </a:rPr>
              <a:t>이율값을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set</a:t>
            </a:r>
            <a:r>
              <a:rPr lang="ko-KR" altLang="en-US" dirty="0" smtClean="0">
                <a:solidFill>
                  <a:srgbClr val="002060"/>
                </a:solidFill>
              </a:rPr>
              <a:t>하는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생성자함수를</a:t>
            </a:r>
            <a:r>
              <a:rPr lang="ko-KR" altLang="en-US" dirty="0" smtClean="0">
                <a:solidFill>
                  <a:srgbClr val="002060"/>
                </a:solidFill>
              </a:rPr>
              <a:t> 갖는다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endParaRPr lang="en-US" altLang="ko-KR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이율을 반환한다</a:t>
            </a:r>
            <a:r>
              <a:rPr lang="en-US" altLang="ko-KR" dirty="0" smtClean="0">
                <a:solidFill>
                  <a:srgbClr val="002060"/>
                </a:solidFill>
              </a:rPr>
              <a:t>. (</a:t>
            </a:r>
            <a:r>
              <a:rPr lang="en-US" altLang="ko-KR" dirty="0" err="1" smtClean="0">
                <a:solidFill>
                  <a:srgbClr val="002060"/>
                </a:solidFill>
              </a:rPr>
              <a:t>getInterest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이율을 주어진 값으로 변환한다</a:t>
            </a:r>
            <a:r>
              <a:rPr lang="en-US" altLang="ko-KR" dirty="0" smtClean="0">
                <a:solidFill>
                  <a:srgbClr val="002060"/>
                </a:solidFill>
              </a:rPr>
              <a:t>. (</a:t>
            </a:r>
            <a:r>
              <a:rPr lang="en-US" altLang="ko-KR" dirty="0" err="1" smtClean="0">
                <a:solidFill>
                  <a:srgbClr val="002060"/>
                </a:solidFill>
              </a:rPr>
              <a:t>setInterest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객체의 </a:t>
            </a:r>
            <a:r>
              <a:rPr lang="ko-KR" altLang="en-US" dirty="0" err="1" smtClean="0">
                <a:solidFill>
                  <a:srgbClr val="002060"/>
                </a:solidFill>
              </a:rPr>
              <a:t>현상태를</a:t>
            </a:r>
            <a:r>
              <a:rPr lang="ko-KR" altLang="en-US" dirty="0" smtClean="0">
                <a:solidFill>
                  <a:srgbClr val="002060"/>
                </a:solidFill>
              </a:rPr>
              <a:t> 문자열로 반환한다</a:t>
            </a:r>
            <a:r>
              <a:rPr lang="en-US" altLang="ko-KR" dirty="0" smtClean="0">
                <a:solidFill>
                  <a:srgbClr val="002060"/>
                </a:solidFill>
              </a:rPr>
              <a:t>. (</a:t>
            </a:r>
            <a:r>
              <a:rPr lang="en-US" altLang="ko-KR" dirty="0" err="1" smtClean="0">
                <a:solidFill>
                  <a:srgbClr val="002060"/>
                </a:solidFill>
              </a:rPr>
              <a:t>toString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177520" y="2828880"/>
              <a:ext cx="2906640" cy="1119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1680" y="2765520"/>
                <a:ext cx="29383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6197760" y="4654800"/>
              <a:ext cx="1371960" cy="3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1920" y="4591440"/>
                <a:ext cx="14036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3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-2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저축예금</a:t>
            </a:r>
            <a:r>
              <a:rPr lang="en-US" altLang="ko-KR" dirty="0" smtClean="0">
                <a:solidFill>
                  <a:srgbClr val="002060"/>
                </a:solidFill>
              </a:rPr>
              <a:t> (saving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Account.java)</a:t>
            </a:r>
            <a:r>
              <a:rPr lang="ko-KR" altLang="en-US" dirty="0" smtClean="0">
                <a:solidFill>
                  <a:srgbClr val="002060"/>
                </a:solidFill>
              </a:rPr>
              <a:t>를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err="1" smtClean="0">
                <a:solidFill>
                  <a:srgbClr val="002060"/>
                </a:solidFill>
              </a:rPr>
              <a:t>모델링한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결과 확인 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206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public static void main(String[] </a:t>
            </a:r>
            <a:r>
              <a:rPr lang="en-US" altLang="ko-KR" sz="2400" dirty="0" err="1">
                <a:solidFill>
                  <a:srgbClr val="002060"/>
                </a:solidFill>
              </a:rPr>
              <a:t>args</a:t>
            </a:r>
            <a:r>
              <a:rPr lang="en-US" altLang="ko-KR" sz="24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   </a:t>
            </a:r>
            <a:r>
              <a:rPr lang="en-US" altLang="ko-KR" sz="2400" dirty="0" err="1">
                <a:solidFill>
                  <a:srgbClr val="002060"/>
                </a:solidFill>
              </a:rPr>
              <a:t>SavingsAccount</a:t>
            </a:r>
            <a:r>
              <a:rPr lang="en-US" altLang="ko-KR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 err="1">
                <a:solidFill>
                  <a:srgbClr val="002060"/>
                </a:solidFill>
              </a:rPr>
              <a:t>sacct</a:t>
            </a:r>
            <a:r>
              <a:rPr lang="en-US" altLang="ko-KR" sz="2400" dirty="0">
                <a:solidFill>
                  <a:srgbClr val="002060"/>
                </a:solidFill>
              </a:rPr>
              <a:t> = new </a:t>
            </a:r>
            <a:r>
              <a:rPr lang="en-US" altLang="ko-KR" sz="2400" dirty="0" err="1">
                <a:solidFill>
                  <a:srgbClr val="002060"/>
                </a:solidFill>
              </a:rPr>
              <a:t>SavingsAccount</a:t>
            </a:r>
            <a:r>
              <a:rPr lang="en-US" altLang="ko-KR" sz="2400" dirty="0">
                <a:solidFill>
                  <a:srgbClr val="002060"/>
                </a:solidFill>
              </a:rPr>
              <a:t>(10000.0, 0.05);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   </a:t>
            </a:r>
            <a:r>
              <a:rPr lang="en-US" altLang="ko-KR" sz="2400" dirty="0" err="1">
                <a:solidFill>
                  <a:srgbClr val="002060"/>
                </a:solidFill>
              </a:rPr>
              <a:t>sacct.deposit</a:t>
            </a:r>
            <a:r>
              <a:rPr lang="en-US" altLang="ko-KR" sz="2400" dirty="0">
                <a:solidFill>
                  <a:srgbClr val="002060"/>
                </a:solidFill>
              </a:rPr>
              <a:t>(50000.0);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   </a:t>
            </a:r>
            <a:r>
              <a:rPr lang="en-US" altLang="ko-KR" sz="2400" dirty="0" err="1">
                <a:solidFill>
                  <a:srgbClr val="002060"/>
                </a:solidFill>
              </a:rPr>
              <a:t>sacct.withdraw</a:t>
            </a:r>
            <a:r>
              <a:rPr lang="en-US" altLang="ko-KR" sz="2400" dirty="0">
                <a:solidFill>
                  <a:srgbClr val="002060"/>
                </a:solidFill>
              </a:rPr>
              <a:t>(30000.0);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   </a:t>
            </a:r>
            <a:r>
              <a:rPr lang="en-US" altLang="ko-KR" sz="2400" dirty="0" err="1">
                <a:solidFill>
                  <a:srgbClr val="002060"/>
                </a:solidFill>
              </a:rPr>
              <a:t>System.out.println</a:t>
            </a:r>
            <a:r>
              <a:rPr lang="en-US" altLang="ko-KR" sz="2400" dirty="0">
                <a:solidFill>
                  <a:srgbClr val="002060"/>
                </a:solidFill>
              </a:rPr>
              <a:t>(</a:t>
            </a:r>
            <a:r>
              <a:rPr lang="en-US" altLang="ko-KR" sz="2400" dirty="0" err="1">
                <a:solidFill>
                  <a:srgbClr val="002060"/>
                </a:solidFill>
              </a:rPr>
              <a:t>sacct</a:t>
            </a:r>
            <a:r>
              <a:rPr lang="en-US" altLang="ko-KR" sz="2400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   }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평가 包含</a:t>
            </a:r>
            <a:r>
              <a:rPr lang="en-US" altLang="ko-KR" dirty="0" smtClean="0"/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r>
              <a:rPr lang="ko-KR" altLang="en-US" dirty="0" smtClean="0">
                <a:solidFill>
                  <a:srgbClr val="002060"/>
                </a:solidFill>
              </a:rPr>
              <a:t>인 </a:t>
            </a:r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조로 조를 구성하라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프로그램을 분석 설계하고 </a:t>
            </a:r>
            <a:r>
              <a:rPr lang="en-US" altLang="ko-KR" dirty="0" smtClean="0">
                <a:solidFill>
                  <a:srgbClr val="002060"/>
                </a:solidFill>
              </a:rPr>
              <a:t>(4</a:t>
            </a:r>
            <a:r>
              <a:rPr lang="ko-KR" altLang="en-US" dirty="0" smtClean="0">
                <a:solidFill>
                  <a:srgbClr val="002060"/>
                </a:solidFill>
              </a:rPr>
              <a:t>명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조장을 선출하라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조장은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나머지 세 명에게 적절한 역할을 분담하고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일정을 관리하고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팀을 관리하며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프로그램을 발표한다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평가 包含</a:t>
            </a:r>
            <a:r>
              <a:rPr lang="en-US" altLang="ko-KR" dirty="0" smtClean="0"/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어느 회사 직원들의 봉급을 계산하는 프로그램을 작성하라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이 회사에는 일반 직원이 있고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  <a:r>
              <a:rPr lang="ko-KR" altLang="en-US" dirty="0" smtClean="0">
                <a:solidFill>
                  <a:srgbClr val="002060"/>
                </a:solidFill>
              </a:rPr>
              <a:t> 직원에는 매니저가 있고 매니저 중에는 임원이 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모든 직원은 이름을 가지고 봉급을 받는다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  <a:r>
              <a:rPr lang="ko-KR" altLang="en-US" dirty="0" smtClean="0">
                <a:solidFill>
                  <a:srgbClr val="002060"/>
                </a:solidFill>
              </a:rPr>
              <a:t>매니저는  봉급 외에 보너스를 받을 수 있다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  <a:r>
              <a:rPr lang="ko-KR" altLang="en-US" dirty="0" smtClean="0">
                <a:solidFill>
                  <a:srgbClr val="002060"/>
                </a:solidFill>
              </a:rPr>
              <a:t>임원은 봉급과 보너스 외에 스톡 옵션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stock_option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</a:rPr>
              <a:t>을 받는다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직원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매니저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임원의 초봉은 각각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만원</a:t>
            </a:r>
            <a:r>
              <a:rPr lang="en-US" altLang="ko-KR" dirty="0" smtClean="0">
                <a:solidFill>
                  <a:srgbClr val="002060"/>
                </a:solidFill>
              </a:rPr>
              <a:t>, 20</a:t>
            </a:r>
            <a:r>
              <a:rPr lang="ko-KR" altLang="en-US" dirty="0" smtClean="0">
                <a:solidFill>
                  <a:srgbClr val="002060"/>
                </a:solidFill>
              </a:rPr>
              <a:t>만원</a:t>
            </a:r>
            <a:r>
              <a:rPr lang="en-US" altLang="ko-KR" dirty="0" smtClean="0">
                <a:solidFill>
                  <a:srgbClr val="002060"/>
                </a:solidFill>
              </a:rPr>
              <a:t>, 40</a:t>
            </a:r>
            <a:r>
              <a:rPr lang="ko-KR" altLang="en-US" dirty="0" smtClean="0">
                <a:solidFill>
                  <a:srgbClr val="002060"/>
                </a:solidFill>
              </a:rPr>
              <a:t>만원이며 매니저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임원의 보너스는 각각 </a:t>
            </a:r>
            <a:r>
              <a:rPr lang="en-US" altLang="ko-KR" dirty="0" smtClean="0">
                <a:solidFill>
                  <a:srgbClr val="002060"/>
                </a:solidFill>
              </a:rPr>
              <a:t>5</a:t>
            </a:r>
            <a:r>
              <a:rPr lang="ko-KR" altLang="en-US" dirty="0" smtClean="0">
                <a:solidFill>
                  <a:srgbClr val="002060"/>
                </a:solidFill>
              </a:rPr>
              <a:t>만원</a:t>
            </a:r>
            <a:r>
              <a:rPr lang="en-US" altLang="ko-KR" dirty="0" smtClean="0">
                <a:solidFill>
                  <a:srgbClr val="002060"/>
                </a:solidFill>
              </a:rPr>
              <a:t>, 10</a:t>
            </a:r>
            <a:r>
              <a:rPr lang="ko-KR" altLang="en-US" dirty="0" smtClean="0">
                <a:solidFill>
                  <a:srgbClr val="002060"/>
                </a:solidFill>
              </a:rPr>
              <a:t>만원이다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임원의 스톡옵션은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만원 상당의 주식이다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직급에 따라 매년 봉급 </a:t>
            </a:r>
            <a:r>
              <a:rPr lang="ko-KR" altLang="en-US" dirty="0" err="1" smtClean="0">
                <a:solidFill>
                  <a:srgbClr val="002060"/>
                </a:solidFill>
              </a:rPr>
              <a:t>인상율이</a:t>
            </a:r>
            <a:r>
              <a:rPr lang="ko-KR" altLang="en-US" dirty="0" smtClean="0">
                <a:solidFill>
                  <a:srgbClr val="002060"/>
                </a:solidFill>
              </a:rPr>
              <a:t> 다르며 직원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매니저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임원의 봉급 </a:t>
            </a:r>
            <a:r>
              <a:rPr lang="ko-KR" altLang="en-US" dirty="0" err="1" smtClean="0">
                <a:solidFill>
                  <a:srgbClr val="002060"/>
                </a:solidFill>
              </a:rPr>
              <a:t>인상율은</a:t>
            </a:r>
            <a:r>
              <a:rPr lang="ko-KR" altLang="en-US" dirty="0" smtClean="0">
                <a:solidFill>
                  <a:srgbClr val="002060"/>
                </a:solidFill>
              </a:rPr>
              <a:t> 각각 </a:t>
            </a:r>
            <a:r>
              <a:rPr lang="en-US" altLang="ko-KR" dirty="0" smtClean="0">
                <a:solidFill>
                  <a:srgbClr val="002060"/>
                </a:solidFill>
              </a:rPr>
              <a:t>30%, 20%, 10%</a:t>
            </a:r>
            <a:r>
              <a:rPr lang="ko-KR" altLang="en-US" dirty="0" smtClean="0">
                <a:solidFill>
                  <a:srgbClr val="002060"/>
                </a:solidFill>
              </a:rPr>
              <a:t>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r>
              <a:rPr lang="ko-KR" altLang="en-US" dirty="0" smtClean="0"/>
              <a:t> 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어느 회사 직원들의 봉급을 계산하는 프로그램을 작성하라</a:t>
            </a:r>
            <a:r>
              <a:rPr lang="en-US" altLang="ko-KR" dirty="0" smtClean="0">
                <a:solidFill>
                  <a:srgbClr val="002060"/>
                </a:solidFill>
              </a:rPr>
              <a:t>.  (</a:t>
            </a:r>
            <a:r>
              <a:rPr lang="ko-KR" altLang="en-US" dirty="0" smtClean="0">
                <a:solidFill>
                  <a:srgbClr val="002060"/>
                </a:solidFill>
              </a:rPr>
              <a:t>필요한 클래스</a:t>
            </a:r>
            <a:r>
              <a:rPr lang="en-US" altLang="ko-KR" dirty="0" smtClean="0">
                <a:solidFill>
                  <a:srgbClr val="002060"/>
                </a:solidFill>
              </a:rPr>
              <a:t>)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직원 </a:t>
            </a:r>
            <a:r>
              <a:rPr lang="en-US" altLang="ko-KR" dirty="0" smtClean="0">
                <a:solidFill>
                  <a:srgbClr val="002060"/>
                </a:solidFill>
              </a:rPr>
              <a:t>(Employee)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매니저</a:t>
            </a:r>
            <a:r>
              <a:rPr lang="en-US" altLang="ko-KR" dirty="0" smtClean="0">
                <a:solidFill>
                  <a:srgbClr val="002060"/>
                </a:solidFill>
              </a:rPr>
              <a:t>(Manager)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임원</a:t>
            </a:r>
            <a:r>
              <a:rPr lang="en-US" altLang="ko-KR" dirty="0" smtClean="0">
                <a:solidFill>
                  <a:srgbClr val="002060"/>
                </a:solidFill>
              </a:rPr>
              <a:t>(Executive)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테스트용 주 클래스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SalaryDriver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53200" y="2438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53200" y="3657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매니저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53200" y="4876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임원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>
            <a:off x="72771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72771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5791200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상속관계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3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r>
              <a:rPr lang="ko-KR" altLang="en-US" dirty="0" smtClean="0"/>
              <a:t> 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2438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직원 </a:t>
            </a:r>
            <a:r>
              <a:rPr lang="en-US" altLang="ko-KR" dirty="0" smtClean="0">
                <a:solidFill>
                  <a:srgbClr val="002060"/>
                </a:solidFill>
              </a:rPr>
              <a:t>(Employee) </a:t>
            </a:r>
            <a:r>
              <a:rPr lang="ko-KR" altLang="en-US" dirty="0" smtClean="0">
                <a:solidFill>
                  <a:srgbClr val="002060"/>
                </a:solidFill>
              </a:rPr>
              <a:t>구현의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예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멤버변수로 이름</a:t>
            </a:r>
            <a:r>
              <a:rPr lang="en-US" altLang="ko-KR" dirty="0" smtClean="0">
                <a:solidFill>
                  <a:srgbClr val="002060"/>
                </a:solidFill>
              </a:rPr>
              <a:t>(name)</a:t>
            </a:r>
            <a:r>
              <a:rPr lang="ko-KR" altLang="en-US" dirty="0" smtClean="0">
                <a:solidFill>
                  <a:srgbClr val="002060"/>
                </a:solidFill>
              </a:rPr>
              <a:t>과 봉급</a:t>
            </a:r>
            <a:r>
              <a:rPr lang="en-US" altLang="ko-KR" dirty="0" smtClean="0">
                <a:solidFill>
                  <a:srgbClr val="002060"/>
                </a:solidFill>
              </a:rPr>
              <a:t>(salary)</a:t>
            </a:r>
            <a:r>
              <a:rPr lang="ko-KR" altLang="en-US" dirty="0" smtClean="0">
                <a:solidFill>
                  <a:srgbClr val="002060"/>
                </a:solidFill>
              </a:rPr>
              <a:t>을 갖는다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dirty="0" smtClean="0">
                <a:solidFill>
                  <a:srgbClr val="002060"/>
                </a:solidFill>
              </a:rPr>
              <a:t> 갖는다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이름을 반환한다</a:t>
            </a:r>
            <a:r>
              <a:rPr lang="en-US" altLang="ko-KR" dirty="0" smtClean="0">
                <a:solidFill>
                  <a:srgbClr val="002060"/>
                </a:solidFill>
              </a:rPr>
              <a:t>. (</a:t>
            </a:r>
            <a:r>
              <a:rPr lang="en-US" altLang="ko-KR" dirty="0" err="1" smtClean="0">
                <a:solidFill>
                  <a:srgbClr val="002060"/>
                </a:solidFill>
              </a:rPr>
              <a:t>getName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봉급을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올린다</a:t>
            </a:r>
            <a:r>
              <a:rPr lang="en-US" altLang="ko-KR" dirty="0" smtClean="0">
                <a:solidFill>
                  <a:srgbClr val="002060"/>
                </a:solidFill>
              </a:rPr>
              <a:t>.(</a:t>
            </a:r>
            <a:r>
              <a:rPr lang="en-US" altLang="ko-KR" dirty="0" err="1" smtClean="0">
                <a:solidFill>
                  <a:srgbClr val="002060"/>
                </a:solidFill>
              </a:rPr>
              <a:t>raiseSalary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3886200"/>
            <a:ext cx="8686800" cy="2438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800" dirty="0" smtClean="0">
                <a:solidFill>
                  <a:srgbClr val="002060"/>
                </a:solidFill>
              </a:rPr>
              <a:t> 매니저</a:t>
            </a:r>
            <a:r>
              <a:rPr lang="en-US" altLang="ko-KR" sz="2800" dirty="0" smtClean="0">
                <a:solidFill>
                  <a:srgbClr val="002060"/>
                </a:solidFill>
              </a:rPr>
              <a:t>(Manager) </a:t>
            </a:r>
            <a:r>
              <a:rPr lang="ko-KR" altLang="en-US" sz="2800" dirty="0" smtClean="0">
                <a:solidFill>
                  <a:srgbClr val="002060"/>
                </a:solidFill>
              </a:rPr>
              <a:t>구현</a:t>
            </a:r>
            <a:endParaRPr lang="en-US" altLang="ko-KR" sz="2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2800" dirty="0" smtClean="0">
                <a:solidFill>
                  <a:srgbClr val="002060"/>
                </a:solidFill>
              </a:rPr>
              <a:t> 임원</a:t>
            </a:r>
            <a:r>
              <a:rPr lang="en-US" altLang="ko-KR" sz="2800" dirty="0" smtClean="0">
                <a:solidFill>
                  <a:srgbClr val="002060"/>
                </a:solidFill>
              </a:rPr>
              <a:t>(Executive) </a:t>
            </a:r>
            <a:r>
              <a:rPr lang="ko-KR" altLang="en-US" sz="2800" dirty="0" smtClean="0">
                <a:solidFill>
                  <a:srgbClr val="002060"/>
                </a:solidFill>
              </a:rPr>
              <a:t>구현 </a:t>
            </a:r>
            <a:endParaRPr lang="en-US" altLang="ko-KR" sz="2800" dirty="0" smtClean="0">
              <a:solidFill>
                <a:srgbClr val="00206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58674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직원은 총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명이다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다음의 세가지를 선택하여 출력할 수 있도록 설계하라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각 직원의 현 기본급을 출력하라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각 직원의 인상된 기본급을 출력하라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각 직원의 보너스와 스톡옵션이 적용된 급여를 출력하라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1295400"/>
            <a:ext cx="1661993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우연재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smtClean="0"/>
              <a:t>원선영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err="1" smtClean="0"/>
              <a:t>이다경</a:t>
            </a:r>
            <a:r>
              <a:rPr lang="en-US" altLang="ko-KR" dirty="0" smtClean="0"/>
              <a:t>, 200000</a:t>
            </a:r>
          </a:p>
          <a:p>
            <a:r>
              <a:rPr lang="ko-KR" altLang="en-US" dirty="0" err="1" smtClean="0"/>
              <a:t>장한비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smtClean="0"/>
              <a:t>백남주</a:t>
            </a:r>
            <a:r>
              <a:rPr lang="en-US" altLang="ko-KR" dirty="0" smtClean="0"/>
              <a:t>, 200000</a:t>
            </a:r>
          </a:p>
          <a:p>
            <a:r>
              <a:rPr lang="ko-KR" altLang="en-US" dirty="0" err="1" smtClean="0"/>
              <a:t>백유하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smtClean="0"/>
              <a:t>이수연</a:t>
            </a:r>
            <a:r>
              <a:rPr lang="en-US" altLang="ko-KR" dirty="0" smtClean="0"/>
              <a:t>, 400000</a:t>
            </a:r>
          </a:p>
          <a:p>
            <a:r>
              <a:rPr lang="ko-KR" altLang="en-US" dirty="0" smtClean="0"/>
              <a:t>이정민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smtClean="0"/>
              <a:t>홍길동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err="1" smtClean="0"/>
              <a:t>나미림</a:t>
            </a:r>
            <a:r>
              <a:rPr lang="en-US" altLang="ko-KR" dirty="0" smtClean="0"/>
              <a:t>, 100000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</a:t>
            </a:r>
            <a:r>
              <a:rPr lang="en-US" altLang="ko-KR" dirty="0" smtClean="0"/>
              <a:t>4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</a:rPr>
              <a:t>차원 공간의 점을 나타내는 </a:t>
            </a:r>
            <a:r>
              <a:rPr lang="en-US" altLang="ko-KR" dirty="0" smtClean="0">
                <a:solidFill>
                  <a:srgbClr val="002060"/>
                </a:solidFill>
              </a:rPr>
              <a:t>Point </a:t>
            </a:r>
            <a:r>
              <a:rPr lang="ko-KR" altLang="en-US" dirty="0" smtClean="0">
                <a:solidFill>
                  <a:srgbClr val="002060"/>
                </a:solidFill>
              </a:rPr>
              <a:t>클래스를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설계하고 작성하라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</a:rPr>
              <a:t>멤버변수로 </a:t>
            </a:r>
            <a:r>
              <a:rPr lang="en-US" altLang="ko-KR" sz="2400" dirty="0" smtClean="0">
                <a:solidFill>
                  <a:srgbClr val="002060"/>
                </a:solidFill>
              </a:rPr>
              <a:t>x, y </a:t>
            </a:r>
            <a:r>
              <a:rPr lang="ko-KR" altLang="en-US" sz="2400" dirty="0" smtClean="0">
                <a:solidFill>
                  <a:srgbClr val="002060"/>
                </a:solidFill>
              </a:rPr>
              <a:t>좌표를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x_coordinate</a:t>
            </a:r>
            <a:r>
              <a:rPr lang="en-US" altLang="ko-KR" sz="2400" dirty="0" smtClean="0">
                <a:solidFill>
                  <a:srgbClr val="002060"/>
                </a:solidFill>
              </a:rPr>
              <a:t>, 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y_coordinate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sz="2400" dirty="0" smtClean="0">
                <a:solidFill>
                  <a:srgbClr val="002060"/>
                </a:solidFill>
              </a:rPr>
              <a:t> 함수는 </a:t>
            </a:r>
            <a:r>
              <a:rPr lang="en-US" altLang="ko-KR" sz="2400" dirty="0" smtClean="0">
                <a:solidFill>
                  <a:srgbClr val="002060"/>
                </a:solidFill>
              </a:rPr>
              <a:t>(0,0)</a:t>
            </a:r>
            <a:r>
              <a:rPr lang="ko-KR" altLang="en-US" sz="2400" dirty="0" smtClean="0">
                <a:solidFill>
                  <a:srgbClr val="002060"/>
                </a:solidFill>
              </a:rPr>
              <a:t>으로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초기화하거나</a:t>
            </a:r>
            <a:r>
              <a:rPr lang="en-US" altLang="ko-KR" sz="2400" dirty="0" smtClean="0">
                <a:solidFill>
                  <a:srgbClr val="002060"/>
                </a:solidFill>
              </a:rPr>
              <a:t>,</a:t>
            </a:r>
            <a:r>
              <a:rPr lang="ko-KR" altLang="en-US" sz="2400" dirty="0" smtClean="0">
                <a:solidFill>
                  <a:srgbClr val="002060"/>
                </a:solidFill>
              </a:rPr>
              <a:t> 특정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x,y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로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초기화하는 </a:t>
            </a:r>
            <a:r>
              <a:rPr lang="en-US" altLang="ko-KR" sz="2400" dirty="0" smtClean="0">
                <a:solidFill>
                  <a:srgbClr val="002060"/>
                </a:solidFill>
              </a:rPr>
              <a:t>2</a:t>
            </a:r>
            <a:r>
              <a:rPr lang="ko-KR" altLang="en-US" sz="2400" dirty="0" smtClean="0">
                <a:solidFill>
                  <a:srgbClr val="002060"/>
                </a:solidFill>
              </a:rPr>
              <a:t>가지 종류를 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srgbClr val="002060"/>
                </a:solidFill>
              </a:rPr>
              <a:t>X</a:t>
            </a:r>
            <a:r>
              <a:rPr lang="ko-KR" altLang="en-US" sz="2400" dirty="0" smtClean="0">
                <a:solidFill>
                  <a:srgbClr val="002060"/>
                </a:solidFill>
              </a:rPr>
              <a:t>좌표를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반환하는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메소드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getX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를 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srgbClr val="002060"/>
                </a:solidFill>
              </a:rPr>
              <a:t>Y</a:t>
            </a:r>
            <a:r>
              <a:rPr lang="ko-KR" altLang="en-US" sz="2400" dirty="0" smtClean="0">
                <a:solidFill>
                  <a:srgbClr val="002060"/>
                </a:solidFill>
              </a:rPr>
              <a:t>좌표를 반환하는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메소드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getY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를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srgbClr val="002060"/>
                </a:solidFill>
              </a:rPr>
              <a:t>X</a:t>
            </a:r>
            <a:r>
              <a:rPr lang="ko-KR" altLang="en-US" sz="2400" dirty="0" smtClean="0">
                <a:solidFill>
                  <a:srgbClr val="002060"/>
                </a:solidFill>
              </a:rPr>
              <a:t>좌표를 주어진 값으로 변경하는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메소드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setX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를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srgbClr val="002060"/>
                </a:solidFill>
              </a:rPr>
              <a:t>Y</a:t>
            </a:r>
            <a:r>
              <a:rPr lang="ko-KR" altLang="en-US" sz="2400" dirty="0" smtClean="0">
                <a:solidFill>
                  <a:srgbClr val="002060"/>
                </a:solidFill>
              </a:rPr>
              <a:t>좌표를 주어진 값으로 변경하는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메소드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setY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를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>
                <a:solidFill>
                  <a:srgbClr val="002060"/>
                </a:solidFill>
              </a:rPr>
              <a:t>좌표값을</a:t>
            </a:r>
            <a:r>
              <a:rPr lang="en-US" altLang="ko-KR" sz="2400" dirty="0" smtClean="0">
                <a:solidFill>
                  <a:srgbClr val="002060"/>
                </a:solidFill>
              </a:rPr>
              <a:t> 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x,y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의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형태로 출력하는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메소드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printAttr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를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solidFill>
                <a:srgbClr val="002060"/>
              </a:solidFill>
            </a:endParaRPr>
          </a:p>
          <a:p>
            <a:endParaRPr lang="en-US" altLang="ko-KR" sz="2400" dirty="0" smtClean="0">
              <a:solidFill>
                <a:srgbClr val="002060"/>
              </a:solidFill>
            </a:endParaRPr>
          </a:p>
          <a:p>
            <a:endParaRPr lang="en-US" altLang="ko-K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</a:t>
            </a:r>
            <a:r>
              <a:rPr lang="en-US" altLang="ko-KR" dirty="0" smtClean="0"/>
              <a:t>4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</a:rPr>
              <a:t>차원 공간의 원을 나타내는 </a:t>
            </a:r>
            <a:r>
              <a:rPr lang="en-US" altLang="ko-KR" dirty="0" smtClean="0">
                <a:solidFill>
                  <a:srgbClr val="002060"/>
                </a:solidFill>
              </a:rPr>
              <a:t>Circle</a:t>
            </a:r>
            <a:r>
              <a:rPr lang="ko-KR" altLang="en-US" dirty="0" smtClean="0">
                <a:solidFill>
                  <a:srgbClr val="002060"/>
                </a:solidFill>
              </a:rPr>
              <a:t>클래스를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설계하고 작성하라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단</a:t>
            </a:r>
            <a:r>
              <a:rPr lang="en-US" altLang="ko-KR" dirty="0" smtClean="0">
                <a:solidFill>
                  <a:srgbClr val="002060"/>
                </a:solidFill>
              </a:rPr>
              <a:t>, Circle</a:t>
            </a:r>
            <a:r>
              <a:rPr lang="ko-KR" altLang="en-US" dirty="0" smtClean="0">
                <a:solidFill>
                  <a:srgbClr val="002060"/>
                </a:solidFill>
              </a:rPr>
              <a:t>은 </a:t>
            </a:r>
            <a:r>
              <a:rPr lang="en-US" altLang="ko-KR" dirty="0" smtClean="0">
                <a:solidFill>
                  <a:srgbClr val="002060"/>
                </a:solidFill>
              </a:rPr>
              <a:t>Point</a:t>
            </a:r>
            <a:r>
              <a:rPr lang="ko-KR" altLang="en-US" dirty="0" smtClean="0">
                <a:solidFill>
                  <a:srgbClr val="002060"/>
                </a:solidFill>
              </a:rPr>
              <a:t>를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상속한다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</a:rPr>
              <a:t>멤버변수로 원의 반지름을 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(radius)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srgbClr val="002060"/>
                </a:solidFill>
              </a:rPr>
              <a:t>Circle </a:t>
            </a:r>
            <a:r>
              <a:rPr lang="ko-KR" altLang="en-US" sz="2400" dirty="0" smtClean="0">
                <a:solidFill>
                  <a:srgbClr val="002060"/>
                </a:solidFill>
              </a:rPr>
              <a:t>객체를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기본값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x_coordinate</a:t>
            </a:r>
            <a:r>
              <a:rPr lang="en-US" altLang="ko-KR" sz="2400" dirty="0" smtClean="0">
                <a:solidFill>
                  <a:srgbClr val="002060"/>
                </a:solidFill>
              </a:rPr>
              <a:t>=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y_coordinate</a:t>
            </a:r>
            <a:r>
              <a:rPr lang="en-US" altLang="ko-KR" sz="2400" dirty="0" smtClean="0">
                <a:solidFill>
                  <a:srgbClr val="002060"/>
                </a:solidFill>
              </a:rPr>
              <a:t>=radius=0)</a:t>
            </a:r>
            <a:r>
              <a:rPr lang="ko-KR" altLang="en-US" sz="2400" dirty="0" smtClean="0">
                <a:solidFill>
                  <a:srgbClr val="002060"/>
                </a:solidFill>
              </a:rPr>
              <a:t>으로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초기화하는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생성자메서드를</a:t>
            </a:r>
            <a:r>
              <a:rPr lang="ko-KR" altLang="en-US" sz="2400" dirty="0" smtClean="0">
                <a:solidFill>
                  <a:srgbClr val="002060"/>
                </a:solidFill>
              </a:rPr>
              <a:t> 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</a:rPr>
              <a:t>중심점은</a:t>
            </a:r>
            <a:r>
              <a:rPr lang="en-US" altLang="ko-KR" sz="2400" dirty="0" smtClean="0">
                <a:solidFill>
                  <a:srgbClr val="002060"/>
                </a:solidFill>
              </a:rPr>
              <a:t> Point </a:t>
            </a:r>
            <a:r>
              <a:rPr lang="ko-KR" altLang="en-US" sz="2400" dirty="0" smtClean="0">
                <a:solidFill>
                  <a:srgbClr val="002060"/>
                </a:solidFill>
              </a:rPr>
              <a:t>클래스로부터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상속받으며 특정한 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x,y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값과 </a:t>
            </a:r>
            <a:r>
              <a:rPr lang="en-US" altLang="ko-KR" sz="2400" dirty="0" smtClean="0">
                <a:solidFill>
                  <a:srgbClr val="002060"/>
                </a:solidFill>
              </a:rPr>
              <a:t>radius</a:t>
            </a:r>
            <a:r>
              <a:rPr lang="ko-KR" altLang="en-US" sz="2400" dirty="0" smtClean="0">
                <a:solidFill>
                  <a:srgbClr val="002060"/>
                </a:solidFill>
              </a:rPr>
              <a:t> 의 </a:t>
            </a:r>
            <a:r>
              <a:rPr lang="en-US" altLang="ko-KR" sz="2400" dirty="0" smtClean="0">
                <a:solidFill>
                  <a:srgbClr val="002060"/>
                </a:solidFill>
              </a:rPr>
              <a:t>Circle </a:t>
            </a:r>
            <a:r>
              <a:rPr lang="ko-KR" altLang="en-US" sz="2400" dirty="0" smtClean="0">
                <a:solidFill>
                  <a:srgbClr val="002060"/>
                </a:solidFill>
              </a:rPr>
              <a:t>객체를 초기화하는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메서드를</a:t>
            </a:r>
            <a:r>
              <a:rPr lang="ko-KR" altLang="en-US" sz="2400" dirty="0" smtClean="0">
                <a:solidFill>
                  <a:srgbClr val="002060"/>
                </a:solidFill>
              </a:rPr>
              <a:t> 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</a:rPr>
              <a:t>반지름을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반환하는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메소드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getRadius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를 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</a:rPr>
              <a:t>원의 면적을 반환하는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메소드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getArea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를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2060"/>
                </a:solidFill>
              </a:rPr>
              <a:t>원의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smtClean="0">
                <a:solidFill>
                  <a:srgbClr val="002060"/>
                </a:solidFill>
              </a:rPr>
              <a:t>중심과 </a:t>
            </a:r>
            <a:r>
              <a:rPr lang="ko-KR" altLang="en-US" sz="2400" smtClean="0">
                <a:solidFill>
                  <a:srgbClr val="002060"/>
                </a:solidFill>
              </a:rPr>
              <a:t>면적을 </a:t>
            </a:r>
            <a:r>
              <a:rPr lang="ko-KR" altLang="en-US" sz="2400" dirty="0" smtClean="0">
                <a:solidFill>
                  <a:srgbClr val="002060"/>
                </a:solidFill>
              </a:rPr>
              <a:t>출력하는 </a:t>
            </a:r>
            <a:r>
              <a:rPr lang="ko-KR" altLang="en-US" sz="2400" dirty="0" err="1" smtClean="0">
                <a:solidFill>
                  <a:srgbClr val="002060"/>
                </a:solidFill>
              </a:rPr>
              <a:t>메소드</a:t>
            </a:r>
            <a:r>
              <a:rPr lang="ko-KR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printAttr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</a:rPr>
              <a:t>를 갖는다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solidFill>
                <a:srgbClr val="002060"/>
              </a:solidFill>
            </a:endParaRPr>
          </a:p>
          <a:p>
            <a:endParaRPr lang="en-US" altLang="ko-KR" sz="2400" dirty="0" smtClean="0">
              <a:solidFill>
                <a:srgbClr val="002060"/>
              </a:solidFill>
            </a:endParaRPr>
          </a:p>
          <a:p>
            <a:endParaRPr lang="en-US" altLang="ko-K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의 개요 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9600" y="1397000"/>
          <a:ext cx="7924800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택시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8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차기종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색상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속도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제조회사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미터기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무게</a:t>
                      </a:r>
                      <a:endParaRPr lang="ko-KR" altLang="en-US" dirty="0"/>
                    </a:p>
                  </a:txBody>
                  <a:tcPr/>
                </a:tc>
              </a:tr>
              <a:tr h="98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속도를 올리다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속도를 내리다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출발하다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정지하다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미터기를 올리다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미터기를 내리다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짐을 싣다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짐을 내리다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5105400"/>
            <a:ext cx="791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Symbol"/>
              <a:buChar char="Þ"/>
            </a:pPr>
            <a:r>
              <a:rPr lang="ko-KR" altLang="en-US" dirty="0" smtClean="0"/>
              <a:t>택시는 자동차의 모든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가지며 추가적으로 미터기 변수와 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ko-KR" altLang="en-US" dirty="0" smtClean="0"/>
              <a:t>미터기를 올리고 내리는 </a:t>
            </a:r>
            <a:r>
              <a:rPr lang="ko-KR" altLang="en-US" dirty="0" err="1" smtClean="0"/>
              <a:t>매소드를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- </a:t>
            </a:r>
            <a:r>
              <a:rPr lang="ko-KR" altLang="en-US" dirty="0" smtClean="0"/>
              <a:t>①상속방법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단일 상속을 지원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상위 클래스는 하나만 지정한다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b="1" dirty="0" smtClean="0"/>
              <a:t>모든 클래스는 </a:t>
            </a:r>
            <a:r>
              <a:rPr lang="en-US" altLang="ko-KR" b="1" dirty="0" smtClean="0"/>
              <a:t>extends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 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기술하지 않아도 </a:t>
            </a:r>
            <a:r>
              <a:rPr lang="en-US" altLang="ko-KR" b="1" dirty="0" smtClean="0"/>
              <a:t>Object</a:t>
            </a:r>
            <a:r>
              <a:rPr lang="ko-KR" altLang="en-US" b="1" dirty="0" smtClean="0"/>
              <a:t> 클래스를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자동으로 상속받는다</a:t>
            </a:r>
            <a:r>
              <a:rPr lang="en-US" altLang="ko-KR" b="1" dirty="0" smtClean="0"/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예</a:t>
            </a:r>
            <a:r>
              <a:rPr lang="en-US" altLang="ko-KR" dirty="0" smtClean="0">
                <a:solidFill>
                  <a:srgbClr val="002060"/>
                </a:solidFill>
              </a:rPr>
              <a:t>)  class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Car{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		   String </a:t>
            </a:r>
            <a:r>
              <a:rPr lang="en-US" altLang="ko-KR" dirty="0" err="1" smtClean="0">
                <a:solidFill>
                  <a:srgbClr val="002060"/>
                </a:solidFill>
              </a:rPr>
              <a:t>carname</a:t>
            </a:r>
            <a:r>
              <a:rPr lang="en-US" altLang="ko-KR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	   String color=“</a:t>
            </a:r>
            <a:r>
              <a:rPr lang="ko-KR" altLang="en-US" dirty="0" smtClean="0">
                <a:solidFill>
                  <a:srgbClr val="002060"/>
                </a:solidFill>
              </a:rPr>
              <a:t>검정색</a:t>
            </a:r>
            <a:r>
              <a:rPr lang="en-US" altLang="ko-KR" dirty="0" smtClean="0">
                <a:solidFill>
                  <a:srgbClr val="002060"/>
                </a:solidFill>
              </a:rPr>
              <a:t>”;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	   </a:t>
            </a:r>
            <a:r>
              <a:rPr lang="en-US" altLang="ko-KR" dirty="0" err="1" smtClean="0">
                <a:solidFill>
                  <a:srgbClr val="002060"/>
                </a:solidFill>
              </a:rPr>
              <a:t>int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velocity;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	   void </a:t>
            </a:r>
            <a:r>
              <a:rPr lang="en-US" altLang="ko-KR" dirty="0" err="1" smtClean="0">
                <a:solidFill>
                  <a:srgbClr val="002060"/>
                </a:solidFill>
              </a:rPr>
              <a:t>speedUp</a:t>
            </a:r>
            <a:r>
              <a:rPr lang="en-US" altLang="ko-KR" dirty="0" smtClean="0">
                <a:solidFill>
                  <a:srgbClr val="002060"/>
                </a:solidFill>
              </a:rPr>
              <a:t>( ){  velocity += 5; 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          void </a:t>
            </a:r>
            <a:r>
              <a:rPr lang="en-US" altLang="ko-KR" dirty="0" err="1" smtClean="0">
                <a:solidFill>
                  <a:srgbClr val="002060"/>
                </a:solidFill>
              </a:rPr>
              <a:t>speedDown</a:t>
            </a:r>
            <a:r>
              <a:rPr lang="en-US" altLang="ko-KR" dirty="0" smtClean="0">
                <a:solidFill>
                  <a:srgbClr val="002060"/>
                </a:solidFill>
              </a:rPr>
              <a:t>( ){  velocity -= 5; }}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      class Truck extends Car{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	   </a:t>
            </a:r>
            <a:r>
              <a:rPr lang="en-US" altLang="ko-KR" dirty="0" err="1" smtClean="0">
                <a:solidFill>
                  <a:srgbClr val="002060"/>
                </a:solidFill>
              </a:rPr>
              <a:t>int</a:t>
            </a:r>
            <a:r>
              <a:rPr lang="en-US" altLang="ko-KR" dirty="0" smtClean="0">
                <a:solidFill>
                  <a:srgbClr val="002060"/>
                </a:solidFill>
              </a:rPr>
              <a:t> ton;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822960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접근제어자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] class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 클래스이름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extends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 상위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- </a:t>
            </a:r>
            <a:r>
              <a:rPr lang="ko-KR" altLang="en-US" dirty="0" smtClean="0"/>
              <a:t>① 상속방법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3810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교과서</a:t>
            </a:r>
            <a:r>
              <a:rPr lang="en-US" altLang="ko-KR" dirty="0" smtClean="0">
                <a:solidFill>
                  <a:srgbClr val="002060"/>
                </a:solidFill>
              </a:rPr>
              <a:t> 77</a:t>
            </a:r>
            <a:r>
              <a:rPr lang="ko-KR" altLang="en-US" dirty="0" smtClean="0">
                <a:solidFill>
                  <a:srgbClr val="002060"/>
                </a:solidFill>
              </a:rPr>
              <a:t>쪽 문제</a:t>
            </a:r>
            <a:r>
              <a:rPr lang="en-US" altLang="ko-KR" dirty="0" smtClean="0">
                <a:solidFill>
                  <a:srgbClr val="002060"/>
                </a:solidFill>
              </a:rPr>
              <a:t>II-2 : Car </a:t>
            </a:r>
            <a:r>
              <a:rPr lang="ko-KR" altLang="en-US" dirty="0" smtClean="0">
                <a:solidFill>
                  <a:srgbClr val="002060"/>
                </a:solidFill>
              </a:rPr>
              <a:t>클래스를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생성하고 이를 상속받는 </a:t>
            </a:r>
            <a:r>
              <a:rPr lang="en-US" altLang="ko-KR" dirty="0" smtClean="0">
                <a:solidFill>
                  <a:srgbClr val="002060"/>
                </a:solidFill>
              </a:rPr>
              <a:t>truck</a:t>
            </a:r>
            <a:r>
              <a:rPr lang="ko-KR" altLang="en-US" dirty="0" smtClean="0">
                <a:solidFill>
                  <a:srgbClr val="002060"/>
                </a:solidFill>
              </a:rPr>
              <a:t> 클래스를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설계하라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교과서</a:t>
            </a:r>
            <a:r>
              <a:rPr lang="en-US" altLang="ko-KR" dirty="0" smtClean="0">
                <a:solidFill>
                  <a:srgbClr val="002060"/>
                </a:solidFill>
              </a:rPr>
              <a:t> 77</a:t>
            </a:r>
            <a:r>
              <a:rPr lang="ko-KR" altLang="en-US" dirty="0" smtClean="0">
                <a:solidFill>
                  <a:srgbClr val="002060"/>
                </a:solidFill>
              </a:rPr>
              <a:t>쪽 문제</a:t>
            </a:r>
            <a:r>
              <a:rPr lang="en-US" altLang="ko-KR" dirty="0" smtClean="0">
                <a:solidFill>
                  <a:srgbClr val="002060"/>
                </a:solidFill>
              </a:rPr>
              <a:t>II-3 : Student</a:t>
            </a:r>
            <a:r>
              <a:rPr lang="ko-KR" altLang="en-US" dirty="0" smtClean="0">
                <a:solidFill>
                  <a:srgbClr val="002060"/>
                </a:solidFill>
              </a:rPr>
              <a:t> 클래스를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생성하고 이를 상속받아 </a:t>
            </a:r>
            <a:r>
              <a:rPr lang="en-US" altLang="ko-KR" dirty="0" smtClean="0">
                <a:solidFill>
                  <a:srgbClr val="002060"/>
                </a:solidFill>
              </a:rPr>
              <a:t>Leader</a:t>
            </a:r>
            <a:r>
              <a:rPr lang="ko-KR" altLang="en-US" dirty="0" smtClean="0">
                <a:solidFill>
                  <a:srgbClr val="002060"/>
                </a:solidFill>
              </a:rPr>
              <a:t> 클래스를 설계하라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22960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접근제어자</a:t>
            </a:r>
            <a:r>
              <a:rPr lang="en-US" altLang="ko-KR" sz="2400" b="1" dirty="0" smtClean="0"/>
              <a:t>] class</a:t>
            </a:r>
            <a:r>
              <a:rPr lang="ko-KR" altLang="en-US" sz="2400" b="1" dirty="0" smtClean="0"/>
              <a:t>  클래스이름 </a:t>
            </a:r>
            <a:r>
              <a:rPr lang="en-US" altLang="ko-KR" sz="2400" b="1" dirty="0" smtClean="0"/>
              <a:t>extends</a:t>
            </a:r>
            <a:r>
              <a:rPr lang="ko-KR" altLang="en-US" sz="2400" b="1" dirty="0" smtClean="0"/>
              <a:t>  상위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클래스명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- </a:t>
            </a:r>
            <a:r>
              <a:rPr lang="ko-KR" altLang="en-US" dirty="0" smtClean="0"/>
              <a:t>① 상속방법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class Car{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	String </a:t>
            </a:r>
            <a:r>
              <a:rPr lang="en-US" altLang="ko-KR" dirty="0" err="1" smtClean="0">
                <a:solidFill>
                  <a:srgbClr val="002060"/>
                </a:solidFill>
              </a:rPr>
              <a:t>carname</a:t>
            </a:r>
            <a:r>
              <a:rPr lang="en-US" altLang="ko-KR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String color="</a:t>
            </a:r>
            <a:r>
              <a:rPr lang="ko-KR" altLang="en-US" dirty="0" smtClean="0">
                <a:solidFill>
                  <a:srgbClr val="002060"/>
                </a:solidFill>
              </a:rPr>
              <a:t>검정색</a:t>
            </a:r>
            <a:r>
              <a:rPr lang="en-US" altLang="ko-KR" dirty="0" smtClean="0">
                <a:solidFill>
                  <a:srgbClr val="002060"/>
                </a:solidFill>
              </a:rPr>
              <a:t>";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</a:t>
            </a:r>
            <a:r>
              <a:rPr lang="en-US" altLang="ko-KR" dirty="0" err="1" smtClean="0">
                <a:solidFill>
                  <a:srgbClr val="002060"/>
                </a:solidFill>
              </a:rPr>
              <a:t>int</a:t>
            </a:r>
            <a:r>
              <a:rPr lang="en-US" altLang="ko-KR" dirty="0" smtClean="0">
                <a:solidFill>
                  <a:srgbClr val="002060"/>
                </a:solidFill>
              </a:rPr>
              <a:t> velocity;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void </a:t>
            </a:r>
            <a:r>
              <a:rPr lang="en-US" altLang="ko-KR" dirty="0" err="1" smtClean="0">
                <a:solidFill>
                  <a:srgbClr val="002060"/>
                </a:solidFill>
              </a:rPr>
              <a:t>speedUp</a:t>
            </a:r>
            <a:r>
              <a:rPr lang="en-US" altLang="ko-KR" dirty="0" smtClean="0">
                <a:solidFill>
                  <a:srgbClr val="002060"/>
                </a:solidFill>
              </a:rPr>
              <a:t>( ){  velocity += 5; 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    void </a:t>
            </a:r>
            <a:r>
              <a:rPr lang="en-US" altLang="ko-KR" dirty="0" err="1" smtClean="0">
                <a:solidFill>
                  <a:srgbClr val="002060"/>
                </a:solidFill>
              </a:rPr>
              <a:t>speedDown</a:t>
            </a:r>
            <a:r>
              <a:rPr lang="en-US" altLang="ko-KR" dirty="0" smtClean="0">
                <a:solidFill>
                  <a:srgbClr val="002060"/>
                </a:solidFill>
              </a:rPr>
              <a:t>( ){  velocity -= 5; 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class Truck extends Car{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</a:t>
            </a:r>
            <a:r>
              <a:rPr lang="en-US" altLang="ko-KR" dirty="0" err="1" smtClean="0">
                <a:solidFill>
                  <a:srgbClr val="002060"/>
                </a:solidFill>
              </a:rPr>
              <a:t>int</a:t>
            </a:r>
            <a:r>
              <a:rPr lang="en-US" altLang="ko-KR" dirty="0" smtClean="0">
                <a:solidFill>
                  <a:srgbClr val="002060"/>
                </a:solidFill>
              </a:rPr>
              <a:t> ton; 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class </a:t>
            </a:r>
            <a:r>
              <a:rPr lang="en-US" altLang="ko-KR" dirty="0" err="1" smtClean="0">
                <a:solidFill>
                  <a:srgbClr val="002060"/>
                </a:solidFill>
              </a:rPr>
              <a:t>TruckMain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public static void main(String[] </a:t>
            </a:r>
            <a:r>
              <a:rPr lang="en-US" altLang="ko-KR" dirty="0" err="1" smtClean="0">
                <a:solidFill>
                  <a:srgbClr val="002060"/>
                </a:solidFill>
              </a:rPr>
              <a:t>args</a:t>
            </a:r>
            <a:r>
              <a:rPr lang="en-US" altLang="ko-KR" dirty="0" smtClean="0">
                <a:solidFill>
                  <a:srgbClr val="002060"/>
                </a:solidFill>
              </a:rPr>
              <a:t>){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	     Truck </a:t>
            </a:r>
            <a:r>
              <a:rPr lang="en-US" altLang="ko-KR" dirty="0" err="1" smtClean="0">
                <a:solidFill>
                  <a:srgbClr val="002060"/>
                </a:solidFill>
              </a:rPr>
              <a:t>mytruck</a:t>
            </a:r>
            <a:r>
              <a:rPr lang="en-US" altLang="ko-KR" dirty="0" smtClean="0">
                <a:solidFill>
                  <a:srgbClr val="002060"/>
                </a:solidFill>
              </a:rPr>
              <a:t> = new Truck();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     </a:t>
            </a:r>
            <a:r>
              <a:rPr lang="en-US" altLang="ko-KR" dirty="0" err="1" smtClean="0">
                <a:solidFill>
                  <a:srgbClr val="002060"/>
                </a:solidFill>
              </a:rPr>
              <a:t>mytruck.carname</a:t>
            </a:r>
            <a:r>
              <a:rPr lang="en-US" altLang="ko-KR" dirty="0" smtClean="0">
                <a:solidFill>
                  <a:srgbClr val="002060"/>
                </a:solidFill>
              </a:rPr>
              <a:t> = "</a:t>
            </a:r>
            <a:r>
              <a:rPr lang="ko-KR" altLang="en-US" dirty="0" err="1" smtClean="0">
                <a:solidFill>
                  <a:srgbClr val="002060"/>
                </a:solidFill>
              </a:rPr>
              <a:t>프론티어</a:t>
            </a:r>
            <a:r>
              <a:rPr lang="en-US" altLang="ko-KR" dirty="0" smtClean="0">
                <a:solidFill>
                  <a:srgbClr val="002060"/>
                </a:solidFill>
              </a:rPr>
              <a:t>";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     mytruck.ton = 3;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     </a:t>
            </a:r>
            <a:r>
              <a:rPr lang="en-US" altLang="ko-KR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dirty="0" smtClean="0">
                <a:solidFill>
                  <a:srgbClr val="002060"/>
                </a:solidFill>
              </a:rPr>
              <a:t>("</a:t>
            </a:r>
            <a:r>
              <a:rPr lang="ko-KR" altLang="en-US" dirty="0" smtClean="0">
                <a:solidFill>
                  <a:srgbClr val="002060"/>
                </a:solidFill>
              </a:rPr>
              <a:t>나의 트럭은</a:t>
            </a:r>
            <a:r>
              <a:rPr lang="en-US" altLang="ko-KR" dirty="0" smtClean="0">
                <a:solidFill>
                  <a:srgbClr val="002060"/>
                </a:solidFill>
              </a:rPr>
              <a:t>"+</a:t>
            </a:r>
            <a:r>
              <a:rPr lang="en-US" altLang="ko-KR" dirty="0" err="1" smtClean="0">
                <a:solidFill>
                  <a:srgbClr val="002060"/>
                </a:solidFill>
              </a:rPr>
              <a:t>mytruck.color</a:t>
            </a:r>
            <a:r>
              <a:rPr lang="en-US" altLang="ko-KR" dirty="0" smtClean="0">
                <a:solidFill>
                  <a:srgbClr val="002060"/>
                </a:solidFill>
              </a:rPr>
              <a:t>+"</a:t>
            </a:r>
            <a:r>
              <a:rPr lang="ko-KR" altLang="en-US" dirty="0" smtClean="0">
                <a:solidFill>
                  <a:srgbClr val="002060"/>
                </a:solidFill>
              </a:rPr>
              <a:t>이다</a:t>
            </a:r>
            <a:r>
              <a:rPr lang="en-US" altLang="ko-KR" dirty="0" smtClean="0">
                <a:solidFill>
                  <a:srgbClr val="002060"/>
                </a:solidFill>
              </a:rPr>
              <a:t>");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     </a:t>
            </a:r>
            <a:r>
              <a:rPr lang="en-US" altLang="ko-KR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mytruck.carname</a:t>
            </a:r>
            <a:r>
              <a:rPr lang="en-US" altLang="ko-KR" dirty="0" smtClean="0">
                <a:solidFill>
                  <a:srgbClr val="002060"/>
                </a:solidFill>
              </a:rPr>
              <a:t>+"</a:t>
            </a:r>
            <a:r>
              <a:rPr lang="ko-KR" altLang="en-US" dirty="0" smtClean="0">
                <a:solidFill>
                  <a:srgbClr val="002060"/>
                </a:solidFill>
              </a:rPr>
              <a:t>은 </a:t>
            </a:r>
            <a:r>
              <a:rPr lang="en-US" altLang="ko-KR" dirty="0" smtClean="0">
                <a:solidFill>
                  <a:srgbClr val="002060"/>
                </a:solidFill>
              </a:rPr>
              <a:t>"+ mytruck.ton +"</a:t>
            </a:r>
            <a:r>
              <a:rPr lang="ko-KR" altLang="en-US" dirty="0" smtClean="0">
                <a:solidFill>
                  <a:srgbClr val="002060"/>
                </a:solidFill>
              </a:rPr>
              <a:t>톤을 실을 수 있다</a:t>
            </a:r>
            <a:r>
              <a:rPr lang="en-US" altLang="ko-KR" dirty="0" smtClean="0">
                <a:solidFill>
                  <a:srgbClr val="002060"/>
                </a:solidFill>
              </a:rPr>
              <a:t>. ");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- </a:t>
            </a:r>
            <a:r>
              <a:rPr lang="ko-KR" altLang="en-US" dirty="0" smtClean="0"/>
              <a:t>① 상속방법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672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class Student{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 	String name;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String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hakbun</a:t>
            </a:r>
            <a:r>
              <a:rPr lang="en-US" altLang="ko-KR" sz="1200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String phone;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String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juso</a:t>
            </a:r>
            <a:r>
              <a:rPr lang="en-US" altLang="ko-KR" sz="1200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String major;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Student(){}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Student(String name, String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hakbun</a:t>
            </a:r>
            <a:r>
              <a:rPr lang="en-US" altLang="ko-KR" sz="1200" dirty="0" smtClean="0">
                <a:solidFill>
                  <a:srgbClr val="002060"/>
                </a:solidFill>
              </a:rPr>
              <a:t>){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	this.name = name;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	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this.hakbun</a:t>
            </a:r>
            <a:r>
              <a:rPr lang="en-US" altLang="ko-KR" sz="1200" dirty="0" smtClean="0">
                <a:solidFill>
                  <a:srgbClr val="002060"/>
                </a:solidFill>
              </a:rPr>
              <a:t> =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hakbun</a:t>
            </a:r>
            <a:r>
              <a:rPr lang="en-US" altLang="ko-KR" sz="1200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}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void study(){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sz="1200" dirty="0" smtClean="0">
                <a:solidFill>
                  <a:srgbClr val="002060"/>
                </a:solidFill>
              </a:rPr>
              <a:t>("</a:t>
            </a:r>
            <a:r>
              <a:rPr lang="ko-KR" altLang="en-US" sz="1200" dirty="0" smtClean="0">
                <a:solidFill>
                  <a:srgbClr val="002060"/>
                </a:solidFill>
              </a:rPr>
              <a:t>공부하다</a:t>
            </a:r>
            <a:r>
              <a:rPr lang="en-US" altLang="ko-KR" sz="1200" dirty="0" smtClean="0">
                <a:solidFill>
                  <a:srgbClr val="002060"/>
                </a:solidFill>
              </a:rPr>
              <a:t>");}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void eat(){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sz="1200" dirty="0" smtClean="0">
                <a:solidFill>
                  <a:srgbClr val="002060"/>
                </a:solidFill>
              </a:rPr>
              <a:t>("</a:t>
            </a:r>
            <a:r>
              <a:rPr lang="ko-KR" altLang="en-US" sz="1200" dirty="0" smtClean="0">
                <a:solidFill>
                  <a:srgbClr val="002060"/>
                </a:solidFill>
              </a:rPr>
              <a:t>식사하다</a:t>
            </a:r>
            <a:r>
              <a:rPr lang="en-US" altLang="ko-KR" sz="1200" dirty="0" smtClean="0">
                <a:solidFill>
                  <a:srgbClr val="002060"/>
                </a:solidFill>
              </a:rPr>
              <a:t>");}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void test(){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sz="1200" dirty="0" smtClean="0">
                <a:solidFill>
                  <a:srgbClr val="002060"/>
                </a:solidFill>
              </a:rPr>
              <a:t>("</a:t>
            </a:r>
            <a:r>
              <a:rPr lang="ko-KR" altLang="en-US" sz="1200" dirty="0" smtClean="0">
                <a:solidFill>
                  <a:srgbClr val="002060"/>
                </a:solidFill>
              </a:rPr>
              <a:t>시험하다</a:t>
            </a:r>
            <a:r>
              <a:rPr lang="en-US" altLang="ko-KR" sz="1200" dirty="0" smtClean="0">
                <a:solidFill>
                  <a:srgbClr val="002060"/>
                </a:solidFill>
              </a:rPr>
              <a:t>");}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void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extra_act</a:t>
            </a:r>
            <a:r>
              <a:rPr lang="en-US" altLang="ko-KR" sz="1200" dirty="0" smtClean="0">
                <a:solidFill>
                  <a:srgbClr val="002060"/>
                </a:solidFill>
              </a:rPr>
              <a:t>(){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sz="1200" dirty="0" smtClean="0">
                <a:solidFill>
                  <a:srgbClr val="002060"/>
                </a:solidFill>
              </a:rPr>
              <a:t>("</a:t>
            </a:r>
            <a:r>
              <a:rPr lang="ko-KR" altLang="en-US" sz="1200" dirty="0" err="1" smtClean="0">
                <a:solidFill>
                  <a:srgbClr val="002060"/>
                </a:solidFill>
              </a:rPr>
              <a:t>동아리활동하다</a:t>
            </a:r>
            <a:r>
              <a:rPr lang="en-US" altLang="ko-KR" sz="1200" dirty="0" smtClean="0">
                <a:solidFill>
                  <a:srgbClr val="002060"/>
                </a:solidFill>
              </a:rPr>
              <a:t>");}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95800" y="1143000"/>
            <a:ext cx="4419600" cy="510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class  Leader extends Student 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Boolean check;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Leader(String name, String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hakbun</a:t>
            </a:r>
            <a:r>
              <a:rPr lang="en-US" altLang="ko-KR" sz="1200" dirty="0" smtClean="0">
                <a:solidFill>
                  <a:srgbClr val="00206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boolean</a:t>
            </a:r>
            <a:r>
              <a:rPr lang="en-US" altLang="ko-KR" sz="1200" dirty="0" smtClean="0">
                <a:solidFill>
                  <a:srgbClr val="002060"/>
                </a:solidFill>
              </a:rPr>
              <a:t> check){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        this.name = name;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       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this.hakbun</a:t>
            </a:r>
            <a:r>
              <a:rPr lang="en-US" altLang="ko-KR" sz="1200" dirty="0" smtClean="0">
                <a:solidFill>
                  <a:srgbClr val="002060"/>
                </a:solidFill>
              </a:rPr>
              <a:t> =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hakbun</a:t>
            </a:r>
            <a:r>
              <a:rPr lang="en-US" altLang="ko-KR" sz="1200" dirty="0" smtClean="0">
                <a:solidFill>
                  <a:srgbClr val="002060"/>
                </a:solidFill>
              </a:rPr>
              <a:t>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       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this.check</a:t>
            </a:r>
            <a:r>
              <a:rPr lang="en-US" altLang="ko-KR" sz="1200" dirty="0" smtClean="0">
                <a:solidFill>
                  <a:srgbClr val="002060"/>
                </a:solidFill>
              </a:rPr>
              <a:t> = check;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}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void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isLeader</a:t>
            </a:r>
            <a:r>
              <a:rPr lang="en-US" altLang="ko-KR" sz="1200" dirty="0" smtClean="0">
                <a:solidFill>
                  <a:srgbClr val="002060"/>
                </a:solidFill>
              </a:rPr>
              <a:t>(){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       If(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this.check</a:t>
            </a:r>
            <a:r>
              <a:rPr lang="en-US" altLang="ko-KR" sz="1200" dirty="0" smtClean="0">
                <a:solidFill>
                  <a:srgbClr val="002060"/>
                </a:solidFill>
              </a:rPr>
              <a:t>){  //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this.check</a:t>
            </a:r>
            <a:r>
              <a:rPr lang="en-US" altLang="ko-KR" sz="1200" dirty="0" smtClean="0">
                <a:solidFill>
                  <a:srgbClr val="002060"/>
                </a:solidFill>
              </a:rPr>
              <a:t> == true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           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sz="1200" dirty="0" smtClean="0">
                <a:solidFill>
                  <a:srgbClr val="002060"/>
                </a:solidFill>
              </a:rPr>
              <a:t>(this.name + "</a:t>
            </a:r>
            <a:r>
              <a:rPr lang="ko-KR" altLang="en-US" sz="1200" dirty="0" smtClean="0">
                <a:solidFill>
                  <a:srgbClr val="002060"/>
                </a:solidFill>
              </a:rPr>
              <a:t>은 학급회장이다</a:t>
            </a:r>
            <a:r>
              <a:rPr lang="en-US" altLang="ko-KR" sz="1200" dirty="0" smtClean="0">
                <a:solidFill>
                  <a:srgbClr val="002060"/>
                </a:solidFill>
              </a:rPr>
              <a:t>");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       }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}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}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class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MainClass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public static void main(String[]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args</a:t>
            </a:r>
            <a:r>
              <a:rPr lang="en-US" altLang="ko-KR" sz="1200" dirty="0" smtClean="0">
                <a:solidFill>
                  <a:srgbClr val="002060"/>
                </a:solidFill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	Leader 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hong</a:t>
            </a:r>
            <a:r>
              <a:rPr lang="en-US" altLang="ko-KR" sz="1200" dirty="0" smtClean="0">
                <a:solidFill>
                  <a:srgbClr val="002060"/>
                </a:solidFill>
              </a:rPr>
              <a:t> = new Leader("</a:t>
            </a:r>
            <a:r>
              <a:rPr lang="ko-KR" altLang="en-US" sz="1200" dirty="0" smtClean="0">
                <a:solidFill>
                  <a:srgbClr val="002060"/>
                </a:solidFill>
              </a:rPr>
              <a:t>홍길동</a:t>
            </a:r>
            <a:r>
              <a:rPr lang="en-US" altLang="ko-KR" sz="1200" dirty="0" smtClean="0">
                <a:solidFill>
                  <a:srgbClr val="002060"/>
                </a:solidFill>
              </a:rPr>
              <a:t>","30130",true);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	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hong.isLeader</a:t>
            </a:r>
            <a:r>
              <a:rPr lang="en-US" altLang="ko-KR" sz="1200" dirty="0" smtClean="0">
                <a:solidFill>
                  <a:srgbClr val="002060"/>
                </a:solidFill>
              </a:rPr>
              <a:t>();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	}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1200" dirty="0" smtClean="0">
                <a:solidFill>
                  <a:srgbClr val="002060"/>
                </a:solidFill>
              </a:rPr>
              <a:t>}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-</a:t>
            </a:r>
            <a:r>
              <a:rPr lang="ko-KR" altLang="en-US" dirty="0" smtClean="0"/>
              <a:t> ②접근제어자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229600" cy="289560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</a:rPr>
              <a:t>접근제어자 </a:t>
            </a:r>
            <a:endParaRPr lang="en-US" altLang="ko-KR" sz="2400" dirty="0" smtClean="0">
              <a:solidFill>
                <a:srgbClr val="002060"/>
              </a:solidFill>
            </a:endParaRPr>
          </a:p>
          <a:p>
            <a:r>
              <a:rPr lang="ko-KR" altLang="en-US" sz="2400" dirty="0" smtClean="0">
                <a:solidFill>
                  <a:srgbClr val="002060"/>
                </a:solidFill>
              </a:rPr>
              <a:t>상위 클래스의 접근제어자가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public</a:t>
            </a:r>
            <a:r>
              <a:rPr lang="ko-KR" altLang="en-US" sz="2400" dirty="0" smtClean="0">
                <a:solidFill>
                  <a:srgbClr val="002060"/>
                </a:solidFill>
              </a:rPr>
              <a:t> 인 경우 하위 클래스가 상속받는 데는 아무 문제가 없다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protected</a:t>
            </a:r>
            <a:r>
              <a:rPr lang="ko-KR" altLang="en-US" sz="2400" dirty="0" smtClean="0">
                <a:solidFill>
                  <a:srgbClr val="002060"/>
                </a:solidFill>
              </a:rPr>
              <a:t>인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경우 같은 패키지가 아니더라도 상속된 클래스에서 접근 가능하다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  <a:r>
              <a:rPr lang="ko-KR" altLang="en-US" sz="2400" dirty="0" smtClean="0">
                <a:solidFill>
                  <a:srgbClr val="002060"/>
                </a:solidFill>
              </a:rPr>
              <a:t>그러나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private</a:t>
            </a:r>
            <a:r>
              <a:rPr lang="ko-KR" altLang="en-US" sz="2400" dirty="0" smtClean="0">
                <a:solidFill>
                  <a:srgbClr val="002060"/>
                </a:solidFill>
              </a:rPr>
              <a:t> 인 경우</a:t>
            </a:r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</a:rPr>
              <a:t>상속 관계라 해도 상위 클래스에 접근이 불가능하다</a:t>
            </a:r>
            <a:r>
              <a:rPr lang="en-US" altLang="ko-KR" sz="24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ko-KR" altLang="en-US" sz="2400" dirty="0" smtClean="0">
                <a:solidFill>
                  <a:srgbClr val="002060"/>
                </a:solidFill>
              </a:rPr>
              <a:t>교과서  </a:t>
            </a:r>
            <a:r>
              <a:rPr lang="en-US" altLang="ko-KR" sz="2400" dirty="0" smtClean="0">
                <a:solidFill>
                  <a:srgbClr val="002060"/>
                </a:solidFill>
              </a:rPr>
              <a:t>79</a:t>
            </a:r>
            <a:r>
              <a:rPr lang="ko-KR" altLang="en-US" sz="2400" dirty="0" smtClean="0">
                <a:solidFill>
                  <a:srgbClr val="002060"/>
                </a:solidFill>
              </a:rPr>
              <a:t>페이지 문제 </a:t>
            </a:r>
            <a:r>
              <a:rPr lang="en-US" altLang="ko-KR" sz="2400" dirty="0" smtClean="0">
                <a:solidFill>
                  <a:srgbClr val="002060"/>
                </a:solidFill>
              </a:rPr>
              <a:t>II-4 =&gt; </a:t>
            </a:r>
            <a:r>
              <a:rPr lang="ko-KR" altLang="en-US" sz="2400" dirty="0" smtClean="0">
                <a:solidFill>
                  <a:srgbClr val="002060"/>
                </a:solidFill>
              </a:rPr>
              <a:t>문제점과 해결책은</a:t>
            </a:r>
            <a:r>
              <a:rPr lang="en-US" altLang="ko-KR" sz="24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2000" y="3962400"/>
            <a:ext cx="746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멤버변수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</a:t>
            </a:r>
            <a:r>
              <a:rPr lang="en-US" altLang="ko-KR" sz="2000" b="1" dirty="0" smtClean="0"/>
              <a:t>private</a:t>
            </a:r>
            <a:r>
              <a:rPr lang="ko-KR" altLang="en-US" dirty="0" smtClean="0"/>
              <a:t> 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나머지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44958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 </a:t>
            </a:r>
            <a:r>
              <a:rPr lang="en-US" altLang="ko-KR" dirty="0" err="1" smtClean="0"/>
              <a:t>CircleArea_Exam</a:t>
            </a:r>
            <a:r>
              <a:rPr lang="en-US" altLang="ko-KR" dirty="0" smtClean="0"/>
              <a:t>{	</a:t>
            </a:r>
          </a:p>
          <a:p>
            <a:r>
              <a:rPr lang="en-US" altLang="ko-KR" dirty="0" smtClean="0"/>
              <a:t>	private double r;</a:t>
            </a:r>
          </a:p>
          <a:p>
            <a:r>
              <a:rPr lang="en-US" altLang="ko-KR" dirty="0" smtClean="0"/>
              <a:t>               public void </a:t>
            </a:r>
            <a:r>
              <a:rPr lang="en-US" altLang="ko-KR" dirty="0" err="1" smtClean="0"/>
              <a:t>setr</a:t>
            </a:r>
            <a:r>
              <a:rPr lang="en-US" altLang="ko-KR" dirty="0" smtClean="0"/>
              <a:t>(double </a:t>
            </a:r>
            <a:r>
              <a:rPr lang="en-US" altLang="ko-KR" dirty="0" err="1" smtClean="0"/>
              <a:t>rad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     r = </a:t>
            </a:r>
            <a:r>
              <a:rPr lang="en-US" altLang="ko-KR" dirty="0" err="1" smtClean="0"/>
              <a:t>rad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44958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double </a:t>
            </a:r>
            <a:r>
              <a:rPr lang="en-US" altLang="ko-KR" dirty="0" err="1" smtClean="0"/>
              <a:t>getarea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 return 3.14* r * r;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public double </a:t>
            </a:r>
            <a:r>
              <a:rPr lang="en-US" altLang="ko-KR" dirty="0" err="1" smtClean="0"/>
              <a:t>getround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return 2*3.14*r;</a:t>
            </a:r>
          </a:p>
          <a:p>
            <a:r>
              <a:rPr lang="en-US" altLang="ko-KR" dirty="0" smtClean="0"/>
              <a:t>} 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/>
      <p:bldP spid="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멤버변수의 상속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상위 클래스의 변수를 하위 클래스에서 선언하면 하위 클래스의 변수에 의해 가려진다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다음 예제를 실행해보자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 결과는</a:t>
            </a:r>
            <a:r>
              <a:rPr lang="en-US" altLang="ko-KR" dirty="0" smtClean="0">
                <a:solidFill>
                  <a:srgbClr val="002060"/>
                </a:solidFill>
              </a:rPr>
              <a:t>?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class A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{	</a:t>
            </a:r>
            <a:r>
              <a:rPr lang="en-US" altLang="ko-KR" dirty="0" err="1" smtClean="0">
                <a:solidFill>
                  <a:srgbClr val="002060"/>
                </a:solidFill>
              </a:rPr>
              <a:t>int</a:t>
            </a:r>
            <a:r>
              <a:rPr lang="en-US" altLang="ko-KR" dirty="0" smtClean="0">
                <a:solidFill>
                  <a:srgbClr val="002060"/>
                </a:solidFill>
              </a:rPr>
              <a:t>   x;    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class B extends A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{	String    x;    }</a:t>
            </a:r>
          </a:p>
          <a:p>
            <a:pPr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class Inheritance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public static void main(String[] </a:t>
            </a:r>
            <a:r>
              <a:rPr lang="en-US" altLang="ko-KR" dirty="0" err="1" smtClean="0">
                <a:solidFill>
                  <a:srgbClr val="002060"/>
                </a:solidFill>
              </a:rPr>
              <a:t>args</a:t>
            </a:r>
            <a:r>
              <a:rPr lang="en-US" altLang="ko-KR" dirty="0" smtClean="0">
                <a:solidFill>
                  <a:srgbClr val="002060"/>
                </a:solidFill>
              </a:rPr>
              <a:t>){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	B </a:t>
            </a:r>
            <a:r>
              <a:rPr lang="en-US" altLang="ko-KR" dirty="0" err="1" smtClean="0">
                <a:solidFill>
                  <a:srgbClr val="002060"/>
                </a:solidFill>
              </a:rPr>
              <a:t>b</a:t>
            </a:r>
            <a:r>
              <a:rPr lang="en-US" altLang="ko-KR" dirty="0" smtClean="0">
                <a:solidFill>
                  <a:srgbClr val="002060"/>
                </a:solidFill>
              </a:rPr>
              <a:t> = new B();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	</a:t>
            </a:r>
            <a:r>
              <a:rPr lang="en-US" altLang="ko-KR" dirty="0" err="1" smtClean="0">
                <a:solidFill>
                  <a:srgbClr val="002060"/>
                </a:solidFill>
              </a:rPr>
              <a:t>b.x</a:t>
            </a:r>
            <a:r>
              <a:rPr lang="en-US" altLang="ko-KR" dirty="0" smtClean="0">
                <a:solidFill>
                  <a:srgbClr val="002060"/>
                </a:solidFill>
              </a:rPr>
              <a:t> = 100;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	</a:t>
            </a:r>
            <a:r>
              <a:rPr lang="en-US" altLang="ko-KR" dirty="0" err="1" smtClean="0">
                <a:solidFill>
                  <a:srgbClr val="002060"/>
                </a:solidFill>
              </a:rPr>
              <a:t>System.out.println</a:t>
            </a:r>
            <a:r>
              <a:rPr lang="en-US" altLang="ko-KR" dirty="0" smtClean="0">
                <a:solidFill>
                  <a:srgbClr val="002060"/>
                </a:solidFill>
              </a:rPr>
              <a:t>("</a:t>
            </a:r>
            <a:r>
              <a:rPr lang="en-US" altLang="ko-KR" dirty="0" err="1" smtClean="0">
                <a:solidFill>
                  <a:srgbClr val="002060"/>
                </a:solidFill>
              </a:rPr>
              <a:t>b.x</a:t>
            </a:r>
            <a:r>
              <a:rPr lang="en-US" altLang="ko-KR" dirty="0" smtClean="0">
                <a:solidFill>
                  <a:srgbClr val="002060"/>
                </a:solidFill>
              </a:rPr>
              <a:t> = " + </a:t>
            </a:r>
            <a:r>
              <a:rPr lang="en-US" altLang="ko-KR" dirty="0" err="1" smtClean="0">
                <a:solidFill>
                  <a:srgbClr val="002060"/>
                </a:solidFill>
              </a:rPr>
              <a:t>b.x</a:t>
            </a:r>
            <a:r>
              <a:rPr lang="en-US" altLang="ko-KR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	}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2060"/>
                </a:solidFill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38400"/>
            <a:ext cx="3667125" cy="111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4685</TotalTime>
  <Words>2122</Words>
  <Application>Microsoft Office PowerPoint</Application>
  <PresentationFormat>화면 슬라이드 쇼(4:3)</PresentationFormat>
  <Paragraphs>470</Paragraphs>
  <Slides>29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원본</vt:lpstr>
      <vt:lpstr>자바 기본 정리2-4 </vt:lpstr>
      <vt:lpstr>1. 상속(inheritance)의 개요 </vt:lpstr>
      <vt:lpstr>1. 상속(inheritance)의 개요 </vt:lpstr>
      <vt:lpstr>1. 상속(inheritance)의 개요- ①상속방법 </vt:lpstr>
      <vt:lpstr>1. 상속(inheritance)의 개요- ① 상속방법 </vt:lpstr>
      <vt:lpstr>1. 상속(inheritance)의 개요- ① 상속방법 </vt:lpstr>
      <vt:lpstr>1. 상속(inheritance)의 개요- ① 상속방법 </vt:lpstr>
      <vt:lpstr>1. 상속(inheritance)의 개요- ②접근제어자</vt:lpstr>
      <vt:lpstr>1. 상속(inheritance)의 개요- 멤버변수의 상속 </vt:lpstr>
      <vt:lpstr>2. 상속과 생성자함수 – 상속과 범위 </vt:lpstr>
      <vt:lpstr>2. 상속과 생성자함수 – 상속과 범위 </vt:lpstr>
      <vt:lpstr>2. 상속과 생성자함수</vt:lpstr>
      <vt:lpstr>2. 상속과 생성자함수</vt:lpstr>
      <vt:lpstr>2. 상속과 생성자함수</vt:lpstr>
      <vt:lpstr>2. 상속과 생성자함수</vt:lpstr>
      <vt:lpstr>2. 상속과 생성자함수 – 예약어 super</vt:lpstr>
      <vt:lpstr>2. 상속과 생성자함수 –super() 메소드</vt:lpstr>
      <vt:lpstr>2. 상속과 생성자함수 –메소드 오버라이딩 </vt:lpstr>
      <vt:lpstr>2. 상속 관련 실습예제-1  </vt:lpstr>
      <vt:lpstr>2. 상속 관련 실습예제-1  </vt:lpstr>
      <vt:lpstr>2. 상속 관련 실습예제-2  </vt:lpstr>
      <vt:lpstr>2. 상속 관련 실습예제-2</vt:lpstr>
      <vt:lpstr>2. 상속 관련 실습예제-3 (평가 包含)</vt:lpstr>
      <vt:lpstr>2. 상속 관련 실습예제-3 (평가 包含)</vt:lpstr>
      <vt:lpstr>2. 상속 관련 실습예제-3 </vt:lpstr>
      <vt:lpstr>2. 상속 관련 실습예제-3 </vt:lpstr>
      <vt:lpstr>2. 상속 관련 실습예제-3</vt:lpstr>
      <vt:lpstr>3. 상속 관련 실습예제-4</vt:lpstr>
      <vt:lpstr>3. 상속 관련 실습예제-4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Mirim</cp:lastModifiedBy>
  <cp:revision>237</cp:revision>
  <dcterms:created xsi:type="dcterms:W3CDTF">2013-12-18T06:25:39Z</dcterms:created>
  <dcterms:modified xsi:type="dcterms:W3CDTF">2015-12-02T02:07:32Z</dcterms:modified>
</cp:coreProperties>
</file>