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4"/>
  </p:notesMasterIdLst>
  <p:sldIdLst>
    <p:sldId id="283" r:id="rId2"/>
    <p:sldId id="588" r:id="rId3"/>
    <p:sldId id="720" r:id="rId4"/>
    <p:sldId id="1190" r:id="rId5"/>
    <p:sldId id="738" r:id="rId6"/>
    <p:sldId id="1191" r:id="rId7"/>
    <p:sldId id="1198" r:id="rId8"/>
    <p:sldId id="1199" r:id="rId9"/>
    <p:sldId id="1217" r:id="rId10"/>
    <p:sldId id="725" r:id="rId11"/>
    <p:sldId id="1209" r:id="rId12"/>
    <p:sldId id="726" r:id="rId13"/>
    <p:sldId id="1210" r:id="rId14"/>
    <p:sldId id="727" r:id="rId15"/>
    <p:sldId id="1211" r:id="rId16"/>
    <p:sldId id="1212" r:id="rId17"/>
    <p:sldId id="724" r:id="rId18"/>
    <p:sldId id="742" r:id="rId19"/>
    <p:sldId id="1213" r:id="rId20"/>
    <p:sldId id="1214" r:id="rId21"/>
    <p:sldId id="1215" r:id="rId22"/>
    <p:sldId id="121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7" autoAdjust="0"/>
    <p:restoredTop sz="94728" autoAdjust="0"/>
  </p:normalViewPr>
  <p:slideViewPr>
    <p:cSldViewPr>
      <p:cViewPr>
        <p:scale>
          <a:sx n="70" d="100"/>
          <a:sy n="70" d="100"/>
        </p:scale>
        <p:origin x="-432" y="-72"/>
      </p:cViewPr>
      <p:guideLst>
        <p:guide orient="horz" pos="845"/>
        <p:guide orient="horz" pos="4110"/>
        <p:guide pos="476"/>
        <p:guide pos="54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F382A-38FB-4302-82C9-3F45E19820F3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2982D-7FA3-4540-99AF-9701B660E1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8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4000" y="1071547"/>
            <a:ext cx="4173984" cy="293351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 Element</a:t>
            </a:r>
          </a:p>
          <a:p>
            <a:pPr lvl="1"/>
            <a:r>
              <a:rPr lang="ko-KR" altLang="en-US" dirty="0" err="1" smtClean="0">
                <a:latin typeface="Verdana" pitchFamily="34" charset="0"/>
                <a:cs typeface="Verdana" pitchFamily="34" charset="0"/>
              </a:rPr>
              <a:t>요소값을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 화면에 출력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range Element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를 보완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Opera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에서 가능  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value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속성은 없음</a:t>
            </a:r>
            <a:endParaRPr lang="en-US" altLang="ko-KR" dirty="0" smtClean="0">
              <a:latin typeface="Verdana" pitchFamily="34" charset="0"/>
              <a:cs typeface="Verdana" pitchFamily="34" charset="0"/>
            </a:endParaRPr>
          </a:p>
          <a:p>
            <a:pPr lvl="1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속성을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통해 자신의 계산에 연관된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필드들을 참조 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Output_01.html</a:t>
            </a:r>
          </a:p>
          <a:p>
            <a:pPr lvl="1"/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 New </a:t>
            </a:r>
            <a:r>
              <a:rPr lang="en-US" altLang="ko-KR" dirty="0" err="1" smtClean="0"/>
              <a:t>Element_output</a:t>
            </a:r>
            <a:endParaRPr lang="ko-KR" altLang="en-US" dirty="0"/>
          </a:p>
        </p:txBody>
      </p:sp>
      <p:pic>
        <p:nvPicPr>
          <p:cNvPr id="132097" name="Picture 1"/>
          <p:cNvPicPr>
            <a:picLocks noChangeAspect="1" noChangeArrowheads="1"/>
          </p:cNvPicPr>
          <p:nvPr/>
        </p:nvPicPr>
        <p:blipFill>
          <a:blip r:embed="rId2" cstate="print"/>
          <a:srcRect r="28267"/>
          <a:stretch>
            <a:fillRect/>
          </a:stretch>
        </p:blipFill>
        <p:spPr bwMode="auto">
          <a:xfrm>
            <a:off x="4788024" y="1268760"/>
            <a:ext cx="310197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51520" y="458112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&lt;output   </a:t>
            </a:r>
            <a:r>
              <a:rPr lang="en-US" altLang="ko-KR" dirty="0" err="1" smtClean="0"/>
              <a:t>onformchange</a:t>
            </a:r>
            <a:r>
              <a:rPr lang="en-US" altLang="ko-KR" dirty="0" smtClean="0"/>
              <a:t>="value=</a:t>
            </a:r>
            <a:r>
              <a:rPr lang="en-US" altLang="ko-KR" dirty="0" err="1" smtClean="0"/>
              <a:t>form.elements.rng.value</a:t>
            </a:r>
            <a:r>
              <a:rPr lang="en-US" altLang="ko-KR" dirty="0" smtClean="0"/>
              <a:t>"   for="</a:t>
            </a:r>
            <a:r>
              <a:rPr lang="en-US" altLang="ko-KR" dirty="0" err="1" smtClean="0"/>
              <a:t>rng</a:t>
            </a:r>
            <a:r>
              <a:rPr lang="en-US" altLang="ko-KR" dirty="0" smtClean="0"/>
              <a:t>"&gt;</a:t>
            </a:r>
          </a:p>
          <a:p>
            <a:r>
              <a:rPr lang="en-US" altLang="ko-KR" dirty="0" smtClean="0"/>
              <a:t>&lt;/output&gt;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5028" y="5517232"/>
            <a:ext cx="888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onformchange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폼에서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자기자신을 포함해 </a:t>
            </a:r>
            <a:r>
              <a:rPr lang="ko-KR" altLang="en-US" dirty="0" err="1" smtClean="0"/>
              <a:t>입력값이</a:t>
            </a:r>
            <a:r>
              <a:rPr lang="ko-KR" altLang="en-US" dirty="0" smtClean="0"/>
              <a:t> 변경된 경우 발생하는 이벤트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4000" y="1071547"/>
            <a:ext cx="8278440" cy="98930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 Element</a:t>
            </a:r>
          </a:p>
          <a:p>
            <a:pPr lvl="1"/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쇼핑몰에서 계산결과를 담는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 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을 작성해보자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 New </a:t>
            </a:r>
            <a:r>
              <a:rPr lang="en-US" altLang="ko-KR" dirty="0" err="1" smtClean="0"/>
              <a:t>Element_output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04864"/>
            <a:ext cx="51530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131840" y="58052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Output_en.html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4000" y="1000108"/>
            <a:ext cx="7889900" cy="4525963"/>
          </a:xfrm>
        </p:spPr>
        <p:txBody>
          <a:bodyPr/>
          <a:lstStyle/>
          <a:p>
            <a:r>
              <a:rPr lang="en-US" altLang="ko-KR" dirty="0" smtClean="0">
                <a:latin typeface="+mn-ea"/>
                <a:cs typeface="Verdana" pitchFamily="34" charset="0"/>
              </a:rPr>
              <a:t>progress Element</a:t>
            </a:r>
          </a:p>
          <a:p>
            <a:pPr lvl="1"/>
            <a:r>
              <a:rPr lang="ko-KR" altLang="en-US" dirty="0" smtClean="0">
                <a:latin typeface="+mn-ea"/>
                <a:cs typeface="Verdana" pitchFamily="34" charset="0"/>
              </a:rPr>
              <a:t>작업의 진행 상황 표시</a:t>
            </a:r>
            <a:endParaRPr lang="en-US" altLang="ko-KR" dirty="0" smtClean="0">
              <a:latin typeface="+mn-ea"/>
              <a:cs typeface="Verdana" pitchFamily="34" charset="0"/>
            </a:endParaRPr>
          </a:p>
          <a:p>
            <a:pPr lvl="1"/>
            <a:endParaRPr lang="en-US" altLang="ko-KR" dirty="0" smtClean="0">
              <a:latin typeface="+mn-ea"/>
              <a:cs typeface="Verdana" pitchFamily="34" charset="0"/>
            </a:endParaRPr>
          </a:p>
          <a:p>
            <a:endParaRPr lang="ko-KR" altLang="en-US" dirty="0">
              <a:latin typeface="+mn-ea"/>
              <a:cs typeface="Verdan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Web Form New </a:t>
            </a:r>
            <a:r>
              <a:rPr lang="en-US" altLang="ko-KR" dirty="0" err="1" smtClean="0"/>
              <a:t>Element_progress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596" y="3429000"/>
            <a:ext cx="7429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HTML&gt;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&lt;meta </a:t>
            </a:r>
            <a:r>
              <a:rPr lang="en-US" altLang="ko-KR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"UTF-8"&gt;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en-US" altLang="ko-KR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WebForm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&lt;h1&gt;progress&lt;/h1&gt;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&lt;p&gt;</a:t>
            </a:r>
            <a:r>
              <a:rPr lang="ko-KR" altLang="en-US" sz="1400" dirty="0" smtClean="0">
                <a:latin typeface="Verdana" pitchFamily="34" charset="0"/>
                <a:cs typeface="Verdana" pitchFamily="34" charset="0"/>
              </a:rPr>
              <a:t>다운로드 중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ko-K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&lt;progress value="75" max="100"&gt;3/4 </a:t>
            </a:r>
            <a:r>
              <a:rPr lang="ko-KR" altLang="en-US" sz="1400" b="1" dirty="0" err="1" smtClean="0">
                <a:latin typeface="Verdana" pitchFamily="34" charset="0"/>
                <a:cs typeface="Verdana" pitchFamily="34" charset="0"/>
              </a:rPr>
              <a:t>진행중</a:t>
            </a:r>
            <a:r>
              <a:rPr lang="en-US" altLang="ko-K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...&lt;/progress&gt;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31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1071546"/>
            <a:ext cx="336910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4000" y="1000108"/>
            <a:ext cx="7889900" cy="4525963"/>
          </a:xfrm>
        </p:spPr>
        <p:txBody>
          <a:bodyPr/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progress Element</a:t>
            </a:r>
          </a:p>
          <a:p>
            <a:pPr lvl="1"/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작업의 진행 상황 표시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-</a:t>
            </a:r>
            <a:r>
              <a:rPr lang="ko-KR" altLang="en-US" smtClean="0">
                <a:latin typeface="Verdana" pitchFamily="34" charset="0"/>
                <a:cs typeface="Verdana" pitchFamily="34" charset="0"/>
              </a:rPr>
              <a:t>활용예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Web Form New </a:t>
            </a:r>
            <a:r>
              <a:rPr lang="en-US" altLang="ko-KR" dirty="0" err="1" smtClean="0"/>
              <a:t>Element_progress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060848"/>
            <a:ext cx="51530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75856" y="587727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Progress_en.html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4000" y="1000109"/>
            <a:ext cx="7175520" cy="1500198"/>
          </a:xfrm>
        </p:spPr>
        <p:txBody>
          <a:bodyPr/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meter Element</a:t>
            </a:r>
          </a:p>
          <a:p>
            <a:pPr lvl="1"/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한정된 범위에서의 비율이나 수치를 표시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최소값과 최대값을 지정할 수 있는 곳에서만 사용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Progress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와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ko-KR" altLang="en-US" smtClean="0">
                <a:latin typeface="Verdana" pitchFamily="34" charset="0"/>
                <a:cs typeface="Verdana" pitchFamily="34" charset="0"/>
              </a:rPr>
              <a:t>비슷함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 New </a:t>
            </a:r>
            <a:r>
              <a:rPr lang="en-US" altLang="ko-KR" dirty="0" err="1" smtClean="0"/>
              <a:t>Element_meter</a:t>
            </a:r>
            <a:endParaRPr lang="ko-KR" altLang="en-US" dirty="0"/>
          </a:p>
        </p:txBody>
      </p:sp>
      <p:pic>
        <p:nvPicPr>
          <p:cNvPr id="130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2500306"/>
            <a:ext cx="2590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357158" y="3239532"/>
            <a:ext cx="6500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HTML&gt;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WebForm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&lt;h1&gt;meter&lt;/h1&gt;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&lt;p&gt;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측정 값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&lt;meter value="25" min=“0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max="100“&gt; 25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점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&lt;/meter&gt;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ko-KR" altLang="en-US" sz="160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4000" y="1000108"/>
            <a:ext cx="7175520" cy="2500899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datalist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Element</a:t>
            </a:r>
          </a:p>
          <a:p>
            <a:pPr lvl="1"/>
            <a:r>
              <a:rPr lang="ko-KR" altLang="en-US" dirty="0" err="1" smtClean="0">
                <a:latin typeface="Verdana" pitchFamily="34" charset="0"/>
                <a:cs typeface="Verdana" pitchFamily="34" charset="0"/>
              </a:rPr>
              <a:t>드롭다운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메뉴 형식의 선택 항목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Option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 요소를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담는 컨테이너</a:t>
            </a:r>
            <a:endParaRPr lang="en-US" altLang="ko-KR" dirty="0" smtClean="0">
              <a:latin typeface="Verdana" pitchFamily="34" charset="0"/>
              <a:cs typeface="Verdana" pitchFamily="34" charset="0"/>
            </a:endParaRPr>
          </a:p>
          <a:p>
            <a:pPr lvl="1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요소에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datalist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요소를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배정함으로써 </a:t>
            </a:r>
            <a:r>
              <a:rPr lang="ko-KR" alt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여러가지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동작을 가능하게 지원한다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Web Form New </a:t>
            </a:r>
            <a:r>
              <a:rPr lang="en-US" altLang="ko-KR" dirty="0" err="1" smtClean="0"/>
              <a:t>Element_datalist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7158" y="3239532"/>
            <a:ext cx="831929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type="text" id=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url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name=homepage </a:t>
            </a:r>
            <a:r>
              <a:rPr lang="en-US" altLang="ko-KR" sz="1600" u="sng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list=homepages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autofocus&gt;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&lt;!--</a:t>
            </a:r>
            <a:r>
              <a:rPr lang="ko-KR" alt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데이터리스트로 표현할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id</a:t>
            </a:r>
            <a:r>
              <a:rPr lang="ko-KR" alt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를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</a:t>
            </a:r>
            <a:r>
              <a:rPr lang="ko-KR" alt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로 잡는다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.--&gt;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&lt;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datalist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u="sng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id=homepages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	&lt;option value=www.google.com&gt;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&lt;option value=www.naver.com&gt;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&lt;option value=www.daum.net&gt;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&lt;/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datalist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ko-KR" altLang="en-US" sz="160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4000" y="1000108"/>
            <a:ext cx="7175520" cy="2500899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datalist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Element</a:t>
            </a:r>
          </a:p>
          <a:p>
            <a:pPr lvl="1"/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각 요소를 선택하면 해당 사이트로 이동하는 예제 작성 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Web Form New </a:t>
            </a:r>
            <a:r>
              <a:rPr lang="en-US" altLang="ko-KR" dirty="0" err="1" smtClean="0"/>
              <a:t>Element_datalist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852936"/>
            <a:ext cx="45243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23901" y="573325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Datalist.html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4000" y="974739"/>
            <a:ext cx="8675718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Keygen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Element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form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을 전송할 때 키를 생성하는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Control</a:t>
            </a:r>
          </a:p>
          <a:p>
            <a:pPr lvl="1">
              <a:lnSpc>
                <a:spcPct val="150000"/>
              </a:lnSpc>
            </a:pPr>
            <a:r>
              <a:rPr lang="en-US" altLang="ko-KR" u="sng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form </a:t>
            </a:r>
            <a:r>
              <a:rPr lang="ko-KR" altLang="en-US" u="sng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이 전송되면 비밀키와 </a:t>
            </a:r>
            <a:r>
              <a:rPr lang="ko-KR" altLang="en-US" u="sng" dirty="0" err="1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공개키를</a:t>
            </a:r>
            <a:r>
              <a:rPr lang="ko-KR" altLang="en-US" u="sng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 생성하여 비밀키는 </a:t>
            </a:r>
            <a:r>
              <a:rPr lang="en-US" altLang="ko-KR" u="sng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Client </a:t>
            </a:r>
            <a:r>
              <a:rPr lang="ko-KR" altLang="en-US" u="sng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측에 저장하고 공개키는 서버에 전송</a:t>
            </a:r>
            <a:r>
              <a:rPr lang="en-US" altLang="ko-KR" u="sng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(</a:t>
            </a:r>
            <a:r>
              <a:rPr lang="ko-KR" altLang="en-US" u="sng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이를 개발자 이름의 머리글자를 따서 </a:t>
            </a:r>
            <a:r>
              <a:rPr lang="en-US" altLang="ko-KR" u="sng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RSA</a:t>
            </a:r>
            <a:r>
              <a:rPr lang="ko-KR" altLang="en-US" u="sng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라고 한다</a:t>
            </a:r>
            <a:r>
              <a:rPr lang="en-US" altLang="ko-KR" u="sng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)</a:t>
            </a:r>
            <a:endParaRPr lang="en-US" altLang="ko-KR" u="sng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HTML 5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에서 규정하는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의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은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"RSA"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뿐이므로 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keytype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속성에는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rsa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만을 사용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기본값 지정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IE, Safari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는 미지원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Keygen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요소를 사용하여 기존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ActiveX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를 대체 가능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keygen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name="key" type="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rsa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 New </a:t>
            </a:r>
            <a:r>
              <a:rPr lang="en-US" altLang="ko-KR" dirty="0" err="1" smtClean="0"/>
              <a:t>Element_keygen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 New </a:t>
            </a:r>
            <a:r>
              <a:rPr lang="en-US" altLang="ko-KR" dirty="0" err="1" smtClean="0"/>
              <a:t>Element_keygen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4282" y="1000108"/>
            <a:ext cx="70009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HTML&gt;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endParaRPr lang="en-US" altLang="ko-K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&lt;form action="demo_keygen.asp" method="get"&gt;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Username: &lt;input type="text" name="</a:t>
            </a:r>
            <a:r>
              <a:rPr lang="en-US" altLang="ko-KR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usr_name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/&gt;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Encryption: &lt;</a:t>
            </a:r>
            <a:r>
              <a:rPr lang="en-US" altLang="ko-KR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keygen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name="key"   type=“</a:t>
            </a:r>
            <a:r>
              <a:rPr lang="en-US" altLang="ko-KR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rsa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”/&gt;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type="submit" /&gt;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&lt;/form&gt;</a:t>
            </a:r>
          </a:p>
          <a:p>
            <a:endParaRPr lang="en-US" altLang="ko-K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86182" y="264318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demo_keygen.asp?usr_name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ko-K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abcdefg&amp;key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MIICQDCCASgwggEiMA0GCSqGSIb3DQEBAQUAA4IBDwAwggEKAoIBAQCtwgTN6rk+%0D%0AIMyxG9Q6j12dxEv27qQWwzoJYwyi+BFC3E1Ax6I4C9lclkRucTzQhcUQ6eJgRnI9%0D%0AxevDjhNUl3Qih9/0pAsDi1WdJWMzX9i4L1ziKQDEqtBObhns8mpXdOX4r2ko+vod%0D%0A3b9rwU8+PCYS8KggvMb7Lokn5XqMhvFoTYDB5t0Wc2cTgEYtL7pzheWBS7bqWcNu%0D%0AxwtIxM3BwnznMGclBTLmKycFNQ0Zg0t5Ybw5fw46lVQc+S9+rq7TA4AtkgOMshGY%0D%0ASNf1w5x/ysqf1P4zhi4mwC/AZkCnxALW3UA9p+ZgXxqPZqdLGnVGgvQjCZpWS3QB%0D%0AAms+KOlMh8t7AgMBAAEWADANBgkqhkiG9w0BAQQFAAOCAQEAgptAb4SIY+TCbeX0%0D%0A0Sh8487OjGVcdektGAiVodc+ahbNx6jFPBndHg2JByW90ePSO4Bu0dVSSciLOR6B%0D%0Au5oiVThEFG2hc1ifXaeD4ZLLy3UsDG7MLPTYcvSeRCVcVL0TeMtPKuQZq9BuepYt%0D%0AUHDtZ/OQKnAJXQ9+VtVeiwX686NQQw4bQ2NgT2v02WW0JLGF4vYJFpmHukYw0D92%0D%0AlIRomb5UnN/yBpMsDi4X3jRGxOR1yEBq5gVf3sMki2bsCP1vesZzwGfnVqnkHD5f%0D%0AZp11oPRBkTPgqALWY1JnIz71DLIknY27hOpO/IryNK3EfADYqUOy+gscCWnHgXNu%0D%0AXEPe+w=</a:t>
            </a:r>
            <a:endParaRPr lang="ko-KR" altLang="en-US" sz="120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000504"/>
            <a:ext cx="29051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4000" y="1000108"/>
            <a:ext cx="8710488" cy="494917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HTML5</a:t>
            </a:r>
            <a:r>
              <a:rPr lang="ko-KR" altLang="en-US" dirty="0" smtClean="0">
                <a:latin typeface="+mn-ea"/>
                <a:cs typeface="Verdana" pitchFamily="34" charset="0"/>
              </a:rPr>
              <a:t>는 입력값의 검증이 </a:t>
            </a:r>
            <a:r>
              <a:rPr lang="ko-KR" altLang="en-US" b="1" u="sng" dirty="0" smtClean="0">
                <a:solidFill>
                  <a:srgbClr val="FF0000"/>
                </a:solidFill>
                <a:latin typeface="+mn-ea"/>
                <a:cs typeface="Verdana" pitchFamily="34" charset="0"/>
              </a:rPr>
              <a:t>폼 전송 시 </a:t>
            </a:r>
            <a:r>
              <a:rPr lang="ko-KR" altLang="en-US" dirty="0" smtClean="0">
                <a:latin typeface="+mn-ea"/>
                <a:cs typeface="Verdana" pitchFamily="34" charset="0"/>
              </a:rPr>
              <a:t>자동으로 이루어지나 </a:t>
            </a:r>
            <a:r>
              <a:rPr lang="ko-KR" altLang="en-US" dirty="0" err="1" smtClean="0">
                <a:latin typeface="+mn-ea"/>
                <a:cs typeface="Verdana" pitchFamily="34" charset="0"/>
              </a:rPr>
              <a:t>서버쪽의</a:t>
            </a:r>
            <a:r>
              <a:rPr lang="ko-KR" altLang="en-US" dirty="0" smtClean="0">
                <a:latin typeface="+mn-ea"/>
                <a:cs typeface="Verdana" pitchFamily="34" charset="0"/>
              </a:rPr>
              <a:t> 통제를 대신할 수는 없다</a:t>
            </a:r>
            <a:r>
              <a:rPr lang="en-US" altLang="ko-KR" dirty="0" smtClean="0">
                <a:latin typeface="+mn-ea"/>
                <a:cs typeface="Verdana" pitchFamily="34" charset="0"/>
              </a:rPr>
              <a:t>. </a:t>
            </a:r>
          </a:p>
          <a:p>
            <a:endParaRPr lang="en-US" altLang="ko-KR" dirty="0" smtClean="0">
              <a:latin typeface="+mn-ea"/>
              <a:cs typeface="Verdana" pitchFamily="34" charset="0"/>
            </a:endParaRPr>
          </a:p>
          <a:p>
            <a:r>
              <a:rPr lang="ko-KR" altLang="en-US" dirty="0" smtClean="0">
                <a:latin typeface="+mn-ea"/>
                <a:cs typeface="Verdana" pitchFamily="34" charset="0"/>
              </a:rPr>
              <a:t>속성을 이용한 입력 값 검증</a:t>
            </a:r>
            <a:endParaRPr lang="en-US" altLang="ko-KR" dirty="0" smtClean="0">
              <a:latin typeface="+mn-ea"/>
              <a:cs typeface="Verdana" pitchFamily="34" charset="0"/>
            </a:endParaRPr>
          </a:p>
          <a:p>
            <a:pPr lvl="1"/>
            <a:r>
              <a:rPr lang="en-US" altLang="ko-KR" dirty="0" smtClean="0">
                <a:latin typeface="+mn-ea"/>
                <a:ea typeface="Verdana" pitchFamily="34" charset="0"/>
                <a:cs typeface="Verdana" pitchFamily="34" charset="0"/>
              </a:rPr>
              <a:t>Required  : </a:t>
            </a:r>
            <a:r>
              <a:rPr lang="ko-KR" altLang="en-US" dirty="0" smtClean="0">
                <a:latin typeface="+mn-ea"/>
                <a:ea typeface="Verdana" pitchFamily="34" charset="0"/>
                <a:cs typeface="Verdana" pitchFamily="34" charset="0"/>
              </a:rPr>
              <a:t>필수입력</a:t>
            </a:r>
            <a:endParaRPr lang="en-US" altLang="ko-KR" dirty="0" smtClean="0">
              <a:latin typeface="+mn-ea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dirty="0" smtClean="0">
                <a:latin typeface="+mn-ea"/>
                <a:ea typeface="Verdana" pitchFamily="34" charset="0"/>
                <a:cs typeface="Verdana" pitchFamily="34" charset="0"/>
              </a:rPr>
              <a:t>Pattern    :  </a:t>
            </a:r>
            <a:r>
              <a:rPr lang="ko-KR" altLang="en-US" dirty="0" err="1" smtClean="0">
                <a:latin typeface="+mn-ea"/>
                <a:ea typeface="Verdana" pitchFamily="34" charset="0"/>
                <a:cs typeface="Verdana" pitchFamily="34" charset="0"/>
              </a:rPr>
              <a:t>정규표현식</a:t>
            </a:r>
            <a:endParaRPr lang="en-US" altLang="ko-KR" dirty="0" smtClean="0">
              <a:latin typeface="+mn-ea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dirty="0" err="1" smtClean="0">
                <a:latin typeface="+mn-ea"/>
                <a:ea typeface="Verdana" pitchFamily="34" charset="0"/>
                <a:cs typeface="Verdana" pitchFamily="34" charset="0"/>
              </a:rPr>
              <a:t>Maxlength</a:t>
            </a:r>
            <a:r>
              <a:rPr lang="en-US" altLang="ko-KR" dirty="0" smtClean="0">
                <a:latin typeface="+mn-ea"/>
                <a:ea typeface="Verdana" pitchFamily="34" charset="0"/>
                <a:cs typeface="Verdana" pitchFamily="34" charset="0"/>
              </a:rPr>
              <a:t>  : </a:t>
            </a:r>
            <a:r>
              <a:rPr lang="ko-KR" altLang="en-US" dirty="0" smtClean="0">
                <a:latin typeface="+mn-ea"/>
                <a:ea typeface="Verdana" pitchFamily="34" charset="0"/>
                <a:cs typeface="Verdana" pitchFamily="34" charset="0"/>
              </a:rPr>
              <a:t>최대 입력 가능 </a:t>
            </a:r>
            <a:r>
              <a:rPr lang="ko-KR" altLang="en-US" dirty="0" err="1" smtClean="0">
                <a:latin typeface="+mn-ea"/>
                <a:ea typeface="Verdana" pitchFamily="34" charset="0"/>
                <a:cs typeface="Verdana" pitchFamily="34" charset="0"/>
              </a:rPr>
              <a:t>문자수</a:t>
            </a:r>
            <a:r>
              <a:rPr lang="ko-KR" altLang="en-US" dirty="0" smtClean="0">
                <a:latin typeface="+mn-ea"/>
                <a:ea typeface="Verdana" pitchFamily="34" charset="0"/>
                <a:cs typeface="Verdana" pitchFamily="34" charset="0"/>
              </a:rPr>
              <a:t> </a:t>
            </a:r>
            <a:endParaRPr lang="en-US" altLang="ko-KR" dirty="0" smtClean="0">
              <a:latin typeface="+mn-ea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dirty="0" smtClean="0">
                <a:latin typeface="+mn-ea"/>
                <a:ea typeface="Verdana" pitchFamily="34" charset="0"/>
                <a:cs typeface="Verdana" pitchFamily="34" charset="0"/>
              </a:rPr>
              <a:t>Min, max  :  </a:t>
            </a:r>
            <a:r>
              <a:rPr lang="ko-KR" altLang="en-US" dirty="0" smtClean="0">
                <a:latin typeface="+mn-ea"/>
                <a:ea typeface="Verdana" pitchFamily="34" charset="0"/>
                <a:cs typeface="Verdana" pitchFamily="34" charset="0"/>
              </a:rPr>
              <a:t>숫자나 날짜의 입력 최소값</a:t>
            </a:r>
            <a:r>
              <a:rPr lang="en-US" altLang="ko-KR" dirty="0" smtClean="0">
                <a:latin typeface="+mn-ea"/>
                <a:ea typeface="Verdana" pitchFamily="34" charset="0"/>
                <a:cs typeface="Verdana" pitchFamily="34" charset="0"/>
              </a:rPr>
              <a:t>, </a:t>
            </a:r>
            <a:r>
              <a:rPr lang="ko-KR" altLang="en-US" dirty="0" smtClean="0">
                <a:latin typeface="+mn-ea"/>
                <a:ea typeface="Verdana" pitchFamily="34" charset="0"/>
                <a:cs typeface="Verdana" pitchFamily="34" charset="0"/>
              </a:rPr>
              <a:t>최대값 지정 </a:t>
            </a:r>
            <a:endParaRPr lang="en-US" altLang="ko-KR" dirty="0" smtClean="0">
              <a:latin typeface="+mn-ea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dirty="0" smtClean="0">
                <a:latin typeface="+mn-ea"/>
                <a:ea typeface="Verdana" pitchFamily="34" charset="0"/>
                <a:cs typeface="Verdana" pitchFamily="34" charset="0"/>
              </a:rPr>
              <a:t>Step  : </a:t>
            </a:r>
            <a:r>
              <a:rPr lang="ko-KR" altLang="en-US" dirty="0" smtClean="0">
                <a:latin typeface="+mn-ea"/>
                <a:ea typeface="Verdana" pitchFamily="34" charset="0"/>
                <a:cs typeface="Verdana" pitchFamily="34" charset="0"/>
              </a:rPr>
              <a:t>숫자나 날짜의 숫자 </a:t>
            </a:r>
            <a:r>
              <a:rPr lang="ko-KR" altLang="en-US" dirty="0" err="1" smtClean="0">
                <a:latin typeface="+mn-ea"/>
                <a:ea typeface="Verdana" pitchFamily="34" charset="0"/>
                <a:cs typeface="Verdana" pitchFamily="34" charset="0"/>
              </a:rPr>
              <a:t>단위값</a:t>
            </a:r>
            <a:endParaRPr lang="en-US" altLang="ko-KR" dirty="0" smtClean="0">
              <a:latin typeface="+mn-ea"/>
              <a:ea typeface="Verdana" pitchFamily="34" charset="0"/>
              <a:cs typeface="Verdana" pitchFamily="34" charset="0"/>
            </a:endParaRPr>
          </a:p>
          <a:p>
            <a:pPr lvl="1"/>
            <a:endParaRPr lang="en-US" altLang="ko-KR" dirty="0" smtClean="0">
              <a:latin typeface="+mn-ea"/>
              <a:ea typeface="Verdana" pitchFamily="34" charset="0"/>
              <a:cs typeface="Verdana" pitchFamily="34" charset="0"/>
            </a:endParaRPr>
          </a:p>
          <a:p>
            <a:pPr lvl="1"/>
            <a:endParaRPr lang="en-US" altLang="ko-KR" dirty="0" smtClean="0">
              <a:latin typeface="+mn-ea"/>
              <a:cs typeface="Verdan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 :</a:t>
            </a:r>
            <a:r>
              <a:rPr lang="ko-KR" altLang="en-US" dirty="0" err="1" smtClean="0"/>
              <a:t>입력값검증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761779" y="1926301"/>
            <a:ext cx="381197" cy="2882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520" y="1548571"/>
            <a:ext cx="8784976" cy="8928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6482" y="935805"/>
            <a:ext cx="854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견명조" pitchFamily="18" charset="-127"/>
                <a:ea typeface="HY견명조" pitchFamily="18" charset="-127"/>
              </a:rPr>
              <a:t>UNIT5. HTML5 </a:t>
            </a:r>
            <a:r>
              <a:rPr lang="en-US" altLang="ko-KR" sz="2800" dirty="0" smtClean="0">
                <a:latin typeface="HY견명조" pitchFamily="18" charset="-127"/>
                <a:ea typeface="HY견명조" pitchFamily="18" charset="-127"/>
              </a:rPr>
              <a:t>– Web Form</a:t>
            </a:r>
            <a:endParaRPr lang="ko-KR" altLang="en-US" sz="3600" spc="-100" dirty="0">
              <a:solidFill>
                <a:schemeClr val="tx1">
                  <a:lumMod val="85000"/>
                  <a:lumOff val="15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70684" y="1919566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명조" pitchFamily="18" charset="-127"/>
                <a:ea typeface="HY견명조" pitchFamily="18" charset="-127"/>
              </a:rPr>
              <a:t>New Form Type</a:t>
            </a:r>
            <a:endParaRPr lang="ko-KR" altLang="en-US" sz="1400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61779" y="2292727"/>
            <a:ext cx="381197" cy="2882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70684" y="2285992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명조" pitchFamily="18" charset="-127"/>
                <a:ea typeface="HY견명조" pitchFamily="18" charset="-127"/>
              </a:rPr>
              <a:t>New Attribute</a:t>
            </a:r>
            <a:endParaRPr lang="ko-KR" altLang="en-US" sz="1400" dirty="0">
              <a:latin typeface="HY견명조" pitchFamily="18" charset="-127"/>
              <a:ea typeface="HY견명조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4000" y="1000108"/>
            <a:ext cx="8710488" cy="585789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HTML5</a:t>
            </a:r>
            <a:r>
              <a:rPr lang="ko-KR" altLang="en-US" dirty="0" smtClean="0">
                <a:latin typeface="+mn-ea"/>
                <a:cs typeface="Verdana" pitchFamily="34" charset="0"/>
              </a:rPr>
              <a:t>는 입력값의 검증이 </a:t>
            </a:r>
            <a:r>
              <a:rPr lang="ko-KR" altLang="en-US" b="1" u="sng" dirty="0" smtClean="0">
                <a:solidFill>
                  <a:srgbClr val="FF0000"/>
                </a:solidFill>
                <a:latin typeface="+mn-ea"/>
                <a:cs typeface="Verdana" pitchFamily="34" charset="0"/>
              </a:rPr>
              <a:t>폼 전송 시 </a:t>
            </a:r>
            <a:r>
              <a:rPr lang="ko-KR" altLang="en-US" dirty="0" smtClean="0">
                <a:latin typeface="+mn-ea"/>
                <a:cs typeface="Verdana" pitchFamily="34" charset="0"/>
              </a:rPr>
              <a:t>자동으로 이루어지나 </a:t>
            </a:r>
            <a:r>
              <a:rPr lang="ko-KR" altLang="en-US" dirty="0" err="1" smtClean="0">
                <a:latin typeface="+mn-ea"/>
                <a:cs typeface="Verdana" pitchFamily="34" charset="0"/>
              </a:rPr>
              <a:t>서버쪽의</a:t>
            </a:r>
            <a:r>
              <a:rPr lang="ko-KR" altLang="en-US" dirty="0" smtClean="0">
                <a:latin typeface="+mn-ea"/>
                <a:cs typeface="Verdana" pitchFamily="34" charset="0"/>
              </a:rPr>
              <a:t> 통제를 대신할 수는 없다</a:t>
            </a:r>
            <a:r>
              <a:rPr lang="en-US" altLang="ko-KR" dirty="0" smtClean="0">
                <a:latin typeface="+mn-ea"/>
                <a:cs typeface="Verdana" pitchFamily="34" charset="0"/>
              </a:rPr>
              <a:t>. </a:t>
            </a:r>
          </a:p>
          <a:p>
            <a:endParaRPr lang="en-US" altLang="ko-KR" dirty="0" smtClean="0">
              <a:latin typeface="+mn-ea"/>
              <a:cs typeface="Verdana" pitchFamily="34" charset="0"/>
            </a:endParaRPr>
          </a:p>
          <a:p>
            <a:r>
              <a:rPr lang="ko-KR" altLang="en-US" dirty="0" smtClean="0">
                <a:latin typeface="+mn-ea"/>
                <a:cs typeface="Verdana" pitchFamily="34" charset="0"/>
              </a:rPr>
              <a:t>검증에 관련한 </a:t>
            </a:r>
            <a:r>
              <a:rPr lang="en-US" altLang="ko-KR" dirty="0" err="1" smtClean="0">
                <a:latin typeface="+mn-ea"/>
                <a:cs typeface="Verdana" pitchFamily="34" charset="0"/>
              </a:rPr>
              <a:t>Javascript</a:t>
            </a:r>
            <a:r>
              <a:rPr lang="ko-KR" altLang="en-US" dirty="0" smtClean="0">
                <a:latin typeface="+mn-ea"/>
                <a:cs typeface="Verdana" pitchFamily="34" charset="0"/>
              </a:rPr>
              <a:t>의</a:t>
            </a:r>
            <a:r>
              <a:rPr lang="en-US" altLang="ko-KR" dirty="0" smtClean="0">
                <a:latin typeface="+mn-ea"/>
                <a:cs typeface="Verdana" pitchFamily="34" charset="0"/>
              </a:rPr>
              <a:t> API</a:t>
            </a:r>
            <a:r>
              <a:rPr lang="ko-KR" altLang="en-US" dirty="0" smtClean="0">
                <a:latin typeface="+mn-ea"/>
                <a:cs typeface="Verdana" pitchFamily="34" charset="0"/>
              </a:rPr>
              <a:t>를 이용하여 직접 제작도 가능</a:t>
            </a:r>
            <a:endParaRPr lang="en-US" altLang="ko-KR" dirty="0" smtClean="0">
              <a:latin typeface="+mn-ea"/>
              <a:cs typeface="Verdana" pitchFamily="34" charset="0"/>
            </a:endParaRPr>
          </a:p>
          <a:p>
            <a:endParaRPr lang="en-US" altLang="ko-KR" dirty="0" smtClean="0">
              <a:latin typeface="+mn-ea"/>
              <a:cs typeface="Verdana" pitchFamily="34" charset="0"/>
            </a:endParaRPr>
          </a:p>
          <a:p>
            <a:pPr lvl="1"/>
            <a:r>
              <a:rPr lang="en-US" altLang="ko-KR" dirty="0" err="1" smtClean="0">
                <a:latin typeface="+mn-ea"/>
                <a:cs typeface="Verdana" pitchFamily="34" charset="0"/>
              </a:rPr>
              <a:t>boolean</a:t>
            </a:r>
            <a:r>
              <a:rPr lang="en-US" altLang="ko-KR" dirty="0" smtClean="0">
                <a:latin typeface="+mn-ea"/>
                <a:cs typeface="Verdana" pitchFamily="34" charset="0"/>
              </a:rPr>
              <a:t> </a:t>
            </a:r>
            <a:r>
              <a:rPr lang="en-US" altLang="ko-KR" dirty="0" err="1" smtClean="0">
                <a:latin typeface="+mn-ea"/>
                <a:cs typeface="Verdana" pitchFamily="34" charset="0"/>
              </a:rPr>
              <a:t>willValidate</a:t>
            </a:r>
            <a:r>
              <a:rPr lang="en-US" altLang="ko-KR" dirty="0" smtClean="0">
                <a:latin typeface="+mn-ea"/>
                <a:cs typeface="Verdana" pitchFamily="34" charset="0"/>
              </a:rPr>
              <a:t>    : </a:t>
            </a:r>
            <a:r>
              <a:rPr lang="ko-KR" altLang="en-US" dirty="0" err="1" smtClean="0">
                <a:latin typeface="+mn-ea"/>
                <a:cs typeface="Verdana" pitchFamily="34" charset="0"/>
              </a:rPr>
              <a:t>입력값</a:t>
            </a:r>
            <a:r>
              <a:rPr lang="ko-KR" altLang="en-US" dirty="0" smtClean="0">
                <a:latin typeface="+mn-ea"/>
                <a:cs typeface="Verdana" pitchFamily="34" charset="0"/>
              </a:rPr>
              <a:t> 검증을 수행할 지 반환 </a:t>
            </a:r>
            <a:endParaRPr lang="en-US" altLang="ko-KR" dirty="0" smtClean="0">
              <a:latin typeface="+mn-ea"/>
              <a:cs typeface="Verdana" pitchFamily="34" charset="0"/>
            </a:endParaRPr>
          </a:p>
          <a:p>
            <a:pPr lvl="1"/>
            <a:r>
              <a:rPr lang="en-US" altLang="ko-KR" dirty="0" err="1" smtClean="0">
                <a:latin typeface="+mn-ea"/>
                <a:cs typeface="Verdana" pitchFamily="34" charset="0"/>
              </a:rPr>
              <a:t>ValidityState</a:t>
            </a:r>
            <a:r>
              <a:rPr lang="en-US" altLang="ko-KR" dirty="0" smtClean="0">
                <a:latin typeface="+mn-ea"/>
                <a:cs typeface="Verdana" pitchFamily="34" charset="0"/>
              </a:rPr>
              <a:t> validity    : </a:t>
            </a:r>
            <a:r>
              <a:rPr lang="ko-KR" altLang="en-US" dirty="0" smtClean="0">
                <a:latin typeface="+mn-ea"/>
                <a:cs typeface="Verdana" pitchFamily="34" charset="0"/>
              </a:rPr>
              <a:t>검증 상태 값을 확인</a:t>
            </a:r>
            <a:endParaRPr lang="en-US" altLang="ko-KR" dirty="0" smtClean="0">
              <a:latin typeface="+mn-ea"/>
              <a:cs typeface="Verdana" pitchFamily="34" charset="0"/>
            </a:endParaRPr>
          </a:p>
          <a:p>
            <a:pPr lvl="1"/>
            <a:r>
              <a:rPr lang="en-US" altLang="ko-KR" dirty="0" smtClean="0">
                <a:latin typeface="+mn-ea"/>
                <a:cs typeface="Verdana" pitchFamily="34" charset="0"/>
              </a:rPr>
              <a:t>                              : </a:t>
            </a:r>
            <a:r>
              <a:rPr lang="ko-KR" altLang="en-US" dirty="0" err="1" smtClean="0">
                <a:latin typeface="+mn-ea"/>
                <a:cs typeface="Verdana" pitchFamily="34" charset="0"/>
              </a:rPr>
              <a:t>입력값</a:t>
            </a:r>
            <a:r>
              <a:rPr lang="ko-KR" altLang="en-US" dirty="0" smtClean="0">
                <a:latin typeface="+mn-ea"/>
                <a:cs typeface="Verdana" pitchFamily="34" charset="0"/>
              </a:rPr>
              <a:t> 검증에 대한 보통의 유효성 점검과정</a:t>
            </a:r>
            <a:endParaRPr lang="en-US" altLang="ko-KR" dirty="0" smtClean="0">
              <a:latin typeface="+mn-ea"/>
              <a:cs typeface="Verdana" pitchFamily="34" charset="0"/>
            </a:endParaRPr>
          </a:p>
          <a:p>
            <a:pPr lvl="1"/>
            <a:r>
              <a:rPr lang="ko-KR" altLang="en-US" dirty="0" smtClean="0">
                <a:latin typeface="+mn-ea"/>
                <a:cs typeface="Verdana" pitchFamily="34" charset="0"/>
              </a:rPr>
              <a:t>이 실행되어서 시스템에서 제공하는 오류 메시지가 발생됨</a:t>
            </a:r>
            <a:endParaRPr lang="en-US" altLang="ko-KR" dirty="0" smtClean="0">
              <a:latin typeface="+mn-ea"/>
              <a:cs typeface="Verdana" pitchFamily="34" charset="0"/>
            </a:endParaRPr>
          </a:p>
          <a:p>
            <a:pPr lvl="1">
              <a:buNone/>
            </a:pPr>
            <a:r>
              <a:rPr lang="ko-KR" altLang="en-US" dirty="0" smtClean="0">
                <a:latin typeface="+mn-ea"/>
                <a:cs typeface="Verdana" pitchFamily="34" charset="0"/>
              </a:rPr>
              <a:t>                                    </a:t>
            </a:r>
            <a:endParaRPr lang="en-US" altLang="ko-KR" dirty="0" smtClean="0">
              <a:latin typeface="+mn-ea"/>
              <a:cs typeface="Verdana" pitchFamily="34" charset="0"/>
            </a:endParaRPr>
          </a:p>
          <a:p>
            <a:pPr lvl="1"/>
            <a:endParaRPr lang="en-US" altLang="ko-KR" dirty="0" smtClean="0">
              <a:latin typeface="+mn-ea"/>
              <a:cs typeface="Verdana" pitchFamily="34" charset="0"/>
            </a:endParaRPr>
          </a:p>
          <a:p>
            <a:pPr lvl="1"/>
            <a:r>
              <a:rPr lang="ko-KR" altLang="en-US" dirty="0" smtClean="0">
                <a:latin typeface="+mn-ea"/>
                <a:cs typeface="Verdana" pitchFamily="34" charset="0"/>
              </a:rPr>
              <a:t>직접 만든 </a:t>
            </a:r>
            <a:r>
              <a:rPr lang="ko-KR" altLang="en-US" dirty="0" err="1" smtClean="0">
                <a:latin typeface="+mn-ea"/>
                <a:cs typeface="Verdana" pitchFamily="34" charset="0"/>
              </a:rPr>
              <a:t>입력값</a:t>
            </a:r>
            <a:r>
              <a:rPr lang="ko-KR" altLang="en-US" dirty="0" smtClean="0">
                <a:latin typeface="+mn-ea"/>
                <a:cs typeface="Verdana" pitchFamily="34" charset="0"/>
              </a:rPr>
              <a:t> 검증에 통과하지 못했을 때 직접 만든 에러 메시지 설정 </a:t>
            </a:r>
            <a:endParaRPr lang="en-US" altLang="ko-KR" dirty="0" smtClean="0">
              <a:latin typeface="+mn-ea"/>
              <a:cs typeface="Verdana" pitchFamily="34" charset="0"/>
            </a:endParaRPr>
          </a:p>
          <a:p>
            <a:pPr lvl="1"/>
            <a:endParaRPr lang="en-US" altLang="ko-KR" dirty="0" smtClean="0">
              <a:latin typeface="+mn-ea"/>
              <a:ea typeface="Verdana" pitchFamily="34" charset="0"/>
              <a:cs typeface="Verdana" pitchFamily="34" charset="0"/>
            </a:endParaRPr>
          </a:p>
          <a:p>
            <a:pPr lvl="1"/>
            <a:endParaRPr lang="en-US" altLang="ko-KR" dirty="0" smtClean="0">
              <a:latin typeface="+mn-ea"/>
              <a:cs typeface="Verdan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 :</a:t>
            </a:r>
            <a:r>
              <a:rPr lang="ko-KR" altLang="en-US" dirty="0" err="1" smtClean="0"/>
              <a:t>입력값검증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4077072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  <a:cs typeface="Verdana" pitchFamily="34" charset="0"/>
              </a:rPr>
              <a:t>Boolean </a:t>
            </a:r>
            <a:r>
              <a:rPr lang="en-US" altLang="ko-KR" b="1" dirty="0" err="1" smtClean="0">
                <a:latin typeface="+mn-ea"/>
                <a:cs typeface="Verdana" pitchFamily="34" charset="0"/>
              </a:rPr>
              <a:t>checkValidity</a:t>
            </a:r>
            <a:r>
              <a:rPr lang="en-US" altLang="ko-KR" b="1" dirty="0" smtClean="0">
                <a:latin typeface="+mn-ea"/>
                <a:cs typeface="Verdana" pitchFamily="34" charset="0"/>
              </a:rPr>
              <a:t> 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600" y="4941168"/>
            <a:ext cx="47525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  <a:cs typeface="Verdana" pitchFamily="34" charset="0"/>
              </a:rPr>
              <a:t>Void </a:t>
            </a:r>
            <a:r>
              <a:rPr lang="en-US" altLang="ko-KR" b="1" dirty="0" err="1" smtClean="0">
                <a:latin typeface="+mn-ea"/>
                <a:cs typeface="Verdana" pitchFamily="34" charset="0"/>
              </a:rPr>
              <a:t>setCustomValidity</a:t>
            </a:r>
            <a:r>
              <a:rPr lang="en-US" altLang="ko-KR" b="1" dirty="0" smtClean="0">
                <a:latin typeface="+mn-ea"/>
                <a:cs typeface="Verdana" pitchFamily="34" charset="0"/>
              </a:rPr>
              <a:t>(</a:t>
            </a:r>
            <a:r>
              <a:rPr lang="en-US" altLang="ko-KR" b="1" dirty="0" err="1" smtClean="0">
                <a:latin typeface="+mn-ea"/>
                <a:cs typeface="Verdana" pitchFamily="34" charset="0"/>
              </a:rPr>
              <a:t>DOMString</a:t>
            </a:r>
            <a:r>
              <a:rPr lang="en-US" altLang="ko-KR" b="1" dirty="0" smtClean="0">
                <a:latin typeface="+mn-ea"/>
                <a:cs typeface="Verdana" pitchFamily="34" charset="0"/>
              </a:rPr>
              <a:t> error) 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96" y="1504164"/>
            <a:ext cx="8890000" cy="4949172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>
                <a:latin typeface="+mn-ea"/>
                <a:cs typeface="Verdana" pitchFamily="34" charset="0"/>
              </a:rPr>
              <a:t>inputs[</a:t>
            </a:r>
            <a:r>
              <a:rPr lang="en-US" altLang="ko-KR" dirty="0" err="1" smtClean="0">
                <a:latin typeface="+mn-ea"/>
                <a:cs typeface="Verdana" pitchFamily="34" charset="0"/>
              </a:rPr>
              <a:t>i</a:t>
            </a:r>
            <a:r>
              <a:rPr lang="en-US" altLang="ko-KR" dirty="0" smtClean="0">
                <a:latin typeface="+mn-ea"/>
                <a:cs typeface="Verdana" pitchFamily="34" charset="0"/>
              </a:rPr>
              <a:t>].</a:t>
            </a:r>
            <a:r>
              <a:rPr lang="en-US" altLang="ko-KR" dirty="0" err="1" smtClean="0">
                <a:latin typeface="+mn-ea"/>
                <a:cs typeface="Verdana" pitchFamily="34" charset="0"/>
              </a:rPr>
              <a:t>onchange</a:t>
            </a:r>
            <a:r>
              <a:rPr lang="en-US" altLang="ko-KR" dirty="0" smtClean="0">
                <a:latin typeface="+mn-ea"/>
                <a:cs typeface="Verdana" pitchFamily="34" charset="0"/>
              </a:rPr>
              <a:t> = function() {</a:t>
            </a:r>
          </a:p>
          <a:p>
            <a:pPr lvl="1">
              <a:buNone/>
            </a:pPr>
            <a:r>
              <a:rPr lang="en-US" altLang="ko-KR" dirty="0" smtClean="0">
                <a:latin typeface="+mn-ea"/>
                <a:cs typeface="Verdana" pitchFamily="34" charset="0"/>
              </a:rPr>
              <a:t>		 if (!</a:t>
            </a:r>
            <a:r>
              <a:rPr lang="en-US" altLang="ko-KR" dirty="0" err="1" smtClean="0">
                <a:latin typeface="+mn-ea"/>
                <a:cs typeface="Verdana" pitchFamily="34" charset="0"/>
              </a:rPr>
              <a:t>this.checkValidity</a:t>
            </a:r>
            <a:r>
              <a:rPr lang="en-US" altLang="ko-KR" dirty="0" smtClean="0">
                <a:latin typeface="+mn-ea"/>
                <a:cs typeface="Verdana" pitchFamily="34" charset="0"/>
              </a:rPr>
              <a:t>()) { //</a:t>
            </a:r>
            <a:r>
              <a:rPr lang="ko-KR" altLang="en-US" dirty="0" smtClean="0">
                <a:latin typeface="+mn-ea"/>
                <a:cs typeface="Verdana" pitchFamily="34" charset="0"/>
              </a:rPr>
              <a:t>익명 함수 호출</a:t>
            </a:r>
            <a:r>
              <a:rPr lang="en-US" altLang="ko-KR" dirty="0" smtClean="0">
                <a:latin typeface="+mn-ea"/>
                <a:cs typeface="Verdana" pitchFamily="34" charset="0"/>
              </a:rPr>
              <a:t>-</a:t>
            </a:r>
            <a:r>
              <a:rPr lang="ko-KR" altLang="en-US" dirty="0" smtClean="0">
                <a:latin typeface="+mn-ea"/>
                <a:cs typeface="Verdana" pitchFamily="34" charset="0"/>
              </a:rPr>
              <a:t>에러가 있으면</a:t>
            </a:r>
          </a:p>
          <a:p>
            <a:pPr lvl="1">
              <a:buNone/>
            </a:pPr>
            <a:r>
              <a:rPr lang="ko-KR" altLang="en-US" dirty="0" smtClean="0">
                <a:latin typeface="+mn-ea"/>
                <a:cs typeface="Verdana" pitchFamily="34" charset="0"/>
              </a:rPr>
              <a:t>		    </a:t>
            </a:r>
            <a:r>
              <a:rPr lang="en-US" altLang="ko-KR" dirty="0" err="1" smtClean="0">
                <a:latin typeface="+mn-ea"/>
                <a:cs typeface="Verdana" pitchFamily="34" charset="0"/>
              </a:rPr>
              <a:t>this.style.border</a:t>
            </a:r>
            <a:r>
              <a:rPr lang="en-US" altLang="ko-KR" dirty="0" smtClean="0">
                <a:latin typeface="+mn-ea"/>
                <a:cs typeface="Verdana" pitchFamily="34" charset="0"/>
              </a:rPr>
              <a:t> = 'solid 2px red'; //this</a:t>
            </a:r>
            <a:r>
              <a:rPr lang="ko-KR" altLang="en-US" dirty="0" smtClean="0">
                <a:latin typeface="+mn-ea"/>
                <a:cs typeface="Verdana" pitchFamily="34" charset="0"/>
              </a:rPr>
              <a:t>는 해당 </a:t>
            </a:r>
            <a:r>
              <a:rPr lang="en-US" altLang="ko-KR" dirty="0" smtClean="0">
                <a:latin typeface="+mn-ea"/>
                <a:cs typeface="Verdana" pitchFamily="34" charset="0"/>
              </a:rPr>
              <a:t>input</a:t>
            </a:r>
            <a:r>
              <a:rPr lang="ko-KR" altLang="en-US" dirty="0" smtClean="0">
                <a:latin typeface="+mn-ea"/>
                <a:cs typeface="Verdana" pitchFamily="34" charset="0"/>
              </a:rPr>
              <a:t>요소를 지칭 </a:t>
            </a:r>
          </a:p>
          <a:p>
            <a:pPr lvl="1">
              <a:buNone/>
            </a:pPr>
            <a:r>
              <a:rPr lang="ko-KR" altLang="en-US" dirty="0" smtClean="0">
                <a:latin typeface="+mn-ea"/>
                <a:cs typeface="Verdana" pitchFamily="34" charset="0"/>
              </a:rPr>
              <a:t>		    </a:t>
            </a:r>
            <a:r>
              <a:rPr lang="en-US" altLang="ko-KR" dirty="0" err="1" smtClean="0">
                <a:latin typeface="+mn-ea"/>
                <a:cs typeface="Verdana" pitchFamily="34" charset="0"/>
              </a:rPr>
              <a:t>this.style.background</a:t>
            </a:r>
            <a:r>
              <a:rPr lang="en-US" altLang="ko-KR" dirty="0" smtClean="0">
                <a:latin typeface="+mn-ea"/>
                <a:cs typeface="Verdana" pitchFamily="34" charset="0"/>
              </a:rPr>
              <a:t> = '';</a:t>
            </a:r>
          </a:p>
          <a:p>
            <a:pPr lvl="1">
              <a:buNone/>
            </a:pPr>
            <a:r>
              <a:rPr lang="en-US" altLang="ko-KR" dirty="0" smtClean="0">
                <a:latin typeface="+mn-ea"/>
                <a:cs typeface="Verdana" pitchFamily="34" charset="0"/>
              </a:rPr>
              <a:t>		} else { //</a:t>
            </a:r>
            <a:r>
              <a:rPr lang="ko-KR" altLang="en-US" dirty="0" smtClean="0">
                <a:latin typeface="+mn-ea"/>
                <a:cs typeface="Verdana" pitchFamily="34" charset="0"/>
              </a:rPr>
              <a:t>에러가 없으면 </a:t>
            </a:r>
          </a:p>
          <a:p>
            <a:pPr lvl="1">
              <a:buNone/>
            </a:pPr>
            <a:r>
              <a:rPr lang="ko-KR" altLang="en-US" dirty="0" smtClean="0">
                <a:latin typeface="+mn-ea"/>
                <a:cs typeface="Verdana" pitchFamily="34" charset="0"/>
              </a:rPr>
              <a:t>		    </a:t>
            </a:r>
            <a:r>
              <a:rPr lang="en-US" altLang="ko-KR" dirty="0" err="1" smtClean="0">
                <a:latin typeface="+mn-ea"/>
                <a:cs typeface="Verdana" pitchFamily="34" charset="0"/>
              </a:rPr>
              <a:t>this.style.border</a:t>
            </a:r>
            <a:r>
              <a:rPr lang="en-US" altLang="ko-KR" dirty="0" smtClean="0">
                <a:latin typeface="+mn-ea"/>
                <a:cs typeface="Verdana" pitchFamily="34" charset="0"/>
              </a:rPr>
              <a:t> = '';  // reset border-style</a:t>
            </a:r>
          </a:p>
          <a:p>
            <a:pPr lvl="1">
              <a:buNone/>
            </a:pPr>
            <a:r>
              <a:rPr lang="en-US" altLang="ko-KR" dirty="0" smtClean="0">
                <a:latin typeface="+mn-ea"/>
                <a:cs typeface="Verdana" pitchFamily="34" charset="0"/>
              </a:rPr>
              <a:t>		     </a:t>
            </a:r>
            <a:r>
              <a:rPr lang="en-US" altLang="ko-KR" dirty="0" err="1" smtClean="0">
                <a:latin typeface="+mn-ea"/>
                <a:cs typeface="Verdana" pitchFamily="34" charset="0"/>
              </a:rPr>
              <a:t>this.style.background</a:t>
            </a:r>
            <a:r>
              <a:rPr lang="en-US" altLang="ko-KR" dirty="0" smtClean="0">
                <a:latin typeface="+mn-ea"/>
                <a:cs typeface="Verdana" pitchFamily="34" charset="0"/>
              </a:rPr>
              <a:t> = '</a:t>
            </a:r>
            <a:r>
              <a:rPr lang="en-US" altLang="ko-KR" dirty="0" err="1" smtClean="0">
                <a:latin typeface="+mn-ea"/>
                <a:cs typeface="Verdana" pitchFamily="34" charset="0"/>
              </a:rPr>
              <a:t>lightgreen</a:t>
            </a:r>
            <a:r>
              <a:rPr lang="en-US" altLang="ko-KR" dirty="0" smtClean="0">
                <a:latin typeface="+mn-ea"/>
                <a:cs typeface="Verdana" pitchFamily="34" charset="0"/>
              </a:rPr>
              <a:t>';</a:t>
            </a:r>
          </a:p>
          <a:p>
            <a:pPr lvl="1">
              <a:buNone/>
            </a:pPr>
            <a:r>
              <a:rPr lang="en-US" altLang="ko-KR" dirty="0" smtClean="0">
                <a:latin typeface="+mn-ea"/>
                <a:cs typeface="Verdana" pitchFamily="34" charset="0"/>
              </a:rPr>
              <a:t>      }</a:t>
            </a:r>
          </a:p>
          <a:p>
            <a:pPr lvl="1">
              <a:buNone/>
            </a:pPr>
            <a:r>
              <a:rPr lang="en-US" altLang="ko-KR" dirty="0" smtClean="0">
                <a:latin typeface="+mn-ea"/>
                <a:cs typeface="Verdana" pitchFamily="34" charset="0"/>
              </a:rPr>
              <a:t>    }</a:t>
            </a:r>
          </a:p>
          <a:p>
            <a:pPr lvl="1">
              <a:buNone/>
            </a:pPr>
            <a:r>
              <a:rPr lang="en-US" altLang="ko-KR" dirty="0" smtClean="0">
                <a:latin typeface="+mn-ea"/>
                <a:cs typeface="Verdana" pitchFamily="34" charset="0"/>
              </a:rPr>
              <a:t> 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입력값검증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checkValidity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 :</a:t>
            </a:r>
            <a:r>
              <a:rPr lang="ko-KR" altLang="en-US" dirty="0" err="1" smtClean="0"/>
              <a:t>입력값검증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980728"/>
            <a:ext cx="88216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(</a:t>
            </a:r>
            <a:r>
              <a:rPr lang="en-US" altLang="ko-KR" dirty="0" err="1" smtClean="0"/>
              <a:t>item.value.match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invalidMails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]+'$')) { 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item.setCustomValidity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invalidMails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+ ' </a:t>
            </a:r>
            <a:r>
              <a:rPr lang="ko-KR" altLang="en-US" dirty="0" smtClean="0"/>
              <a:t>는 사용할 수 없습니다</a:t>
            </a:r>
            <a:r>
              <a:rPr lang="en-US" altLang="ko-KR" dirty="0" smtClean="0"/>
              <a:t>.');</a:t>
            </a:r>
          </a:p>
          <a:p>
            <a:r>
              <a:rPr lang="en-US" altLang="ko-KR" dirty="0" smtClean="0"/>
              <a:t>	//</a:t>
            </a:r>
            <a:r>
              <a:rPr lang="ko-KR" altLang="en-US" dirty="0" smtClean="0"/>
              <a:t>주어진 </a:t>
            </a:r>
            <a:r>
              <a:rPr lang="ko-KR" altLang="en-US" dirty="0" err="1" smtClean="0"/>
              <a:t>오류메세지를</a:t>
            </a:r>
            <a:r>
              <a:rPr lang="ko-KR" altLang="en-US" dirty="0" smtClean="0"/>
              <a:t> 해당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요소의 </a:t>
            </a:r>
            <a:r>
              <a:rPr lang="en-US" altLang="ko-KR" dirty="0" err="1" smtClean="0"/>
              <a:t>validationMessage</a:t>
            </a:r>
            <a:r>
              <a:rPr lang="ko-KR" altLang="en-US" dirty="0" smtClean="0"/>
              <a:t>속성에 설정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item.checkValidity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	//</a:t>
            </a:r>
            <a:r>
              <a:rPr lang="ko-KR" altLang="en-US" dirty="0" smtClean="0"/>
              <a:t>앞에서 언급한 </a:t>
            </a:r>
            <a:r>
              <a:rPr lang="ko-KR" altLang="en-US" dirty="0" err="1" smtClean="0"/>
              <a:t>오류메세지를</a:t>
            </a:r>
            <a:r>
              <a:rPr lang="ko-KR" altLang="en-US" dirty="0" smtClean="0"/>
              <a:t> 실제 화면에 표시한다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4257" y="6381328"/>
            <a:ext cx="27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미성년자  나이 체크 예제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212976"/>
            <a:ext cx="5510507" cy="299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Form2.0_file</a:t>
            </a:r>
            <a:endParaRPr lang="ko-KR" altLang="en-US" dirty="0"/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4000" y="1142984"/>
            <a:ext cx="8604280" cy="45259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기존 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HTML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버전보다 큰 폭으로 기능이 강화됨</a:t>
            </a:r>
            <a:endParaRPr lang="en-US" altLang="ko-KR" dirty="0" smtClean="0">
              <a:latin typeface="Verdana" pitchFamily="34" charset="0"/>
              <a:cs typeface="Verdana" pitchFamily="34" charset="0"/>
            </a:endParaRPr>
          </a:p>
          <a:p>
            <a:pPr lvl="1"/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1.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파일을 여러 개 선택할 수 있음 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– multiple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속성을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이용 </a:t>
            </a:r>
            <a:endParaRPr lang="en-US" altLang="ko-KR" dirty="0" smtClean="0">
              <a:latin typeface="Verdana" pitchFamily="34" charset="0"/>
              <a:cs typeface="Verdana" pitchFamily="34" charset="0"/>
            </a:endParaRPr>
          </a:p>
          <a:p>
            <a:pPr lvl="1"/>
            <a:endParaRPr lang="en-US" altLang="ko-KR" dirty="0" smtClean="0">
              <a:latin typeface="Verdana" pitchFamily="34" charset="0"/>
              <a:cs typeface="Verdana" pitchFamily="34" charset="0"/>
            </a:endParaRPr>
          </a:p>
          <a:p>
            <a:pPr lvl="1"/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2.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선택할 수 있는 파일의 종류를 지정할 수 있음 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– accept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속성에 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MIME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타입을 지정하여 </a:t>
            </a:r>
            <a:r>
              <a:rPr lang="ko-KR" altLang="en-US" dirty="0" err="1" smtClean="0">
                <a:latin typeface="Verdana" pitchFamily="34" charset="0"/>
                <a:cs typeface="Verdana" pitchFamily="34" charset="0"/>
              </a:rPr>
              <a:t>필터링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 할 수 있음 </a:t>
            </a:r>
            <a:endParaRPr lang="en-US" altLang="ko-KR" dirty="0" smtClean="0">
              <a:latin typeface="Verdana" pitchFamily="34" charset="0"/>
              <a:cs typeface="Verdana" pitchFamily="34" charset="0"/>
            </a:endParaRPr>
          </a:p>
          <a:p>
            <a:pPr lvl="1"/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예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)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특수한 마임타입 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: image/*(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모든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이미지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), video/*(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모든 동영상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), audio/*(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모든 사운드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) =&gt;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아직 적용된 브라우저는 없음 </a:t>
            </a:r>
            <a:endParaRPr lang="en-US" altLang="ko-KR" dirty="0" smtClean="0">
              <a:latin typeface="Verdana" pitchFamily="34" charset="0"/>
              <a:cs typeface="Verdana" pitchFamily="34" charset="0"/>
            </a:endParaRPr>
          </a:p>
          <a:p>
            <a:pPr lvl="1"/>
            <a:endParaRPr lang="en-US" altLang="ko-KR" dirty="0" smtClean="0">
              <a:latin typeface="Verdana" pitchFamily="34" charset="0"/>
              <a:cs typeface="Verdana" pitchFamily="34" charset="0"/>
            </a:endParaRPr>
          </a:p>
          <a:p>
            <a:pPr lvl="1"/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3.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파일 이름 이외의 데이터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(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크기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, </a:t>
            </a:r>
            <a:r>
              <a:rPr lang="ko-KR" altLang="en-US" dirty="0" err="1" smtClean="0">
                <a:latin typeface="Verdana" pitchFamily="34" charset="0"/>
                <a:cs typeface="Verdana" pitchFamily="34" charset="0"/>
              </a:rPr>
              <a:t>갯수등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)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도 자바스크립트로 접근할 수 있음 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7125" y="1341438"/>
            <a:ext cx="36671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Form2.0_file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20" y="1000108"/>
            <a:ext cx="61023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&lt;html&gt;&lt;head&gt;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WebForm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&lt;h1&gt;input type = "file"&lt;/h1&gt;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&lt;p&gt;MIME type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을 통한 필터링과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mutiple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파일 선택을 지원합니다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.&lt;/p&gt;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type="file" accept="image/*" multiple /&gt;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227530"/>
            <a:ext cx="5384304" cy="322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7125" y="1341438"/>
            <a:ext cx="3612523" cy="273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Form2.0_file</a:t>
            </a:r>
            <a:endParaRPr lang="ko-KR" altLang="en-US" dirty="0"/>
          </a:p>
        </p:txBody>
      </p:sp>
      <p:pic>
        <p:nvPicPr>
          <p:cNvPr id="2908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650" y="1341438"/>
            <a:ext cx="3312294" cy="272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125760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Web Form  file </a:t>
            </a:r>
            <a:r>
              <a:rPr lang="ko-KR" altLang="en-US" dirty="0" smtClean="0"/>
              <a:t>속성 및 크기 알아오기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613699"/>
            <a:ext cx="79127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&lt;body&gt;</a:t>
            </a:r>
          </a:p>
          <a:p>
            <a:r>
              <a:rPr lang="en-US" altLang="ko-KR" dirty="0" smtClean="0"/>
              <a:t>  &lt;h1&gt;input type = "file"&lt;/h1&gt;</a:t>
            </a:r>
          </a:p>
          <a:p>
            <a:r>
              <a:rPr lang="en-US" altLang="ko-KR" dirty="0" smtClean="0"/>
              <a:t>  &lt;p&gt;MIME type</a:t>
            </a:r>
            <a:r>
              <a:rPr lang="ko-KR" altLang="en-US" dirty="0" smtClean="0"/>
              <a:t>을 통한 필터링과 </a:t>
            </a:r>
            <a:r>
              <a:rPr lang="en-US" altLang="ko-KR" dirty="0" err="1" smtClean="0"/>
              <a:t>mutiple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선택을 지원합니다</a:t>
            </a:r>
            <a:r>
              <a:rPr lang="en-US" altLang="ko-KR" dirty="0" smtClean="0"/>
              <a:t>.&lt;/p&gt;</a:t>
            </a:r>
          </a:p>
          <a:p>
            <a:r>
              <a:rPr lang="en-US" altLang="ko-KR" dirty="0" smtClean="0"/>
              <a:t>  &lt;!--id</a:t>
            </a:r>
            <a:r>
              <a:rPr lang="ko-KR" altLang="en-US" dirty="0" smtClean="0"/>
              <a:t>를 이용하여 파일에 접근하고자 함</a:t>
            </a:r>
            <a:r>
              <a:rPr lang="en-US" altLang="ko-KR" dirty="0" smtClean="0"/>
              <a:t>--&gt;</a:t>
            </a:r>
          </a:p>
          <a:p>
            <a:r>
              <a:rPr lang="en-US" altLang="ko-KR" dirty="0" smtClean="0"/>
              <a:t>  &lt;input </a:t>
            </a:r>
            <a:r>
              <a:rPr lang="en-US" altLang="ko-KR" b="1" dirty="0" smtClean="0">
                <a:solidFill>
                  <a:srgbClr val="FF0000"/>
                </a:solidFill>
              </a:rPr>
              <a:t>id="file" </a:t>
            </a:r>
            <a:r>
              <a:rPr lang="en-US" altLang="ko-KR" dirty="0" smtClean="0"/>
              <a:t>type="file" accept="image/*"  multiple  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onchange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showFileInfo</a:t>
            </a:r>
            <a:r>
              <a:rPr lang="en-US" altLang="ko-KR" dirty="0" smtClean="0"/>
              <a:t>()"/&gt;</a:t>
            </a:r>
          </a:p>
          <a:p>
            <a:r>
              <a:rPr lang="en-US" altLang="ko-KR" dirty="0" smtClean="0"/>
              <a:t> &lt;/body&gt;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44" y="3861048"/>
            <a:ext cx="33909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512808" y="566124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File_02.html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4000" y="1000108"/>
            <a:ext cx="8134424" cy="552523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cs typeface="Verdana" pitchFamily="34" charset="0"/>
              </a:rPr>
              <a:t>기존 </a:t>
            </a:r>
            <a:r>
              <a:rPr lang="en-US" altLang="ko-KR" dirty="0" smtClean="0">
                <a:latin typeface="+mn-ea"/>
                <a:cs typeface="Verdana" pitchFamily="34" charset="0"/>
              </a:rPr>
              <a:t>form</a:t>
            </a:r>
            <a:r>
              <a:rPr lang="ko-KR" altLang="en-US" dirty="0" smtClean="0">
                <a:latin typeface="+mn-ea"/>
                <a:cs typeface="Verdana" pitchFamily="34" charset="0"/>
              </a:rPr>
              <a:t>의 이벤트 </a:t>
            </a:r>
            <a:endParaRPr lang="en-US" altLang="ko-KR" dirty="0" smtClean="0">
              <a:latin typeface="+mn-ea"/>
              <a:cs typeface="Verdana" pitchFamily="34" charset="0"/>
            </a:endParaRPr>
          </a:p>
          <a:p>
            <a:pPr lvl="1"/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input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: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값이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입력되는 이벤트</a:t>
            </a:r>
            <a:endParaRPr lang="en-US" altLang="ko-KR" dirty="0" smtClean="0">
              <a:latin typeface="Verdana" pitchFamily="34" charset="0"/>
              <a:cs typeface="Verdana" pitchFamily="34" charset="0"/>
            </a:endParaRPr>
          </a:p>
          <a:p>
            <a:pPr lvl="1"/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change :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값이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변경되는 이벤트 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altLang="ko-KR" dirty="0" smtClean="0">
              <a:latin typeface="Verdana" pitchFamily="34" charset="0"/>
              <a:cs typeface="Verdana" pitchFamily="34" charset="0"/>
            </a:endParaRPr>
          </a:p>
          <a:p>
            <a:r>
              <a:rPr lang="ko-KR" altLang="en-US" dirty="0" smtClean="0">
                <a:latin typeface="+mn-ea"/>
                <a:cs typeface="Verdana" pitchFamily="34" charset="0"/>
              </a:rPr>
              <a:t>추가된 </a:t>
            </a:r>
            <a:r>
              <a:rPr lang="en-US" altLang="ko-KR" dirty="0" smtClean="0">
                <a:latin typeface="+mn-ea"/>
                <a:cs typeface="Verdana" pitchFamily="34" charset="0"/>
              </a:rPr>
              <a:t>form</a:t>
            </a:r>
            <a:r>
              <a:rPr lang="ko-KR" altLang="en-US" dirty="0" smtClean="0">
                <a:latin typeface="+mn-ea"/>
                <a:cs typeface="Verdana" pitchFamily="34" charset="0"/>
              </a:rPr>
              <a:t>의 이벤트 </a:t>
            </a:r>
            <a:r>
              <a:rPr lang="en-US" altLang="ko-KR" dirty="0" smtClean="0">
                <a:latin typeface="+mn-ea"/>
                <a:cs typeface="Verdana" pitchFamily="34" charset="0"/>
              </a:rPr>
              <a:t>(opera</a:t>
            </a:r>
            <a:r>
              <a:rPr lang="ko-KR" altLang="en-US" dirty="0" smtClean="0">
                <a:latin typeface="+mn-ea"/>
                <a:cs typeface="Verdana" pitchFamily="34" charset="0"/>
              </a:rPr>
              <a:t>에서 테스트</a:t>
            </a:r>
            <a:r>
              <a:rPr lang="en-US" altLang="ko-KR" dirty="0" smtClean="0">
                <a:latin typeface="+mn-ea"/>
                <a:cs typeface="Verdana" pitchFamily="34" charset="0"/>
              </a:rPr>
              <a:t>)</a:t>
            </a:r>
          </a:p>
          <a:p>
            <a:pPr lvl="1"/>
            <a:r>
              <a:rPr lang="en-US" altLang="ko-KR" dirty="0" err="1" smtClean="0">
                <a:latin typeface="Verdana" pitchFamily="34" charset="0"/>
                <a:cs typeface="Verdana" pitchFamily="34" charset="0"/>
              </a:rPr>
              <a:t>forminput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: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여러 개의 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input </a:t>
            </a:r>
            <a:r>
              <a:rPr lang="ko-KR" altLang="en-US" dirty="0" err="1" smtClean="0">
                <a:latin typeface="Verdana" pitchFamily="34" charset="0"/>
                <a:cs typeface="Verdana" pitchFamily="34" charset="0"/>
              </a:rPr>
              <a:t>요소중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 하나가 입력되면 부모 폼의 모든 요소에 </a:t>
            </a:r>
            <a:r>
              <a:rPr lang="en-US" altLang="ko-KR" dirty="0" err="1" smtClean="0">
                <a:latin typeface="Verdana" pitchFamily="34" charset="0"/>
                <a:cs typeface="Verdana" pitchFamily="34" charset="0"/>
              </a:rPr>
              <a:t>forminput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  이벤트 발생 </a:t>
            </a:r>
            <a:endParaRPr lang="en-US" altLang="ko-KR" dirty="0" smtClean="0">
              <a:latin typeface="Verdana" pitchFamily="34" charset="0"/>
              <a:cs typeface="Verdana" pitchFamily="34" charset="0"/>
            </a:endParaRPr>
          </a:p>
          <a:p>
            <a:pPr lvl="1"/>
            <a:r>
              <a:rPr lang="en-US" altLang="ko-KR" dirty="0" err="1" smtClean="0">
                <a:latin typeface="Verdana" pitchFamily="34" charset="0"/>
                <a:cs typeface="Verdana" pitchFamily="34" charset="0"/>
              </a:rPr>
              <a:t>formchange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 :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여러 개의 </a:t>
            </a:r>
            <a:r>
              <a:rPr lang="ko-KR" altLang="en-US" dirty="0" err="1" smtClean="0">
                <a:latin typeface="Verdana" pitchFamily="34" charset="0"/>
                <a:cs typeface="Verdana" pitchFamily="34" charset="0"/>
              </a:rPr>
              <a:t>요소중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 하나가 변경되면 부모 폼의 모든 요소에 </a:t>
            </a:r>
            <a:r>
              <a:rPr lang="en-US" altLang="ko-KR" dirty="0" err="1" smtClean="0">
                <a:latin typeface="Verdana" pitchFamily="34" charset="0"/>
                <a:cs typeface="Verdana" pitchFamily="34" charset="0"/>
              </a:rPr>
              <a:t>formchange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 이벤트 발생 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4000" y="1000108"/>
            <a:ext cx="8134424" cy="55252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HTML&gt;</a:t>
            </a:r>
          </a:p>
          <a:p>
            <a:pPr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pPr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&lt;head&gt;&lt;title&gt;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Webform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-event&lt;/title&gt;</a:t>
            </a:r>
          </a:p>
          <a:p>
            <a:pPr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&lt;/head&gt;</a:t>
            </a:r>
          </a:p>
          <a:p>
            <a:pPr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&lt;!--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전송버튼의 활성화 여부 체크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글자가 입력된 것이 없거나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140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글자를 넘으면 비활성화 된다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.&amp;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lt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는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의 의미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&amp;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gt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는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의 의미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--&gt;</a:t>
            </a:r>
          </a:p>
          <a:p>
            <a:pPr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&lt;form 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onforminput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sendButton.disabled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message.value.length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&amp;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lt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;=0  || 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message.value.length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&amp;gt;140;"&gt;</a:t>
            </a:r>
          </a:p>
          <a:p>
            <a:pPr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140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자 이내로 입력해주세요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남음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&lt;!--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forminput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이벤트를 처리하여 실시간으로 남은 </a:t>
            </a:r>
            <a:r>
              <a:rPr lang="ko-KR" alt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문자수를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출력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--&gt;</a:t>
            </a:r>
          </a:p>
          <a:p>
            <a:pPr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&lt;output </a:t>
            </a:r>
            <a:r>
              <a:rPr lang="en-US" altLang="ko-KR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onforminput</a:t>
            </a:r>
            <a:r>
              <a:rPr lang="en-US" altLang="ko-KR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="value=(140-message.value.length);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 140&lt;/output&gt; 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문자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&lt;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textarea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name="message"&gt;&lt;/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textarea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&lt;button name="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sendButton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disabled&gt;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전송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&lt;/button&gt;</a:t>
            </a:r>
          </a:p>
          <a:p>
            <a:pPr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&lt;/form&gt;</a:t>
            </a:r>
          </a:p>
          <a:p>
            <a:pPr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&lt;/body&gt;</a:t>
            </a:r>
          </a:p>
          <a:p>
            <a:pPr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Web Form </a:t>
            </a:r>
            <a:r>
              <a:rPr lang="ko-KR" altLang="en-US" dirty="0" smtClean="0"/>
              <a:t>이벤트 </a:t>
            </a:r>
            <a:r>
              <a:rPr lang="en-US" altLang="ko-KR" dirty="0" smtClean="0"/>
              <a:t>–</a:t>
            </a:r>
            <a:r>
              <a:rPr lang="ko-KR" altLang="en-US" dirty="0" err="1" smtClean="0"/>
              <a:t>인라인이벤트가</a:t>
            </a:r>
            <a:r>
              <a:rPr lang="ko-KR" altLang="en-US" dirty="0" smtClean="0"/>
              <a:t> 아닌 형식으로 바꾸자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4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14289</TotalTime>
  <Words>1033</Words>
  <Application>Microsoft Office PowerPoint</Application>
  <PresentationFormat>화면 슬라이드 쇼(4:3)</PresentationFormat>
  <Paragraphs>194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광장</vt:lpstr>
      <vt:lpstr>HTML5</vt:lpstr>
      <vt:lpstr>PowerPoint 프레젠테이션</vt:lpstr>
      <vt:lpstr>Web Form2.0_file</vt:lpstr>
      <vt:lpstr>Web Form2.0_file</vt:lpstr>
      <vt:lpstr>Web Form2.0_file</vt:lpstr>
      <vt:lpstr>Web Form  file 속성 및 크기 알아오기</vt:lpstr>
      <vt:lpstr>Web Form 이벤트</vt:lpstr>
      <vt:lpstr>Web Form 이벤트</vt:lpstr>
      <vt:lpstr>Web Form 이벤트 –인라인이벤트가 아닌 형식으로 바꾸자. </vt:lpstr>
      <vt:lpstr>Web Form New Element_output</vt:lpstr>
      <vt:lpstr>Web Form New Element_output</vt:lpstr>
      <vt:lpstr>Web Form New Element_progress</vt:lpstr>
      <vt:lpstr>Web Form New Element_progress</vt:lpstr>
      <vt:lpstr>Web Form New Element_meter</vt:lpstr>
      <vt:lpstr>Web Form New Element_datalist</vt:lpstr>
      <vt:lpstr>Web Form New Element_datalist</vt:lpstr>
      <vt:lpstr>Web Form New Element_keygen</vt:lpstr>
      <vt:lpstr>Web Form New Element_keygen</vt:lpstr>
      <vt:lpstr>Web Form :입력값검증 </vt:lpstr>
      <vt:lpstr>Web Form :입력값검증 </vt:lpstr>
      <vt:lpstr>입력값검증 – checkValidity()를 이용 </vt:lpstr>
      <vt:lpstr>Web Form :입력값검증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류동엽</dc:creator>
  <cp:lastModifiedBy>Mirim</cp:lastModifiedBy>
  <cp:revision>1003</cp:revision>
  <dcterms:created xsi:type="dcterms:W3CDTF">2011-07-22T01:26:21Z</dcterms:created>
  <dcterms:modified xsi:type="dcterms:W3CDTF">2014-04-23T03:06:02Z</dcterms:modified>
</cp:coreProperties>
</file>