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78" r:id="rId4"/>
    <p:sldId id="258" r:id="rId5"/>
    <p:sldId id="277" r:id="rId6"/>
    <p:sldId id="271" r:id="rId7"/>
    <p:sldId id="272" r:id="rId8"/>
    <p:sldId id="273" r:id="rId9"/>
    <p:sldId id="285" r:id="rId10"/>
    <p:sldId id="268" r:id="rId11"/>
    <p:sldId id="280" r:id="rId12"/>
    <p:sldId id="284" r:id="rId13"/>
    <p:sldId id="281" r:id="rId14"/>
    <p:sldId id="27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79264" autoAdjust="0"/>
  </p:normalViewPr>
  <p:slideViewPr>
    <p:cSldViewPr>
      <p:cViewPr varScale="1">
        <p:scale>
          <a:sx n="68" d="100"/>
          <a:sy n="68" d="100"/>
        </p:scale>
        <p:origin x="-183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A86F9-D0A2-4A72-9811-8B6DFFECA64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CB4C-C780-4EFD-991C-723078BBC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9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두 논문 다 코드가 있음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찾아서 실행해보기</a:t>
            </a:r>
            <a:endParaRPr lang="en-US" altLang="ko-KR" dirty="0" smtClean="0"/>
          </a:p>
          <a:p>
            <a:pPr marL="628650" lvl="1" indent="-171450">
              <a:buFontTx/>
              <a:buChar char="-"/>
            </a:pPr>
            <a:r>
              <a:rPr lang="en-US" altLang="ko-KR" dirty="0" smtClean="0"/>
              <a:t>CPC</a:t>
            </a:r>
            <a:r>
              <a:rPr lang="ko-KR" altLang="en-US" dirty="0" smtClean="0"/>
              <a:t>만이라도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ProtoCPC</a:t>
            </a:r>
            <a:r>
              <a:rPr lang="ko-KR" altLang="en-US" dirty="0" smtClean="0"/>
              <a:t>없으면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5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Autoregressive model : </a:t>
            </a:r>
            <a:r>
              <a:rPr lang="ko-KR" altLang="en-US" dirty="0" smtClean="0"/>
              <a:t>시간 연속적 모델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앞의 시간을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써서 회귀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압축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 모형을 사용함으로써 다음 시간을 예측하는 모델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비선형 </a:t>
            </a:r>
            <a:r>
              <a:rPr lang="en-US" altLang="ko-KR" dirty="0" smtClean="0"/>
              <a:t>encoder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이후의 값을 예측하진 </a:t>
            </a:r>
            <a:r>
              <a:rPr lang="en-US" altLang="ko-KR" baseline="0" dirty="0" smtClean="0"/>
              <a:t>X. </a:t>
            </a:r>
            <a:r>
              <a:rPr lang="ko-KR" altLang="en-US" baseline="0" dirty="0" smtClean="0"/>
              <a:t>더 </a:t>
            </a:r>
            <a:r>
              <a:rPr lang="en-US" altLang="ko-KR" baseline="0" dirty="0" smtClean="0"/>
              <a:t>lower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temporal resolution</a:t>
            </a:r>
            <a:r>
              <a:rPr lang="ko-KR" altLang="en-US" baseline="0" dirty="0" smtClean="0"/>
              <a:t>으로 변경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Latent space : </a:t>
            </a:r>
            <a:r>
              <a:rPr lang="ko-KR" altLang="en-US" baseline="0" dirty="0" smtClean="0"/>
              <a:t>관측 데이터를 가장 잘 설명하는 잠재공간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우리가 직접적으로 해석할 수 없는 </a:t>
            </a:r>
            <a:r>
              <a:rPr lang="en-US" altLang="ko-KR" baseline="0" dirty="0" smtClean="0"/>
              <a:t>Feature value</a:t>
            </a:r>
            <a:r>
              <a:rPr lang="ko-KR" altLang="en-US" baseline="0" dirty="0" smtClean="0"/>
              <a:t>를 포함하는 추상적인 다차원공간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49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Autoregressive model : </a:t>
            </a:r>
            <a:r>
              <a:rPr lang="ko-KR" altLang="en-US" dirty="0" smtClean="0"/>
              <a:t>시간 연속적 모델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앞의 시간을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써서 회귀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압축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 모형을 사용함으로써 다음 시간을 예측하는 모델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비선형 </a:t>
            </a:r>
            <a:r>
              <a:rPr lang="en-US" altLang="ko-KR" dirty="0" smtClean="0"/>
              <a:t>encoder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이후의 값을 예측하진 </a:t>
            </a:r>
            <a:r>
              <a:rPr lang="en-US" altLang="ko-KR" baseline="0" dirty="0" smtClean="0"/>
              <a:t>X. </a:t>
            </a:r>
            <a:r>
              <a:rPr lang="ko-KR" altLang="en-US" baseline="0" dirty="0" smtClean="0"/>
              <a:t>더 </a:t>
            </a:r>
            <a:r>
              <a:rPr lang="en-US" altLang="ko-KR" baseline="0" dirty="0" smtClean="0"/>
              <a:t>lower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temporal resolution</a:t>
            </a:r>
            <a:r>
              <a:rPr lang="ko-KR" altLang="en-US" baseline="0" dirty="0" smtClean="0"/>
              <a:t>으로 변경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Latent space : </a:t>
            </a:r>
            <a:r>
              <a:rPr lang="ko-KR" altLang="en-US" baseline="0" dirty="0" smtClean="0"/>
              <a:t>관측 데이터를 가장 잘 설명하는 잠재공간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우리가 직접적으로 해석할 수 없는 </a:t>
            </a:r>
            <a:r>
              <a:rPr lang="en-US" altLang="ko-KR" baseline="0" dirty="0" smtClean="0"/>
              <a:t>Feature value</a:t>
            </a:r>
            <a:r>
              <a:rPr lang="ko-KR" altLang="en-US" baseline="0" dirty="0" smtClean="0"/>
              <a:t>를 포함하는 추상적인 다차원공간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49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추가해야 했을 내용</a:t>
            </a:r>
            <a:endParaRPr lang="en-US" altLang="ko-KR" dirty="0" smtClean="0"/>
          </a:p>
          <a:p>
            <a:pPr marL="0" indent="0">
              <a:buFontTx/>
              <a:buNone/>
            </a:pPr>
            <a:endParaRPr lang="en-US" altLang="ko-KR" dirty="0" smtClean="0"/>
          </a:p>
          <a:p>
            <a:pPr marL="228600" indent="-228600">
              <a:buFontTx/>
              <a:buAutoNum type="arabicPeriod"/>
            </a:pPr>
            <a:r>
              <a:rPr lang="en-US" altLang="ko-KR" dirty="0" err="1" smtClean="0"/>
              <a:t>ProtoCPC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검색해도 </a:t>
            </a:r>
            <a:r>
              <a:rPr lang="en-US" altLang="ko-KR" baseline="0" dirty="0" smtClean="0"/>
              <a:t>CPC</a:t>
            </a:r>
            <a:r>
              <a:rPr lang="ko-KR" altLang="en-US" baseline="0" dirty="0" smtClean="0"/>
              <a:t>만 나오고 </a:t>
            </a:r>
            <a:r>
              <a:rPr lang="en-US" altLang="ko-KR" baseline="0" dirty="0" err="1" smtClean="0"/>
              <a:t>protoCPC</a:t>
            </a:r>
            <a:r>
              <a:rPr lang="ko-KR" altLang="en-US" baseline="0" dirty="0" smtClean="0"/>
              <a:t>는 잘 나오지 않음</a:t>
            </a:r>
            <a:endParaRPr lang="en-US" altLang="ko-KR" baseline="0" dirty="0" smtClean="0"/>
          </a:p>
          <a:p>
            <a:pPr marL="228600" indent="-228600">
              <a:buFontTx/>
              <a:buAutoNum type="arabicPeriod"/>
            </a:pPr>
            <a:r>
              <a:rPr lang="en-US" altLang="ko-KR" baseline="0" dirty="0" err="1" smtClean="0"/>
              <a:t>ProtoCPC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Self-Distillation</a:t>
            </a:r>
          </a:p>
          <a:p>
            <a:pPr marL="228600" indent="-228600">
              <a:buFontTx/>
              <a:buAutoNum type="arabicPeriod"/>
            </a:pPr>
            <a:r>
              <a:rPr lang="en-US" altLang="ko-KR" baseline="0" dirty="0" err="1" smtClean="0"/>
              <a:t>ProcoCPC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Loss</a:t>
            </a:r>
            <a:r>
              <a:rPr lang="ko-KR" altLang="en-US" baseline="0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20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baseline="0" dirty="0" err="1" smtClean="0"/>
              <a:t>캡디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 </a:t>
            </a:r>
            <a:r>
              <a:rPr lang="ko-KR" altLang="en-US" baseline="0" dirty="0" smtClean="0"/>
              <a:t>기초 조사서 제출 </a:t>
            </a:r>
            <a:r>
              <a:rPr lang="en-US" altLang="ko-KR" baseline="0" dirty="0" smtClean="0"/>
              <a:t>: 3/31</a:t>
            </a:r>
            <a:r>
              <a:rPr lang="ko-KR" altLang="en-US" baseline="0" dirty="0" smtClean="0"/>
              <a:t>일 자정까지 제출</a:t>
            </a:r>
            <a:endParaRPr lang="en-US" altLang="ko-KR" baseline="0" dirty="0" smtClean="0"/>
          </a:p>
          <a:p>
            <a:pPr marL="628650" lvl="1" indent="-171450">
              <a:buFontTx/>
              <a:buChar char="-"/>
            </a:pPr>
            <a:r>
              <a:rPr lang="ko-KR" altLang="en-US" baseline="0" dirty="0" smtClean="0"/>
              <a:t>최대한 월요일 밤</a:t>
            </a:r>
            <a:r>
              <a:rPr lang="en-US" altLang="ko-KR" baseline="0" dirty="0" smtClean="0"/>
              <a:t>(3/28)</a:t>
            </a:r>
            <a:r>
              <a:rPr lang="ko-KR" altLang="en-US" baseline="0" dirty="0" smtClean="0"/>
              <a:t>까지 기초 조사서 작성 후 피드백 받기</a:t>
            </a:r>
            <a:endParaRPr lang="en-US" altLang="ko-KR" baseline="0" dirty="0" smtClean="0"/>
          </a:p>
          <a:p>
            <a:pPr marL="628650" lvl="1" indent="-171450">
              <a:buFontTx/>
              <a:buChar char="-"/>
            </a:pPr>
            <a:r>
              <a:rPr lang="en-US" altLang="ko-KR" baseline="0" dirty="0" smtClean="0"/>
              <a:t>Contrastive Learning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ProtoCPC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둘 다를 응용하게 되는 걸까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둘의 차이와 공통점은</a:t>
            </a:r>
            <a:r>
              <a:rPr lang="en-US" altLang="ko-KR" baseline="0" dirty="0" smtClean="0"/>
              <a:t>?)</a:t>
            </a:r>
          </a:p>
          <a:p>
            <a:pPr marL="628650" lvl="1" indent="-171450">
              <a:buFontTx/>
              <a:buChar char="-"/>
            </a:pPr>
            <a:r>
              <a:rPr lang="ko-KR" altLang="en-US" baseline="0" dirty="0" smtClean="0"/>
              <a:t>어느 부분에서 두 논문이 새로 인용될 것인가</a:t>
            </a:r>
            <a:r>
              <a:rPr lang="en-US" altLang="ko-KR" baseline="0" dirty="0" smtClean="0"/>
              <a:t>?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8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Contrastive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모델은 </a:t>
            </a:r>
            <a:r>
              <a:rPr lang="en-US" altLang="ko-KR" baseline="0" dirty="0" smtClean="0"/>
              <a:t>mini-batch(256~8192)</a:t>
            </a:r>
            <a:r>
              <a:rPr lang="ko-KR" altLang="en-US" baseline="0" dirty="0" smtClean="0"/>
              <a:t>에서 유효하고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이상 많은 데이터로 운용할 시 흔들릴 수 있음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09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en-US" altLang="ko-KR" baseline="0" dirty="0" smtClean="0"/>
              <a:t> augmentation</a:t>
            </a:r>
            <a:r>
              <a:rPr lang="ko-KR" altLang="en-US" baseline="0" dirty="0" smtClean="0"/>
              <a:t>의 종류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랜덤 </a:t>
            </a:r>
            <a:r>
              <a:rPr lang="ko-KR" altLang="en-US" baseline="0" dirty="0" err="1" smtClean="0"/>
              <a:t>크로핑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+ </a:t>
            </a:r>
            <a:r>
              <a:rPr lang="ko-KR" altLang="en-US" baseline="0" dirty="0" err="1" smtClean="0"/>
              <a:t>리사이징</a:t>
            </a:r>
            <a:r>
              <a:rPr lang="ko-KR" altLang="en-US" baseline="0" dirty="0" smtClean="0"/>
              <a:t> 백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랜덤 색 변형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랜덤 </a:t>
            </a:r>
            <a:r>
              <a:rPr lang="ko-KR" altLang="en-US" baseline="0" dirty="0" err="1" smtClean="0"/>
              <a:t>가우시안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블러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f(·) = base</a:t>
            </a:r>
            <a:r>
              <a:rPr lang="en-US" altLang="ko-KR" baseline="0" dirty="0" smtClean="0"/>
              <a:t> encoder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Base</a:t>
            </a:r>
            <a:r>
              <a:rPr lang="en-US" altLang="ko-KR" baseline="0" dirty="0" smtClean="0"/>
              <a:t> encoder</a:t>
            </a:r>
            <a:r>
              <a:rPr lang="ko-KR" altLang="en-US" baseline="0" dirty="0" smtClean="0"/>
              <a:t>는 어떤 인공 신경망이든 상관이 없으나 이 논문에서는 간편성을 위해 </a:t>
            </a:r>
            <a:r>
              <a:rPr lang="en-US" altLang="ko-KR" baseline="0" dirty="0" err="1" smtClean="0"/>
              <a:t>ResNET</a:t>
            </a:r>
            <a:r>
              <a:rPr lang="ko-KR" altLang="en-US" baseline="0" dirty="0" smtClean="0"/>
              <a:t>을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MLP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다층 </a:t>
            </a:r>
            <a:r>
              <a:rPr lang="ko-KR" altLang="en-US" baseline="0" dirty="0" err="1" smtClean="0"/>
              <a:t>퍼셉트론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Muti</a:t>
            </a:r>
            <a:r>
              <a:rPr lang="en-US" altLang="ko-KR" baseline="0" dirty="0" smtClean="0"/>
              <a:t>-Layer perceptron)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Weight</a:t>
            </a:r>
            <a:r>
              <a:rPr lang="en-US" altLang="ko-KR" baseline="0" dirty="0" smtClean="0"/>
              <a:t> : hidden layer</a:t>
            </a:r>
            <a:r>
              <a:rPr lang="ko-KR" altLang="en-US" baseline="0" dirty="0" smtClean="0"/>
              <a:t> 가중치</a:t>
            </a:r>
            <a:endParaRPr lang="en-US" altLang="ko-KR" baseline="0" dirty="0" smtClean="0"/>
          </a:p>
          <a:p>
            <a:r>
              <a:rPr lang="en-US" altLang="ko-KR" baseline="0" dirty="0" smtClean="0"/>
              <a:t>W(1) : hi 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hidden layer</a:t>
            </a:r>
          </a:p>
          <a:p>
            <a:r>
              <a:rPr lang="en-US" altLang="ko-KR" baseline="0" dirty="0" smtClean="0"/>
              <a:t>W(2) : hidden layer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zi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* Comment : two hidden layer (</a:t>
            </a:r>
            <a:r>
              <a:rPr lang="ko-KR" altLang="en-US" baseline="0" dirty="0" smtClean="0"/>
              <a:t>가중치</a:t>
            </a:r>
            <a:r>
              <a:rPr lang="en-US" altLang="ko-KR" baseline="0" dirty="0" smtClean="0"/>
              <a:t>2)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 Comment : </a:t>
            </a:r>
            <a:r>
              <a:rPr lang="en-US" altLang="ko-KR" dirty="0" err="1" smtClean="0"/>
              <a:t>Github</a:t>
            </a:r>
            <a:r>
              <a:rPr lang="en-US" altLang="ko-KR" baseline="0" dirty="0" smtClean="0"/>
              <a:t> : Star </a:t>
            </a:r>
            <a:r>
              <a:rPr lang="ko-KR" altLang="en-US" baseline="0" dirty="0" err="1" smtClean="0"/>
              <a:t>갯수가</a:t>
            </a:r>
            <a:r>
              <a:rPr lang="ko-KR" altLang="en-US" baseline="0" dirty="0" smtClean="0"/>
              <a:t> 높은 거 위주로 코드 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69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Log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- : </a:t>
            </a:r>
            <a:r>
              <a:rPr lang="ko-KR" altLang="en-US" dirty="0" smtClean="0"/>
              <a:t>양수로 변환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Exp</a:t>
            </a:r>
            <a:r>
              <a:rPr lang="en-US" altLang="ko-KR" baseline="0" dirty="0" smtClean="0"/>
              <a:t> : exponential </a:t>
            </a:r>
            <a:r>
              <a:rPr lang="ko-KR" altLang="en-US" baseline="0" dirty="0" smtClean="0"/>
              <a:t>함수 </a:t>
            </a:r>
            <a:r>
              <a:rPr lang="en-US" altLang="ko-KR" baseline="0" dirty="0" smtClean="0"/>
              <a:t>(e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지수 함수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err="1" smtClean="0"/>
              <a:t>Sim</a:t>
            </a:r>
            <a:r>
              <a:rPr lang="en-US" altLang="ko-KR" baseline="0" dirty="0" smtClean="0"/>
              <a:t> : cosine similarity – </a:t>
            </a:r>
            <a:r>
              <a:rPr lang="ko-KR" altLang="en-US" baseline="0" dirty="0" smtClean="0"/>
              <a:t>두 벡터가 이루는 </a:t>
            </a:r>
            <a:r>
              <a:rPr lang="en-US" altLang="ko-KR" baseline="0" dirty="0" smtClean="0"/>
              <a:t>cosine </a:t>
            </a:r>
            <a:r>
              <a:rPr lang="ko-KR" altLang="en-US" baseline="0" dirty="0" smtClean="0"/>
              <a:t>값으로 유사도 측정하는 방식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T(</a:t>
            </a:r>
            <a:r>
              <a:rPr lang="ko-KR" altLang="en-US" baseline="0" dirty="0" err="1" smtClean="0"/>
              <a:t>타우</a:t>
            </a:r>
            <a:r>
              <a:rPr lang="en-US" altLang="ko-KR" baseline="0" dirty="0" smtClean="0"/>
              <a:t>) : temperature</a:t>
            </a:r>
            <a:r>
              <a:rPr lang="ko-KR" altLang="en-US" baseline="0" dirty="0" smtClean="0"/>
              <a:t> 상수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3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Positive</a:t>
            </a:r>
            <a:r>
              <a:rPr lang="en-US" altLang="ko-KR" baseline="0" dirty="0" smtClean="0"/>
              <a:t> pair : </a:t>
            </a:r>
            <a:r>
              <a:rPr lang="ko-KR" altLang="en-US" baseline="0" dirty="0" smtClean="0"/>
              <a:t>동일한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augmented</a:t>
            </a:r>
          </a:p>
          <a:p>
            <a:r>
              <a:rPr lang="en-US" altLang="ko-KR" baseline="0" dirty="0" smtClean="0"/>
              <a:t>Negative pair : </a:t>
            </a:r>
            <a:r>
              <a:rPr lang="ko-KR" altLang="en-US" baseline="0" dirty="0" smtClean="0"/>
              <a:t>동일하지 않은 </a:t>
            </a:r>
            <a:r>
              <a:rPr lang="en-US" altLang="ko-KR" baseline="0" dirty="0" smtClean="0"/>
              <a:t>augmented data </a:t>
            </a:r>
            <a:r>
              <a:rPr lang="ko-KR" altLang="en-US" baseline="0" dirty="0" err="1" smtClean="0"/>
              <a:t>매칭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baseline="0" dirty="0" smtClean="0"/>
              <a:t>손실함수에 </a:t>
            </a:r>
            <a:r>
              <a:rPr lang="en-US" altLang="ko-KR" baseline="0" dirty="0" smtClean="0"/>
              <a:t>log</a:t>
            </a:r>
            <a:r>
              <a:rPr lang="ko-KR" altLang="en-US" baseline="0" dirty="0" smtClean="0"/>
              <a:t>함수를 취하는 이유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최대값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최솟값을 가지는 값은 유지하되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손실함수 식을 최소화하기 위해서 로그 함수를 사용한다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altLang="ko-KR" baseline="0" dirty="0" smtClean="0"/>
              <a:t>	- </a:t>
            </a:r>
            <a:r>
              <a:rPr lang="ko-KR" altLang="en-US" baseline="0" dirty="0" smtClean="0"/>
              <a:t>출처 </a:t>
            </a:r>
            <a:r>
              <a:rPr lang="en-US" altLang="ko-KR" baseline="0" dirty="0" smtClean="0"/>
              <a:t>: https://</a:t>
            </a:r>
            <a:r>
              <a:rPr lang="en-US" altLang="ko-KR" baseline="0" dirty="0" smtClean="0"/>
              <a:t>ichi.pro/ko/gigye-hagseub-eseo-logeuga-jung-yohan-iyu-120052784499854</a:t>
            </a:r>
          </a:p>
          <a:p>
            <a:pPr marL="0" indent="0">
              <a:buFont typeface="Arial" charset="0"/>
              <a:buNone/>
            </a:pPr>
            <a:endParaRPr lang="en-US" altLang="ko-KR" baseline="0" dirty="0" smtClean="0"/>
          </a:p>
          <a:p>
            <a:pPr marL="0" indent="0">
              <a:buFont typeface="Arial" charset="0"/>
              <a:buNone/>
            </a:pPr>
            <a:r>
              <a:rPr lang="en-US" altLang="ko-KR" baseline="0" dirty="0" smtClean="0"/>
              <a:t>* Comment : NLL (</a:t>
            </a:r>
            <a:r>
              <a:rPr lang="ko-KR" altLang="en-US" baseline="0" dirty="0" smtClean="0"/>
              <a:t>통계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41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41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BeatGAN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CPC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둘다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unsupervised learning</a:t>
            </a:r>
            <a:r>
              <a:rPr lang="ko-KR" altLang="en-US" baseline="0" dirty="0" smtClean="0"/>
              <a:t>의 방식 사용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따로 </a:t>
            </a:r>
            <a:r>
              <a:rPr lang="en-US" altLang="ko-KR" baseline="0" dirty="0" err="1" smtClean="0"/>
              <a:t>rable</a:t>
            </a:r>
            <a:r>
              <a:rPr lang="ko-KR" altLang="en-US" baseline="0" dirty="0" smtClean="0"/>
              <a:t>이 필요하지 않음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5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7D44-D396-4454-8956-5A59C286A8C9}" type="datetime1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CE4-0A72-405D-A07C-00E7AE5C9137}" type="datetime1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5571-9915-4B8E-875D-D51D609C7E40}" type="datetime1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7FD-4839-4E55-9B04-71EBF2CDF637}" type="datetime1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C9EF-9D3E-4006-8BDE-4190D4841A74}" type="datetime1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CF5-6559-4D66-BC7D-2F232A2A9146}" type="datetime1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F17D-5222-4DF9-AF93-41B7FFB19D9A}" type="datetime1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1A52-F5C1-440B-BC22-5373B81FA543}" type="datetime1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236B-D169-416C-B98B-0922B4F131E0}" type="datetime1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44C8-073A-4667-844F-EB62AF04C115}" type="datetime1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A5C-A57D-45D2-81D4-67FF83BACBAD}" type="datetime1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D9206D-35EA-47CA-9220-ED88CC9A0BB7}" type="datetime1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 smtClean="0"/>
              <a:t>20220324</a:t>
            </a:r>
            <a:br>
              <a:rPr lang="en-US" altLang="ko-KR" sz="4800" dirty="0" smtClean="0"/>
            </a:br>
            <a:r>
              <a:rPr lang="en-US" altLang="ko-KR" sz="4800" dirty="0" smtClean="0"/>
              <a:t>Presentation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2015104236</a:t>
            </a:r>
          </a:p>
          <a:p>
            <a:r>
              <a:rPr lang="ko-KR" altLang="en-US" b="1" dirty="0" smtClean="0"/>
              <a:t>컴퓨터공학과 </a:t>
            </a:r>
            <a:r>
              <a:rPr lang="ko-KR" altLang="en-US" b="1" dirty="0" err="1" smtClean="0"/>
              <a:t>황채은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Protocpc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/>
              <a:t>CPC : Contrastive Predictive Coding.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CPC</a:t>
            </a:r>
            <a:r>
              <a:rPr lang="ko-KR" altLang="en-US" dirty="0"/>
              <a:t>는 </a:t>
            </a:r>
            <a:r>
              <a:rPr lang="en-US" altLang="ko-KR" dirty="0"/>
              <a:t>unsupervised learning</a:t>
            </a:r>
            <a:r>
              <a:rPr lang="ko-KR" altLang="en-US" dirty="0"/>
              <a:t>의 기법 중 하나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§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6525344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/>
              <a:t>https://kaen2891.tistory.com/77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755576" y="2636912"/>
            <a:ext cx="7416824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CPC</a:t>
            </a:r>
            <a:r>
              <a:rPr lang="ko-KR" altLang="en-US" b="1" dirty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미래 관찰 예측</a:t>
            </a:r>
            <a:r>
              <a:rPr lang="en-US" altLang="ko-KR" b="1" dirty="0"/>
              <a:t> </a:t>
            </a:r>
            <a:r>
              <a:rPr lang="ko-KR" altLang="en-US" b="1" dirty="0" smtClean="0"/>
              <a:t>코딩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확률적 대비 손실의 결합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755576" y="3933056"/>
            <a:ext cx="7416824" cy="21602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오랜 시간 동안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observation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mutual information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최대화 할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여러 시간 간격으로 떨어져 있는 데이터 포인트들에서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Shared information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인코딩하여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representation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학습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많은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step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동안 퍼져있는 정보들을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‘Slow Features’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라고 부르며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이는 시간이 빠르게 지나도 변하지 않는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의미함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707904" y="3356992"/>
            <a:ext cx="1296144" cy="43204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5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Protocpc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89" y="2943360"/>
            <a:ext cx="7416824" cy="325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63289" y="1844824"/>
            <a:ext cx="7416824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CPC </a:t>
            </a:r>
            <a:r>
              <a:rPr lang="en-US" altLang="ko-KR" b="1" dirty="0" err="1" smtClean="0"/>
              <a:t>Enconder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23528" y="6198778"/>
            <a:ext cx="1656184" cy="4169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비선형 </a:t>
            </a:r>
            <a:r>
              <a:rPr lang="en-US" altLang="ko-KR" sz="1400" b="1" dirty="0" smtClean="0"/>
              <a:t>encoder</a:t>
            </a:r>
            <a:endParaRPr lang="ko-KR" altLang="en-US" sz="1400" b="1" dirty="0"/>
          </a:p>
        </p:txBody>
      </p:sp>
      <p:cxnSp>
        <p:nvCxnSpPr>
          <p:cNvPr id="11" name="직선 화살표 연결선 10"/>
          <p:cNvCxnSpPr>
            <a:stCxn id="9" idx="0"/>
          </p:cNvCxnSpPr>
          <p:nvPr/>
        </p:nvCxnSpPr>
        <p:spPr>
          <a:xfrm flipV="1">
            <a:off x="1151620" y="5175608"/>
            <a:ext cx="252028" cy="102317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40249" y="2564904"/>
            <a:ext cx="1656184" cy="4169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Autoregressive</a:t>
            </a:r>
          </a:p>
          <a:p>
            <a:pPr algn="ctr"/>
            <a:r>
              <a:rPr lang="en-US" altLang="ko-KR" sz="1400" b="1" dirty="0" smtClean="0"/>
              <a:t>model</a:t>
            </a:r>
            <a:endParaRPr lang="ko-KR" altLang="en-US" sz="1400" b="1" dirty="0"/>
          </a:p>
        </p:txBody>
      </p:sp>
      <p:cxnSp>
        <p:nvCxnSpPr>
          <p:cNvPr id="13" name="직선 화살표 연결선 12"/>
          <p:cNvCxnSpPr>
            <a:stCxn id="12" idx="2"/>
          </p:cNvCxnSpPr>
          <p:nvPr/>
        </p:nvCxnSpPr>
        <p:spPr>
          <a:xfrm>
            <a:off x="968341" y="2981894"/>
            <a:ext cx="309293" cy="80714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79712" y="6198778"/>
                <a:ext cx="374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𝓍</m:t>
                        </m:r>
                      </m:e>
                      <m:sub>
                        <m:r>
                          <a:rPr lang="ko-KR" altLang="en-US" i="1" smtClean="0">
                            <a:latin typeface="Cambria Math"/>
                          </a:rPr>
                          <m:t>𝓉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𝓏</m:t>
                        </m:r>
                      </m:e>
                      <m:sub>
                        <m:r>
                          <a:rPr lang="ko-KR" altLang="en-US" i="1" smtClean="0">
                            <a:latin typeface="Cambria Math"/>
                          </a:rPr>
                          <m:t>𝓉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ℊ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𝑒𝑛𝑐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𝓍</m:t>
                        </m:r>
                      </m:e>
                      <m:sub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𝓉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로 </a:t>
                </a:r>
                <a:r>
                  <a:rPr lang="en-US" altLang="ko-KR" dirty="0" smtClean="0"/>
                  <a:t>mapping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6198778"/>
                <a:ext cx="374441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66" t="-11667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63688" y="2555612"/>
                <a:ext cx="66967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: Latent space </a:t>
                </a:r>
                <a:r>
                  <a:rPr lang="ko-KR" altLang="en-US" dirty="0" smtClean="0"/>
                  <a:t>의 현재 시간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𝓉</m:t>
                    </m:r>
                  </m:oMath>
                </a14:m>
                <a:r>
                  <a:rPr lang="ko-KR" altLang="en-US" dirty="0" smtClean="0"/>
                  <a:t>를 포함한 이전의 모든 값들인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𝓏</m:t>
                    </m:r>
                    <m:r>
                      <a:rPr lang="ko-KR" altLang="en-US" i="1" smtClean="0">
                        <a:latin typeface="Cambria Math"/>
                      </a:rPr>
                      <m:t>≤</m:t>
                    </m:r>
                    <m:r>
                      <a:rPr lang="ko-KR" altLang="en-US" i="1" smtClean="0">
                        <a:latin typeface="Cambria Math"/>
                      </a:rPr>
                      <m:t>𝓉</m:t>
                    </m:r>
                  </m:oMath>
                </a14:m>
                <a:r>
                  <a:rPr lang="ko-KR" altLang="en-US" dirty="0" smtClean="0"/>
                  <a:t>에 대해 요약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555612"/>
                <a:ext cx="6696744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728" t="-6604" b="-12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11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Protocpc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89" y="2943360"/>
            <a:ext cx="7416824" cy="325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63289" y="1844824"/>
            <a:ext cx="7416824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CPC </a:t>
            </a:r>
            <a:r>
              <a:rPr lang="en-US" altLang="ko-KR" b="1" dirty="0" err="1" smtClean="0"/>
              <a:t>Enconder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40249" y="2564904"/>
                <a:ext cx="1656184" cy="41699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000" b="1" i="1" smtClean="0">
                              <a:latin typeface="Cambria Math"/>
                            </a:rPr>
                            <m:t>𝓒</m:t>
                          </m:r>
                        </m:e>
                        <m:sub>
                          <m:r>
                            <a:rPr lang="ko-KR" altLang="en-US" sz="2000" b="1" i="1" smtClean="0">
                              <a:latin typeface="Cambria Math"/>
                            </a:rPr>
                            <m:t>𝓽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9" y="2564904"/>
                <a:ext cx="1656184" cy="416990"/>
              </a:xfrm>
              <a:prstGeom prst="rect">
                <a:avLst/>
              </a:prstGeom>
              <a:blipFill rotWithShape="1">
                <a:blip r:embed="rId4"/>
                <a:stretch>
                  <a:fillRect b="-14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>
            <a:stCxn id="12" idx="2"/>
          </p:cNvCxnSpPr>
          <p:nvPr/>
        </p:nvCxnSpPr>
        <p:spPr>
          <a:xfrm>
            <a:off x="968341" y="2981894"/>
            <a:ext cx="435307" cy="40357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63688" y="2555612"/>
                <a:ext cx="6696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ℊ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𝑎𝑟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의해 생성된 </a:t>
                </a:r>
                <a:r>
                  <a:rPr lang="en-US" altLang="ko-KR" dirty="0" smtClean="0"/>
                  <a:t>Context latent representation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ℊ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𝑎𝑟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ko-KR" altLang="en-US" b="0" i="1" smtClean="0">
                        <a:latin typeface="Cambria Math"/>
                      </a:rPr>
                      <m:t>𝓏</m:t>
                    </m:r>
                    <m:r>
                      <a:rPr lang="ko-KR" altLang="en-US" b="0" i="1" smtClean="0">
                        <a:latin typeface="Cambria Math"/>
                      </a:rPr>
                      <m:t>≤</m:t>
                    </m:r>
                    <m:r>
                      <a:rPr lang="ko-KR" altLang="en-US" b="0" i="1" smtClean="0">
                        <a:latin typeface="Cambria Math"/>
                      </a:rPr>
                      <m:t>𝓉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555612"/>
                <a:ext cx="669674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28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33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Protocpc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6525344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/>
              <a:t>https://kaen2891.tistory.com/77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4878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 smtClean="0"/>
              <a:t>BeatGAN</a:t>
            </a:r>
            <a:r>
              <a:rPr lang="ko-KR" altLang="en-US" dirty="0" smtClean="0"/>
              <a:t>은 비지도 방식</a:t>
            </a:r>
            <a:r>
              <a:rPr lang="en-US" altLang="ko-KR" dirty="0" smtClean="0"/>
              <a:t>(unsupervised)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ProtoCPC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또한 같은 비지도 방식이므로 </a:t>
            </a:r>
            <a:r>
              <a:rPr lang="en-US" altLang="ko-KR" dirty="0" err="1" smtClean="0"/>
              <a:t>ProtoCPC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BeatGAN</a:t>
            </a:r>
            <a:r>
              <a:rPr lang="ko-KR" altLang="en-US" dirty="0" smtClean="0"/>
              <a:t>에 응용하여 좀 더 많은 </a:t>
            </a:r>
            <a:r>
              <a:rPr lang="en-US" altLang="ko-KR" dirty="0" smtClean="0"/>
              <a:t>data-set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얻음으로써 </a:t>
            </a:r>
            <a:r>
              <a:rPr lang="en-US" altLang="ko-KR" dirty="0" err="1" smtClean="0"/>
              <a:t>BeatGAN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AUC</a:t>
            </a:r>
            <a:r>
              <a:rPr lang="ko-KR" altLang="en-US" dirty="0" smtClean="0"/>
              <a:t>를 높일 수 있을 것으로 기대된다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5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4086" y="2322094"/>
            <a:ext cx="5554960" cy="1584176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8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284984"/>
            <a:ext cx="7620000" cy="288032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US" altLang="ko-KR" dirty="0" smtClean="0"/>
              <a:t>Contrastive Learning : p. 3 ~ p. 9 </a:t>
            </a: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err="1" smtClean="0"/>
              <a:t>ProtoCPC</a:t>
            </a:r>
            <a:r>
              <a:rPr lang="en-US" altLang="ko-KR" dirty="0" smtClean="0"/>
              <a:t> : p. 10 ~ p. 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1600" y="2204864"/>
            <a:ext cx="720080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REPRESENTATION DISTILLATION BY PROTOTYPICAL CONTRASTIVE PREDICTIVE CODING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971600" y="1556792"/>
            <a:ext cx="720080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 Simple Framework for Contrastive Learning of Visual Representations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09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en-US" altLang="ko-KR" dirty="0" smtClean="0"/>
              <a:t>1. Contrastive Learning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2925" y="1844824"/>
            <a:ext cx="720080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 Simple Framework for Contrastive Learning of Visual Representations 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992925" y="2636912"/>
            <a:ext cx="7200800" cy="403244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9632" y="3284984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Generative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63888" y="3284984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Discriminative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10" idx="0"/>
            <a:endCxn id="16" idx="0"/>
          </p:cNvCxnSpPr>
          <p:nvPr/>
        </p:nvCxnSpPr>
        <p:spPr>
          <a:xfrm rot="5400000" flipH="1" flipV="1">
            <a:off x="3311860" y="2132856"/>
            <a:ext cx="12700" cy="2304256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71800" y="2756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Data </a:t>
            </a:r>
            <a:r>
              <a:rPr lang="ko-KR" altLang="en-US" sz="1600" b="1" dirty="0" smtClean="0"/>
              <a:t>분석</a:t>
            </a:r>
            <a:endParaRPr lang="ko-KR" altLang="en-US" sz="1600" b="1" dirty="0"/>
          </a:p>
        </p:txBody>
      </p:sp>
      <p:sp>
        <p:nvSpPr>
          <p:cNvPr id="18" name="아래쪽 화살표 17"/>
          <p:cNvSpPr/>
          <p:nvPr/>
        </p:nvSpPr>
        <p:spPr>
          <a:xfrm>
            <a:off x="4258626" y="3797540"/>
            <a:ext cx="410723" cy="42354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35896" y="422108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Contrastive Learning in Latent Space</a:t>
            </a:r>
            <a:r>
              <a:rPr lang="ko-KR" altLang="en-US" dirty="0" smtClean="0"/>
              <a:t>가 가장 효율적일 것으로 기대</a:t>
            </a:r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>
            <a:off x="4258626" y="4877660"/>
            <a:ext cx="410723" cy="42354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07904" y="5325653"/>
            <a:ext cx="3648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저자는 본 논문에서</a:t>
            </a:r>
            <a:endParaRPr lang="en-US" altLang="ko-KR" dirty="0" smtClean="0"/>
          </a:p>
          <a:p>
            <a:r>
              <a:rPr lang="en-US" altLang="ko-KR" dirty="0" smtClean="0"/>
              <a:t>Contrastive Learning of Visual</a:t>
            </a:r>
          </a:p>
          <a:p>
            <a:r>
              <a:rPr lang="en-US" altLang="ko-KR" dirty="0" smtClean="0"/>
              <a:t>Representation</a:t>
            </a:r>
            <a:r>
              <a:rPr lang="ko-KR" altLang="en-US" dirty="0" smtClean="0"/>
              <a:t>의</a:t>
            </a:r>
            <a:endParaRPr lang="en-US" altLang="ko-KR" dirty="0"/>
          </a:p>
          <a:p>
            <a:r>
              <a:rPr lang="ko-KR" altLang="en-US" dirty="0" smtClean="0"/>
              <a:t>뼈대를 소개하고자 함</a:t>
            </a:r>
            <a:endParaRPr lang="ko-KR" altLang="en-US" dirty="0"/>
          </a:p>
        </p:txBody>
      </p:sp>
      <p:sp>
        <p:nvSpPr>
          <p:cNvPr id="20" name="오른쪽 화살표 설명선 19"/>
          <p:cNvSpPr/>
          <p:nvPr/>
        </p:nvSpPr>
        <p:spPr>
          <a:xfrm>
            <a:off x="1259632" y="5524347"/>
            <a:ext cx="2448272" cy="792088"/>
          </a:xfrm>
          <a:prstGeom prst="rightArrowCallout">
            <a:avLst>
              <a:gd name="adj1" fmla="val 53080"/>
              <a:gd name="adj2" fmla="val 49960"/>
              <a:gd name="adj3" fmla="val 26560"/>
              <a:gd name="adj4" fmla="val 85166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SimCLR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934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en-US" altLang="ko-KR" dirty="0" smtClean="0"/>
              <a:t>1. Contrastive Learning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3" r="10134"/>
          <a:stretch/>
        </p:blipFill>
        <p:spPr bwMode="auto">
          <a:xfrm>
            <a:off x="251520" y="2204864"/>
            <a:ext cx="4028303" cy="329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16017" y="2132856"/>
            <a:ext cx="3312368" cy="505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Data Augmentation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4716016" y="2780928"/>
            <a:ext cx="3312369" cy="7190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 cropping </a:t>
            </a:r>
          </a:p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 resize back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16016" y="3643988"/>
            <a:ext cx="3312369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 color distortion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16016" y="4292060"/>
            <a:ext cx="3312369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 Gaussian blur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28314" y="5229200"/>
            <a:ext cx="3312368" cy="8832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f(·)</a:t>
            </a:r>
          </a:p>
          <a:p>
            <a:pPr algn="ctr"/>
            <a:r>
              <a:rPr lang="en-US" altLang="ko-KR" dirty="0" smtClean="0"/>
              <a:t>Base encoder  : </a:t>
            </a:r>
            <a:r>
              <a:rPr lang="en-US" altLang="ko-KR" dirty="0" err="1" smtClean="0"/>
              <a:t>ResNET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5" idx="1"/>
          </p:cNvCxnSpPr>
          <p:nvPr/>
        </p:nvCxnSpPr>
        <p:spPr>
          <a:xfrm>
            <a:off x="4067944" y="4005064"/>
            <a:ext cx="660370" cy="16657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en-US" altLang="ko-KR" dirty="0" smtClean="0"/>
              <a:t>1. Contrastive Learning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3" r="10134"/>
          <a:stretch/>
        </p:blipFill>
        <p:spPr bwMode="auto">
          <a:xfrm>
            <a:off x="251520" y="2204864"/>
            <a:ext cx="4028303" cy="329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>
            <a:endCxn id="11" idx="1"/>
          </p:cNvCxnSpPr>
          <p:nvPr/>
        </p:nvCxnSpPr>
        <p:spPr>
          <a:xfrm flipV="1">
            <a:off x="4279823" y="2377685"/>
            <a:ext cx="648072" cy="5376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927895" y="2051249"/>
            <a:ext cx="3312368" cy="6528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g(·)</a:t>
            </a:r>
          </a:p>
          <a:p>
            <a:pPr algn="ctr"/>
            <a:r>
              <a:rPr lang="en-US" altLang="ko-KR" dirty="0" smtClean="0"/>
              <a:t>One </a:t>
            </a:r>
            <a:r>
              <a:rPr lang="en-US" altLang="ko-KR" dirty="0"/>
              <a:t>hidden layer </a:t>
            </a:r>
            <a:r>
              <a:rPr lang="en-US" altLang="ko-KR" dirty="0" smtClean="0"/>
              <a:t>MLP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892" y="5350396"/>
            <a:ext cx="30003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6190107" y="2852936"/>
            <a:ext cx="787943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27895" y="3284984"/>
            <a:ext cx="3312368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Contrastive loss</a:t>
            </a:r>
            <a:r>
              <a:rPr lang="ko-KR" altLang="en-US" dirty="0" smtClean="0"/>
              <a:t>가 적용된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Space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49310" y="2795357"/>
            <a:ext cx="118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927896" y="4365104"/>
            <a:ext cx="3312368" cy="22322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10087" y="4399707"/>
            <a:ext cx="11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Mapping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96136" y="587727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Hidden layer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2050" idx="2"/>
            <a:endCxn id="17" idx="0"/>
          </p:cNvCxnSpPr>
          <p:nvPr/>
        </p:nvCxnSpPr>
        <p:spPr>
          <a:xfrm>
            <a:off x="6584080" y="5645671"/>
            <a:ext cx="4144" cy="2316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en-US" altLang="ko-KR" dirty="0" smtClean="0"/>
              <a:t>1. Contrastive Learning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3" r="10134"/>
          <a:stretch/>
        </p:blipFill>
        <p:spPr bwMode="auto">
          <a:xfrm>
            <a:off x="251520" y="2204864"/>
            <a:ext cx="4028303" cy="329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2896"/>
            <a:ext cx="1058217" cy="67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499992" y="3284984"/>
                <a:ext cx="3672408" cy="1656184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 anchorCtr="0"/>
              <a:lstStyle/>
              <a:p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</a:t>
                </a:r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집합 내에서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𝓀</m:t>
                    </m:r>
                    <m:r>
                      <a:rPr lang="ko-KR" altLang="en-US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≠</m:t>
                    </m:r>
                    <m:r>
                      <a:rPr lang="ko-KR" altLang="en-US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𝒾</m:t>
                    </m:r>
                  </m:oMath>
                </a14:m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일 때</a:t>
                </a:r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</a:t>
                </a:r>
              </a:p>
              <a:p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</a:t>
                </a:r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</a:t>
                </a:r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positive pair</a:t>
                </a:r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이루는 쌍을</a:t>
                </a:r>
                <a:endPara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찾기 위해 </a:t>
                </a:r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contrastive prediction task</a:t>
                </a:r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이행한다</a:t>
                </a:r>
                <a:endPara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284984"/>
                <a:ext cx="3672408" cy="1656184"/>
              </a:xfrm>
              <a:prstGeom prst="rect">
                <a:avLst/>
              </a:prstGeom>
              <a:blipFill rotWithShape="1">
                <a:blip r:embed="rId5"/>
                <a:stretch>
                  <a:fillRect l="-821" r="-164"/>
                </a:stretch>
              </a:blip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294" y="3645024"/>
            <a:ext cx="3714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24" y="3352455"/>
            <a:ext cx="575222" cy="36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0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en-US" altLang="ko-KR" dirty="0" smtClean="0"/>
              <a:t>1. Contrastive Learning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567" y="2348880"/>
            <a:ext cx="53721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19672" y="1651222"/>
            <a:ext cx="591789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Contrastive Loss Function</a:t>
            </a:r>
            <a:endParaRPr lang="ko-KR" altLang="en-US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67544" y="3501008"/>
            <a:ext cx="7883611" cy="2808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§"/>
            </a:pPr>
            <a:r>
              <a:rPr lang="ko-KR" altLang="en-US" dirty="0" smtClean="0"/>
              <a:t>모집단에서 </a:t>
            </a:r>
            <a:r>
              <a:rPr lang="en-US" altLang="ko-KR" dirty="0" smtClean="0"/>
              <a:t>Random Sample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N</a:t>
            </a:r>
            <a:r>
              <a:rPr lang="ko-KR" altLang="en-US" dirty="0" smtClean="0"/>
              <a:t>개 추출</a:t>
            </a:r>
            <a:endParaRPr lang="en-US" altLang="ko-KR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altLang="ko-KR" dirty="0" smtClean="0"/>
              <a:t>Mini-Batch</a:t>
            </a:r>
            <a:r>
              <a:rPr lang="ko-KR" altLang="en-US" dirty="0" smtClean="0"/>
              <a:t>를 형성</a:t>
            </a:r>
            <a:r>
              <a:rPr lang="en-US" altLang="ko-KR" dirty="0" smtClean="0"/>
              <a:t>, Random sample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augmented sample</a:t>
            </a:r>
            <a:r>
              <a:rPr lang="ko-KR" altLang="en-US" dirty="0" smtClean="0"/>
              <a:t>을 생성하며</a:t>
            </a:r>
            <a:r>
              <a:rPr lang="en-US" altLang="ko-KR" dirty="0" smtClean="0"/>
              <a:t> 2N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data point</a:t>
            </a:r>
            <a:r>
              <a:rPr lang="ko-KR" altLang="en-US" dirty="0" smtClean="0"/>
              <a:t>가 생김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에 대해서 </a:t>
            </a:r>
            <a:r>
              <a:rPr lang="en-US" altLang="ko-KR" dirty="0" smtClean="0"/>
              <a:t>2N-2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negative sample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457200" indent="-457200">
              <a:buFont typeface="Wingdings" pitchFamily="2" charset="2"/>
              <a:buChar char="§"/>
            </a:pPr>
            <a:endParaRPr lang="en-US" altLang="ko-KR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altLang="ko-KR" dirty="0" err="1" smtClean="0"/>
              <a:t>sim</a:t>
            </a:r>
            <a:r>
              <a:rPr lang="en-US" altLang="ko-KR" dirty="0" smtClean="0"/>
              <a:t>(u, v) : cosine similarity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ko-KR" dirty="0" smtClean="0"/>
              <a:t>          : 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</a:t>
            </a:r>
            <a:r>
              <a:rPr lang="ko-KR" altLang="en-US" dirty="0" smtClean="0"/>
              <a:t>가 아닐 시에는 </a:t>
            </a:r>
            <a:r>
              <a:rPr lang="en-US" altLang="ko-KR" dirty="0" smtClean="0"/>
              <a:t>1, 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</a:t>
            </a:r>
            <a:r>
              <a:rPr lang="ko-KR" altLang="en-US" dirty="0" smtClean="0"/>
              <a:t>일 시에는 </a:t>
            </a:r>
            <a:r>
              <a:rPr lang="en-US" altLang="ko-KR" dirty="0" smtClean="0"/>
              <a:t>0(</a:t>
            </a:r>
            <a:r>
              <a:rPr lang="en-US" altLang="ko-KR" dirty="0" smtClean="0"/>
              <a:t>indicator function)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altLang="ko-KR" dirty="0" smtClean="0"/>
          </a:p>
          <a:p>
            <a:pPr marL="457200" indent="-457200">
              <a:buFont typeface="Wingdings" pitchFamily="2" charset="2"/>
              <a:buChar char="§"/>
            </a:pPr>
            <a:endParaRPr lang="en-US" altLang="ko-KR" dirty="0" smtClean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47811"/>
            <a:ext cx="3714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11" y="5805264"/>
            <a:ext cx="7715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0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en-US" altLang="ko-KR" dirty="0" smtClean="0"/>
              <a:t>1. Contrastive Learning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53721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619672" y="1651222"/>
            <a:ext cx="591789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Contrastive Loss Function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2699792" y="3501008"/>
            <a:ext cx="2448272" cy="360040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30344" y="3933056"/>
            <a:ext cx="3781307" cy="4667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8617" y="305309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Positive pair</a:t>
            </a:r>
            <a:r>
              <a:rPr lang="ko-KR" altLang="en-US" b="1" dirty="0" smtClean="0"/>
              <a:t>간의 유사도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34312" y="4399781"/>
            <a:ext cx="404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Negative pair </a:t>
            </a:r>
            <a:r>
              <a:rPr lang="ko-KR" altLang="en-US" b="1" dirty="0" smtClean="0"/>
              <a:t>간의 유사도의 합</a:t>
            </a:r>
            <a:endParaRPr lang="ko-KR" altLang="en-US" b="1" dirty="0"/>
          </a:p>
        </p:txBody>
      </p:sp>
      <p:sp>
        <p:nvSpPr>
          <p:cNvPr id="12" name="타원 11"/>
          <p:cNvSpPr/>
          <p:nvPr/>
        </p:nvSpPr>
        <p:spPr>
          <a:xfrm>
            <a:off x="1367644" y="3753036"/>
            <a:ext cx="252028" cy="25202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606" y="400506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값을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전환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509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en-US" altLang="ko-KR" dirty="0" smtClean="0"/>
              <a:t>1. Contrastive Learning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19672" y="1651222"/>
            <a:ext cx="591789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SimCLR’s</a:t>
            </a:r>
            <a:r>
              <a:rPr lang="en-US" altLang="ko-KR" b="1" dirty="0" smtClean="0"/>
              <a:t> main Algorithm</a:t>
            </a:r>
            <a:endParaRPr lang="ko-KR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393" y="2126132"/>
            <a:ext cx="4006448" cy="473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591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559</TotalTime>
  <Words>862</Words>
  <Application>Microsoft Office PowerPoint</Application>
  <PresentationFormat>화면 슬라이드 쇼(4:3)</PresentationFormat>
  <Paragraphs>164</Paragraphs>
  <Slides>15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필수</vt:lpstr>
      <vt:lpstr>20220324 Presentation</vt:lpstr>
      <vt:lpstr>0. Comment</vt:lpstr>
      <vt:lpstr>1. Contrastive Learning</vt:lpstr>
      <vt:lpstr>1. Contrastive Learning</vt:lpstr>
      <vt:lpstr>1. Contrastive Learning</vt:lpstr>
      <vt:lpstr>1. Contrastive Learning</vt:lpstr>
      <vt:lpstr>1. Contrastive Learning</vt:lpstr>
      <vt:lpstr>1. Contrastive Learning</vt:lpstr>
      <vt:lpstr>1. Contrastive Learning</vt:lpstr>
      <vt:lpstr>2. Protocpc</vt:lpstr>
      <vt:lpstr>2. Protocpc</vt:lpstr>
      <vt:lpstr>2. Protocpc</vt:lpstr>
      <vt:lpstr>2. Protocpc</vt:lpstr>
      <vt:lpstr>purpose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127</cp:revision>
  <dcterms:created xsi:type="dcterms:W3CDTF">2022-03-16T10:38:34Z</dcterms:created>
  <dcterms:modified xsi:type="dcterms:W3CDTF">2022-03-24T01:25:48Z</dcterms:modified>
</cp:coreProperties>
</file>