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jpe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/>
          <p:cNvSpPr/>
          <p:nvPr/>
        </p:nvSpPr>
        <p:spPr>
          <a:xfrm>
            <a:off x="4431632" y="0"/>
            <a:ext cx="7760367" cy="6858000"/>
          </a:xfrm>
          <a:prstGeom prst="triangle">
            <a:avLst>
              <a:gd name="adj" fmla="val 100000"/>
            </a:avLst>
          </a:prstGeom>
          <a:solidFill>
            <a:srgbClr val="001aff"/>
          </a:solidFill>
          <a:ln w="19050" cap="flat" cmpd="sng" algn="ctr">
            <a:solidFill>
              <a:srgbClr val="001aff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644315" y="2045368"/>
            <a:ext cx="4451685" cy="14885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600" b="1">
                <a:solidFill>
                  <a:srgbClr val="001aff"/>
                </a:solidFill>
              </a:rPr>
              <a:t>상부삼조</a:t>
            </a:r>
            <a:endParaRPr lang="ko-KR" altLang="en-US" sz="4600" b="1">
              <a:solidFill>
                <a:srgbClr val="001aff"/>
              </a:solidFill>
            </a:endParaRPr>
          </a:p>
          <a:p>
            <a:pPr lvl="0">
              <a:defRPr/>
            </a:pPr>
            <a:r>
              <a:rPr lang="en-US" altLang="ko-KR" sz="4600" b="1">
                <a:solidFill>
                  <a:srgbClr val="001aff"/>
                </a:solidFill>
              </a:rPr>
              <a:t>Presentation</a:t>
            </a:r>
            <a:endParaRPr lang="en-US" altLang="ko-KR" sz="4600" b="1">
              <a:solidFill>
                <a:srgbClr val="001aff"/>
              </a:solidFill>
            </a:endParaRPr>
          </a:p>
        </p:txBody>
      </p:sp>
      <p:grpSp>
        <p:nvGrpSpPr>
          <p:cNvPr id="7" name=""/>
          <p:cNvGrpSpPr/>
          <p:nvPr/>
        </p:nvGrpSpPr>
        <p:grpSpPr>
          <a:xfrm rot="0">
            <a:off x="531394" y="401052"/>
            <a:ext cx="2149642" cy="362553"/>
            <a:chOff x="1644315" y="330867"/>
            <a:chExt cx="2149642" cy="362553"/>
          </a:xfrm>
        </p:grpSpPr>
        <p:sp>
          <p:nvSpPr>
            <p:cNvPr id="5" name="가로 글상자 4"/>
            <p:cNvSpPr txBox="1"/>
            <p:nvPr/>
          </p:nvSpPr>
          <p:spPr>
            <a:xfrm>
              <a:off x="1644315" y="330867"/>
              <a:ext cx="1102895" cy="36255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b="1">
                  <a:solidFill>
                    <a:srgbClr val="001aff"/>
                  </a:solidFill>
                </a:rPr>
                <a:t>BY</a:t>
              </a:r>
              <a:r>
                <a:rPr lang="en-US" altLang="ko-KR"/>
                <a:t> </a:t>
              </a:r>
              <a:endParaRPr lang="en-US" altLang="ko-KR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39352" y="330868"/>
              <a:ext cx="1754605" cy="362552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b="1"/>
                <a:t>SANGBUSAMJO</a:t>
              </a:r>
              <a:endParaRPr lang="en-US" altLang="ko-KR" b="1"/>
            </a:p>
          </p:txBody>
        </p:sp>
      </p:grpSp>
      <p:sp>
        <p:nvSpPr>
          <p:cNvPr id="8" name="가로 글상자 7"/>
          <p:cNvSpPr txBox="1"/>
          <p:nvPr/>
        </p:nvSpPr>
        <p:spPr>
          <a:xfrm>
            <a:off x="1644315" y="4000500"/>
            <a:ext cx="2366211" cy="13601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100">
                <a:latin typeface="맑은 고딕"/>
              </a:rPr>
              <a:t>조장 </a:t>
            </a:r>
            <a:r>
              <a:rPr lang="en-US" altLang="ko-KR" sz="2100">
                <a:latin typeface="맑은 고딕"/>
              </a:rPr>
              <a:t>:</a:t>
            </a:r>
            <a:r>
              <a:rPr lang="ko-KR" altLang="en-US" sz="2100">
                <a:latin typeface="맑은 고딕"/>
              </a:rPr>
              <a:t> 이상혁</a:t>
            </a:r>
            <a:endParaRPr lang="ko-KR" altLang="en-US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팀원 </a:t>
            </a:r>
            <a:r>
              <a:rPr lang="en-US" altLang="ko-KR" sz="2100">
                <a:latin typeface="맑은 고딕"/>
              </a:rPr>
              <a:t>:</a:t>
            </a:r>
            <a:r>
              <a:rPr lang="ko-KR" altLang="en-US" sz="2100">
                <a:latin typeface="맑은 고딕"/>
              </a:rPr>
              <a:t> 유기민</a:t>
            </a:r>
            <a:endParaRPr lang="ko-KR" altLang="en-US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팀원 </a:t>
            </a:r>
            <a:r>
              <a:rPr lang="en-US" altLang="ko-KR" sz="2100">
                <a:latin typeface="맑은 고딕"/>
              </a:rPr>
              <a:t>:</a:t>
            </a:r>
            <a:r>
              <a:rPr lang="ko-KR" altLang="en-US" sz="2100">
                <a:latin typeface="맑은 고딕"/>
              </a:rPr>
              <a:t> 김은채</a:t>
            </a:r>
            <a:endParaRPr lang="ko-KR" altLang="en-US" sz="2100">
              <a:latin typeface="맑은 고딕"/>
            </a:endParaRPr>
          </a:p>
          <a:p>
            <a:pPr lvl="0">
              <a:defRPr/>
            </a:pPr>
            <a:r>
              <a:rPr lang="ko-KR" altLang="en-US" sz="2100">
                <a:latin typeface="맑은 고딕"/>
              </a:rPr>
              <a:t>팀원 </a:t>
            </a:r>
            <a:r>
              <a:rPr lang="en-US" altLang="ko-KR" sz="2100">
                <a:latin typeface="맑은 고딕"/>
              </a:rPr>
              <a:t>:</a:t>
            </a:r>
            <a:r>
              <a:rPr lang="ko-KR" altLang="en-US" sz="2100">
                <a:latin typeface="맑은 고딕"/>
              </a:rPr>
              <a:t> 전준석</a:t>
            </a:r>
            <a:endParaRPr lang="ko-KR" altLang="en-US" sz="2100">
              <a:latin typeface="맑은 고딕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29234" y="1420428"/>
            <a:ext cx="541421" cy="3910263"/>
          </a:xfrm>
          <a:prstGeom prst="roundRect">
            <a:avLst>
              <a:gd name="adj" fmla="val 5000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01525" y="2045368"/>
            <a:ext cx="541421" cy="3910263"/>
          </a:xfrm>
          <a:prstGeom prst="roundRect">
            <a:avLst>
              <a:gd name="adj" fmla="val 50000"/>
            </a:avLst>
          </a:prstGeom>
          <a:solidFill>
            <a:srgbClr val="f0f0f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035715" y="1420428"/>
            <a:ext cx="541421" cy="3910263"/>
          </a:xfrm>
          <a:prstGeom prst="roundRect">
            <a:avLst>
              <a:gd name="adj" fmla="val 50000"/>
            </a:avLst>
          </a:prstGeom>
          <a:solidFill>
            <a:srgbClr val="f0f0f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928058" y="2045368"/>
            <a:ext cx="541421" cy="3910263"/>
          </a:xfrm>
          <a:prstGeom prst="roundRect">
            <a:avLst>
              <a:gd name="adj" fmla="val 50000"/>
            </a:avLst>
          </a:prstGeom>
          <a:solidFill>
            <a:srgbClr val="f0f0f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54579" y="1473868"/>
            <a:ext cx="541421" cy="3910263"/>
          </a:xfrm>
          <a:prstGeom prst="roundRect">
            <a:avLst>
              <a:gd name="adj" fmla="val 50000"/>
            </a:avLst>
          </a:prstGeom>
          <a:solidFill>
            <a:srgbClr val="f0f0f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06818" y="2045368"/>
            <a:ext cx="541421" cy="3910263"/>
          </a:xfrm>
          <a:prstGeom prst="roundRect">
            <a:avLst>
              <a:gd name="adj" fmla="val 50000"/>
            </a:avLst>
          </a:prstGeom>
          <a:solidFill>
            <a:srgbClr val="f0f0f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3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15583" cy="6858000"/>
          </a:xfrm>
          <a:prstGeom prst="rect">
            <a:avLst/>
          </a:prstGeom>
          <a:solidFill>
            <a:srgbClr val="88500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349250" y="391581"/>
            <a:ext cx="1386416" cy="9971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NPC TABLE</a:t>
            </a:r>
            <a:endParaRPr lang="en-US" altLang="ko-KR" sz="3000" b="1">
              <a:solidFill>
                <a:schemeClr val="lt1"/>
              </a:solidFill>
            </a:endParaRPr>
          </a:p>
        </p:txBody>
      </p:sp>
      <p:grpSp>
        <p:nvGrpSpPr>
          <p:cNvPr id="112" name=""/>
          <p:cNvGrpSpPr/>
          <p:nvPr/>
        </p:nvGrpSpPr>
        <p:grpSpPr>
          <a:xfrm rot="0">
            <a:off x="3196164" y="1388745"/>
            <a:ext cx="7560953" cy="4320540"/>
            <a:chOff x="3196164" y="1388745"/>
            <a:chExt cx="7560953" cy="4320540"/>
          </a:xfrm>
        </p:grpSpPr>
        <p:sp>
          <p:nvSpPr>
            <p:cNvPr id="66" name="직사각형 65"/>
            <p:cNvSpPr/>
            <p:nvPr/>
          </p:nvSpPr>
          <p:spPr>
            <a:xfrm>
              <a:off x="3196165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물리명</a:t>
              </a:r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196165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PLAYER</a:t>
              </a:r>
              <a:endParaRPr lang="en-US" altLang="ko-KR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96164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NPC</a:t>
              </a:r>
              <a:endParaRPr lang="en-US" altLang="ko-KR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196164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NAME</a:t>
              </a:r>
              <a:endParaRPr lang="en-US" altLang="ko-KR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196164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GENDER</a:t>
              </a:r>
              <a:endParaRPr lang="en-US" altLang="ko-KR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196164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500" b="1"/>
                <a:t>AFFCETION</a:t>
              </a:r>
              <a:endParaRPr lang="en-US" altLang="ko-KR" sz="1500" b="1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276300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데이터 타입</a:t>
              </a:r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56435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길이</a:t>
              </a:r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36570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NULL</a:t>
              </a:r>
              <a:endParaRPr lang="en-US" altLang="ko-KR"/>
            </a:p>
            <a:p>
              <a:pPr lvl="0" algn="ctr">
                <a:defRPr/>
              </a:pPr>
              <a:r>
                <a:rPr lang="ko-KR" altLang="en-US"/>
                <a:t>여부</a:t>
              </a:r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516705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기본값</a:t>
              </a:r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596840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키여부</a:t>
              </a:r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676975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컬럼</a:t>
              </a:r>
              <a:endParaRPr lang="ko-KR" altLang="en-US"/>
            </a:p>
            <a:p>
              <a:pPr lvl="0" algn="ctr">
                <a:defRPr/>
              </a:pPr>
              <a:r>
                <a:rPr lang="ko-KR" altLang="en-US"/>
                <a:t>설명</a:t>
              </a:r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76300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NUMBER</a:t>
              </a:r>
              <a:endParaRPr lang="en-US" altLang="ko-KR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356435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436570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en-US" altLang="ko-KR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516705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596840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FK</a:t>
              </a:r>
              <a:endParaRPr lang="en-US" altLang="ko-KR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9676975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PLAYER TABLE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의 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PLAYERID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 참조</a:t>
              </a:r>
              <a:endParaRPr lang="ko-KR" altLang="en-US" sz="1200" b="1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276300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NUMBER</a:t>
              </a:r>
              <a:endParaRPr lang="en-US" altLang="ko-KR" b="1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356435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36570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516705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+10</a:t>
              </a:r>
              <a:endParaRPr lang="en-US" altLang="ko-KR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596840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PK</a:t>
              </a:r>
              <a:endParaRPr lang="en-US" altLang="ko-KR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9676975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NPC</a:t>
              </a:r>
              <a:r>
                <a:rPr lang="ko-KR" altLang="en-US"/>
                <a:t>번호 기본키</a:t>
              </a:r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276300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NUMBER</a:t>
              </a:r>
              <a:endParaRPr lang="ko-KR" altLang="en-US" b="1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356435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436571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516706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596842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676978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700"/>
                <a:t>소꿉친구 </a:t>
              </a:r>
              <a:r>
                <a:rPr lang="en-US" altLang="ko-KR" sz="1700"/>
                <a:t>NPC</a:t>
              </a:r>
              <a:r>
                <a:rPr lang="ko-KR" altLang="en-US" sz="1700"/>
                <a:t>이름</a:t>
              </a:r>
              <a:endParaRPr lang="ko-KR" altLang="en-US" sz="170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276300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300" b="1"/>
                <a:t>TIMESTAMP</a:t>
              </a:r>
              <a:endParaRPr lang="en-US" altLang="ko-KR" sz="1300" b="1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56437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36573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516710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596846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676982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700"/>
                <a:t>소꿉친구 </a:t>
              </a:r>
              <a:r>
                <a:rPr lang="en-US" altLang="ko-KR" sz="1700"/>
                <a:t>NPC</a:t>
              </a:r>
              <a:r>
                <a:rPr lang="ko-KR" altLang="en-US" sz="1700"/>
                <a:t>성별</a:t>
              </a:r>
              <a:endParaRPr lang="ko-KR" altLang="en-US" sz="170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76299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300" b="1"/>
                <a:t>TIMESTAMP</a:t>
              </a:r>
              <a:endParaRPr lang="ko-KR" altLang="en-US" sz="1300" b="1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56434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36569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516704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35</a:t>
              </a:r>
              <a:endParaRPr lang="en-US" altLang="ko-KR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596839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676974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호감도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"/>
          <p:cNvGrpSpPr/>
          <p:nvPr/>
        </p:nvGrpSpPr>
        <p:grpSpPr>
          <a:xfrm rot="0">
            <a:off x="2794907" y="502897"/>
            <a:ext cx="6602185" cy="4818062"/>
            <a:chOff x="2769053" y="1118869"/>
            <a:chExt cx="5962649" cy="3974419"/>
          </a:xfrm>
        </p:grpSpPr>
        <p:grpSp>
          <p:nvGrpSpPr>
            <p:cNvPr id="35" name=""/>
            <p:cNvGrpSpPr/>
            <p:nvPr/>
          </p:nvGrpSpPr>
          <p:grpSpPr>
            <a:xfrm rot="0">
              <a:off x="3033146" y="1209538"/>
              <a:ext cx="2567940" cy="3793081"/>
              <a:chOff x="3033146" y="1209538"/>
              <a:chExt cx="2567940" cy="3793081"/>
            </a:xfrm>
          </p:grpSpPr>
          <p:sp>
            <p:nvSpPr>
              <p:cNvPr id="27" name="U자형 화살표 26"/>
              <p:cNvSpPr/>
              <p:nvPr/>
            </p:nvSpPr>
            <p:spPr>
              <a:xfrm rot="16200000">
                <a:off x="2597718" y="1644967"/>
                <a:ext cx="3391172" cy="2520315"/>
              </a:xfrm>
              <a:prstGeom prst="uturnArrow">
                <a:avLst>
                  <a:gd name="adj1" fmla="val 13671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505836" y="1209538"/>
                <a:ext cx="95250" cy="13188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505836" y="3683726"/>
                <a:ext cx="95250" cy="13188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</p:grpSp>
        <p:grpSp>
          <p:nvGrpSpPr>
            <p:cNvPr id="36" name=""/>
            <p:cNvGrpSpPr/>
            <p:nvPr/>
          </p:nvGrpSpPr>
          <p:grpSpPr>
            <a:xfrm rot="0">
              <a:off x="5958851" y="1118869"/>
              <a:ext cx="2567940" cy="3974419"/>
              <a:chOff x="6096000" y="1118869"/>
              <a:chExt cx="2567940" cy="3974419"/>
            </a:xfrm>
          </p:grpSpPr>
          <p:sp>
            <p:nvSpPr>
              <p:cNvPr id="30" name="U자형 화살표 29"/>
              <p:cNvSpPr/>
              <p:nvPr/>
            </p:nvSpPr>
            <p:spPr>
              <a:xfrm rot="5400000">
                <a:off x="5708196" y="2078174"/>
                <a:ext cx="3391172" cy="2520315"/>
              </a:xfrm>
              <a:prstGeom prst="uturnArrow">
                <a:avLst>
                  <a:gd name="adj1" fmla="val 13671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solidFill>
                <a:srgbClr val="008000">
                  <a:alpha val="100000"/>
                </a:srgbClr>
              </a:solidFill>
              <a:ln w="19050" cap="flat" cmpd="sng" algn="ctr">
                <a:solidFill>
                  <a:srgbClr val="2e3e67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096000" y="1118869"/>
                <a:ext cx="95250" cy="131889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115050" y="3774395"/>
                <a:ext cx="95250" cy="131889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2769053" y="2962061"/>
              <a:ext cx="911678" cy="2880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20024" y="2962061"/>
              <a:ext cx="911678" cy="2880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4782122" y="1615887"/>
            <a:ext cx="2679464" cy="2592081"/>
            <a:chOff x="1679363" y="1826684"/>
            <a:chExt cx="2756602" cy="2694201"/>
          </a:xfrm>
        </p:grpSpPr>
        <p:grpSp>
          <p:nvGrpSpPr>
            <p:cNvPr id="21" name=""/>
            <p:cNvGrpSpPr/>
            <p:nvPr/>
          </p:nvGrpSpPr>
          <p:grpSpPr>
            <a:xfrm rot="0">
              <a:off x="2530965" y="2435887"/>
              <a:ext cx="1905000" cy="1616868"/>
              <a:chOff x="2530965" y="2435887"/>
              <a:chExt cx="1905000" cy="1616868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3340590" y="3600317"/>
                <a:ext cx="270034" cy="452437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2530965" y="2435887"/>
                <a:ext cx="1905000" cy="123824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3340590" y="2571882"/>
                <a:ext cx="285750" cy="4572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3188190" y="3443737"/>
                <a:ext cx="540067" cy="45720"/>
              </a:xfrm>
              <a:prstGeom prst="roundRect">
                <a:avLst>
                  <a:gd name="adj" fmla="val 16667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616689" y="2502562"/>
              <a:ext cx="1663507" cy="1109927"/>
            </a:xfrm>
            <a:prstGeom prst="rect">
              <a:avLst/>
            </a:prstGeom>
          </p:spPr>
        </p:pic>
        <p:grpSp>
          <p:nvGrpSpPr>
            <p:cNvPr id="15" name=""/>
            <p:cNvGrpSpPr/>
            <p:nvPr/>
          </p:nvGrpSpPr>
          <p:grpSpPr>
            <a:xfrm rot="0">
              <a:off x="1679363" y="1826684"/>
              <a:ext cx="1703204" cy="2694201"/>
              <a:chOff x="1679361" y="1826683"/>
              <a:chExt cx="1703205" cy="269420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388446" y="2995083"/>
                <a:ext cx="45720" cy="433916"/>
              </a:xfrm>
              <a:prstGeom prst="rect">
                <a:avLst/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1938654" y="3212041"/>
                <a:ext cx="899583" cy="1248833"/>
              </a:xfrm>
              <a:prstGeom prst="roundRect">
                <a:avLst>
                  <a:gd name="adj" fmla="val 35416"/>
                </a:avLst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2609254" y="3370659"/>
                <a:ext cx="773312" cy="619720"/>
              </a:xfrm>
              <a:custGeom>
                <a:avLst/>
                <a:gdLst>
                  <a:gd name="connsiteX0" fmla="*/ -463 w 773312"/>
                  <a:gd name="connsiteY0" fmla="*/ 248840 h 619720"/>
                  <a:gd name="connsiteX1" fmla="*/ -463 w 773312"/>
                  <a:gd name="connsiteY1" fmla="*/ 344090 h 619720"/>
                  <a:gd name="connsiteX2" fmla="*/ 10120 w 773312"/>
                  <a:gd name="connsiteY2" fmla="*/ 354674 h 619720"/>
                  <a:gd name="connsiteX3" fmla="*/ 10120 w 773312"/>
                  <a:gd name="connsiteY3" fmla="*/ 365257 h 619720"/>
                  <a:gd name="connsiteX4" fmla="*/ 20703 w 773312"/>
                  <a:gd name="connsiteY4" fmla="*/ 386424 h 619720"/>
                  <a:gd name="connsiteX5" fmla="*/ 20703 w 773312"/>
                  <a:gd name="connsiteY5" fmla="*/ 407590 h 619720"/>
                  <a:gd name="connsiteX6" fmla="*/ 31287 w 773312"/>
                  <a:gd name="connsiteY6" fmla="*/ 418174 h 619720"/>
                  <a:gd name="connsiteX7" fmla="*/ 31287 w 773312"/>
                  <a:gd name="connsiteY7" fmla="*/ 439340 h 619720"/>
                  <a:gd name="connsiteX8" fmla="*/ 41870 w 773312"/>
                  <a:gd name="connsiteY8" fmla="*/ 449924 h 619720"/>
                  <a:gd name="connsiteX9" fmla="*/ 52454 w 773312"/>
                  <a:gd name="connsiteY9" fmla="*/ 460507 h 619720"/>
                  <a:gd name="connsiteX10" fmla="*/ 52454 w 773312"/>
                  <a:gd name="connsiteY10" fmla="*/ 471090 h 619720"/>
                  <a:gd name="connsiteX11" fmla="*/ 63037 w 773312"/>
                  <a:gd name="connsiteY11" fmla="*/ 481674 h 619720"/>
                  <a:gd name="connsiteX12" fmla="*/ 73620 w 773312"/>
                  <a:gd name="connsiteY12" fmla="*/ 492257 h 619720"/>
                  <a:gd name="connsiteX13" fmla="*/ 84204 w 773312"/>
                  <a:gd name="connsiteY13" fmla="*/ 502841 h 619720"/>
                  <a:gd name="connsiteX14" fmla="*/ 94787 w 773312"/>
                  <a:gd name="connsiteY14" fmla="*/ 524007 h 619720"/>
                  <a:gd name="connsiteX15" fmla="*/ 105370 w 773312"/>
                  <a:gd name="connsiteY15" fmla="*/ 534590 h 619720"/>
                  <a:gd name="connsiteX16" fmla="*/ 115953 w 773312"/>
                  <a:gd name="connsiteY16" fmla="*/ 534590 h 619720"/>
                  <a:gd name="connsiteX17" fmla="*/ 126537 w 773312"/>
                  <a:gd name="connsiteY17" fmla="*/ 545174 h 619720"/>
                  <a:gd name="connsiteX18" fmla="*/ 137120 w 773312"/>
                  <a:gd name="connsiteY18" fmla="*/ 566340 h 619720"/>
                  <a:gd name="connsiteX19" fmla="*/ 147704 w 773312"/>
                  <a:gd name="connsiteY19" fmla="*/ 566340 h 619720"/>
                  <a:gd name="connsiteX20" fmla="*/ 158287 w 773312"/>
                  <a:gd name="connsiteY20" fmla="*/ 576924 h 619720"/>
                  <a:gd name="connsiteX21" fmla="*/ 168870 w 773312"/>
                  <a:gd name="connsiteY21" fmla="*/ 576924 h 619720"/>
                  <a:gd name="connsiteX22" fmla="*/ 179454 w 773312"/>
                  <a:gd name="connsiteY22" fmla="*/ 587507 h 619720"/>
                  <a:gd name="connsiteX23" fmla="*/ 190037 w 773312"/>
                  <a:gd name="connsiteY23" fmla="*/ 598091 h 619720"/>
                  <a:gd name="connsiteX24" fmla="*/ 242954 w 773312"/>
                  <a:gd name="connsiteY24" fmla="*/ 598091 h 619720"/>
                  <a:gd name="connsiteX25" fmla="*/ 253537 w 773312"/>
                  <a:gd name="connsiteY25" fmla="*/ 608674 h 619720"/>
                  <a:gd name="connsiteX26" fmla="*/ 285287 w 773312"/>
                  <a:gd name="connsiteY26" fmla="*/ 619257 h 619720"/>
                  <a:gd name="connsiteX27" fmla="*/ 687453 w 773312"/>
                  <a:gd name="connsiteY27" fmla="*/ 608674 h 619720"/>
                  <a:gd name="connsiteX28" fmla="*/ 698037 w 773312"/>
                  <a:gd name="connsiteY28" fmla="*/ 598091 h 619720"/>
                  <a:gd name="connsiteX29" fmla="*/ 708620 w 773312"/>
                  <a:gd name="connsiteY29" fmla="*/ 587507 h 619720"/>
                  <a:gd name="connsiteX30" fmla="*/ 719204 w 773312"/>
                  <a:gd name="connsiteY30" fmla="*/ 587507 h 619720"/>
                  <a:gd name="connsiteX31" fmla="*/ 729787 w 773312"/>
                  <a:gd name="connsiteY31" fmla="*/ 576924 h 619720"/>
                  <a:gd name="connsiteX32" fmla="*/ 750954 w 773312"/>
                  <a:gd name="connsiteY32" fmla="*/ 566340 h 619720"/>
                  <a:gd name="connsiteX33" fmla="*/ 750954 w 773312"/>
                  <a:gd name="connsiteY33" fmla="*/ 545174 h 619720"/>
                  <a:gd name="connsiteX34" fmla="*/ 761537 w 773312"/>
                  <a:gd name="connsiteY34" fmla="*/ 534590 h 619720"/>
                  <a:gd name="connsiteX35" fmla="*/ 772120 w 773312"/>
                  <a:gd name="connsiteY35" fmla="*/ 524007 h 619720"/>
                  <a:gd name="connsiteX36" fmla="*/ 772120 w 773312"/>
                  <a:gd name="connsiteY36" fmla="*/ 428757 h 619720"/>
                  <a:gd name="connsiteX37" fmla="*/ 761537 w 773312"/>
                  <a:gd name="connsiteY37" fmla="*/ 418174 h 619720"/>
                  <a:gd name="connsiteX38" fmla="*/ 761537 w 773312"/>
                  <a:gd name="connsiteY38" fmla="*/ 407590 h 619720"/>
                  <a:gd name="connsiteX39" fmla="*/ 750954 w 773312"/>
                  <a:gd name="connsiteY39" fmla="*/ 397007 h 619720"/>
                  <a:gd name="connsiteX40" fmla="*/ 750954 w 773312"/>
                  <a:gd name="connsiteY40" fmla="*/ 386424 h 619720"/>
                  <a:gd name="connsiteX41" fmla="*/ 740370 w 773312"/>
                  <a:gd name="connsiteY41" fmla="*/ 375840 h 619720"/>
                  <a:gd name="connsiteX42" fmla="*/ 729787 w 773312"/>
                  <a:gd name="connsiteY42" fmla="*/ 365257 h 619720"/>
                  <a:gd name="connsiteX43" fmla="*/ 676870 w 773312"/>
                  <a:gd name="connsiteY43" fmla="*/ 365257 h 619720"/>
                  <a:gd name="connsiteX44" fmla="*/ 666287 w 773312"/>
                  <a:gd name="connsiteY44" fmla="*/ 354674 h 619720"/>
                  <a:gd name="connsiteX45" fmla="*/ 613370 w 773312"/>
                  <a:gd name="connsiteY45" fmla="*/ 354674 h 619720"/>
                  <a:gd name="connsiteX46" fmla="*/ 602787 w 773312"/>
                  <a:gd name="connsiteY46" fmla="*/ 344090 h 619720"/>
                  <a:gd name="connsiteX47" fmla="*/ 560454 w 773312"/>
                  <a:gd name="connsiteY47" fmla="*/ 344090 h 619720"/>
                  <a:gd name="connsiteX48" fmla="*/ 549870 w 773312"/>
                  <a:gd name="connsiteY48" fmla="*/ 333507 h 619720"/>
                  <a:gd name="connsiteX49" fmla="*/ 528704 w 773312"/>
                  <a:gd name="connsiteY49" fmla="*/ 322924 h 619720"/>
                  <a:gd name="connsiteX50" fmla="*/ 496953 w 773312"/>
                  <a:gd name="connsiteY50" fmla="*/ 322924 h 619720"/>
                  <a:gd name="connsiteX51" fmla="*/ 486370 w 773312"/>
                  <a:gd name="connsiteY51" fmla="*/ 312340 h 619720"/>
                  <a:gd name="connsiteX52" fmla="*/ 465204 w 773312"/>
                  <a:gd name="connsiteY52" fmla="*/ 301757 h 619720"/>
                  <a:gd name="connsiteX53" fmla="*/ 454620 w 773312"/>
                  <a:gd name="connsiteY53" fmla="*/ 301757 h 619720"/>
                  <a:gd name="connsiteX54" fmla="*/ 444037 w 773312"/>
                  <a:gd name="connsiteY54" fmla="*/ 291174 h 619720"/>
                  <a:gd name="connsiteX55" fmla="*/ 433454 w 773312"/>
                  <a:gd name="connsiteY55" fmla="*/ 280590 h 619720"/>
                  <a:gd name="connsiteX56" fmla="*/ 391120 w 773312"/>
                  <a:gd name="connsiteY56" fmla="*/ 280590 h 619720"/>
                  <a:gd name="connsiteX57" fmla="*/ 380537 w 773312"/>
                  <a:gd name="connsiteY57" fmla="*/ 270007 h 619720"/>
                  <a:gd name="connsiteX58" fmla="*/ 369954 w 773312"/>
                  <a:gd name="connsiteY58" fmla="*/ 259424 h 619720"/>
                  <a:gd name="connsiteX59" fmla="*/ 359370 w 773312"/>
                  <a:gd name="connsiteY59" fmla="*/ 259424 h 619720"/>
                  <a:gd name="connsiteX60" fmla="*/ 348787 w 773312"/>
                  <a:gd name="connsiteY60" fmla="*/ 248840 h 619720"/>
                  <a:gd name="connsiteX61" fmla="*/ 327620 w 773312"/>
                  <a:gd name="connsiteY61" fmla="*/ 248840 h 619720"/>
                  <a:gd name="connsiteX62" fmla="*/ 306453 w 773312"/>
                  <a:gd name="connsiteY62" fmla="*/ 238257 h 619720"/>
                  <a:gd name="connsiteX63" fmla="*/ 295870 w 773312"/>
                  <a:gd name="connsiteY63" fmla="*/ 227674 h 619720"/>
                  <a:gd name="connsiteX64" fmla="*/ 285287 w 773312"/>
                  <a:gd name="connsiteY64" fmla="*/ 217090 h 619720"/>
                  <a:gd name="connsiteX65" fmla="*/ 274704 w 773312"/>
                  <a:gd name="connsiteY65" fmla="*/ 217090 h 619720"/>
                  <a:gd name="connsiteX66" fmla="*/ 264120 w 773312"/>
                  <a:gd name="connsiteY66" fmla="*/ 206507 h 619720"/>
                  <a:gd name="connsiteX67" fmla="*/ 253537 w 773312"/>
                  <a:gd name="connsiteY67" fmla="*/ 185340 h 619720"/>
                  <a:gd name="connsiteX68" fmla="*/ 242954 w 773312"/>
                  <a:gd name="connsiteY68" fmla="*/ 174757 h 619720"/>
                  <a:gd name="connsiteX69" fmla="*/ 232370 w 773312"/>
                  <a:gd name="connsiteY69" fmla="*/ 153590 h 619720"/>
                  <a:gd name="connsiteX70" fmla="*/ 232370 w 773312"/>
                  <a:gd name="connsiteY70" fmla="*/ 143007 h 619720"/>
                  <a:gd name="connsiteX71" fmla="*/ 221787 w 773312"/>
                  <a:gd name="connsiteY71" fmla="*/ 132424 h 619720"/>
                  <a:gd name="connsiteX72" fmla="*/ 211203 w 773312"/>
                  <a:gd name="connsiteY72" fmla="*/ 121840 h 619720"/>
                  <a:gd name="connsiteX73" fmla="*/ 211203 w 773312"/>
                  <a:gd name="connsiteY73" fmla="*/ 58340 h 619720"/>
                  <a:gd name="connsiteX74" fmla="*/ 200620 w 773312"/>
                  <a:gd name="connsiteY74" fmla="*/ 47757 h 619720"/>
                  <a:gd name="connsiteX75" fmla="*/ 200620 w 773312"/>
                  <a:gd name="connsiteY75" fmla="*/ -5159 h 6197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3312" h="619720">
                    <a:moveTo>
                      <a:pt x="-463" y="248840"/>
                    </a:moveTo>
                    <a:cubicBezTo>
                      <a:pt x="-463" y="255190"/>
                      <a:pt x="-1168" y="337035"/>
                      <a:pt x="-463" y="344090"/>
                    </a:cubicBezTo>
                    <a:cubicBezTo>
                      <a:pt x="242" y="351146"/>
                      <a:pt x="9414" y="353262"/>
                      <a:pt x="10120" y="354674"/>
                    </a:cubicBezTo>
                    <a:cubicBezTo>
                      <a:pt x="10826" y="356085"/>
                      <a:pt x="9414" y="363140"/>
                      <a:pt x="10120" y="365257"/>
                    </a:cubicBezTo>
                    <a:cubicBezTo>
                      <a:pt x="10826" y="367374"/>
                      <a:pt x="19998" y="383602"/>
                      <a:pt x="20703" y="386424"/>
                    </a:cubicBezTo>
                    <a:cubicBezTo>
                      <a:pt x="21409" y="389246"/>
                      <a:pt x="19998" y="405474"/>
                      <a:pt x="20703" y="407590"/>
                    </a:cubicBezTo>
                    <a:cubicBezTo>
                      <a:pt x="21409" y="409707"/>
                      <a:pt x="30581" y="416057"/>
                      <a:pt x="31287" y="418174"/>
                    </a:cubicBezTo>
                    <a:cubicBezTo>
                      <a:pt x="31992" y="420290"/>
                      <a:pt x="30581" y="437224"/>
                      <a:pt x="31287" y="439340"/>
                    </a:cubicBezTo>
                    <a:cubicBezTo>
                      <a:pt x="31992" y="441457"/>
                      <a:pt x="40459" y="448512"/>
                      <a:pt x="41870" y="449924"/>
                    </a:cubicBezTo>
                    <a:cubicBezTo>
                      <a:pt x="43281" y="451335"/>
                      <a:pt x="51748" y="459096"/>
                      <a:pt x="52454" y="460507"/>
                    </a:cubicBezTo>
                    <a:cubicBezTo>
                      <a:pt x="53159" y="461918"/>
                      <a:pt x="51748" y="469679"/>
                      <a:pt x="52454" y="471090"/>
                    </a:cubicBezTo>
                    <a:cubicBezTo>
                      <a:pt x="53159" y="472501"/>
                      <a:pt x="61626" y="480263"/>
                      <a:pt x="63037" y="481674"/>
                    </a:cubicBezTo>
                    <a:cubicBezTo>
                      <a:pt x="64448" y="483085"/>
                      <a:pt x="72209" y="490846"/>
                      <a:pt x="73620" y="492257"/>
                    </a:cubicBezTo>
                    <a:cubicBezTo>
                      <a:pt x="75031" y="493668"/>
                      <a:pt x="82792" y="500724"/>
                      <a:pt x="84204" y="502841"/>
                    </a:cubicBezTo>
                    <a:cubicBezTo>
                      <a:pt x="85615" y="504957"/>
                      <a:pt x="93376" y="521890"/>
                      <a:pt x="94787" y="524007"/>
                    </a:cubicBezTo>
                    <a:cubicBezTo>
                      <a:pt x="96198" y="526123"/>
                      <a:pt x="103959" y="533885"/>
                      <a:pt x="105370" y="534590"/>
                    </a:cubicBezTo>
                    <a:cubicBezTo>
                      <a:pt x="106781" y="535296"/>
                      <a:pt x="114542" y="533885"/>
                      <a:pt x="115953" y="534590"/>
                    </a:cubicBezTo>
                    <a:cubicBezTo>
                      <a:pt x="117364" y="535296"/>
                      <a:pt x="125126" y="543057"/>
                      <a:pt x="126537" y="545174"/>
                    </a:cubicBezTo>
                    <a:cubicBezTo>
                      <a:pt x="127948" y="547290"/>
                      <a:pt x="135709" y="564929"/>
                      <a:pt x="137120" y="566340"/>
                    </a:cubicBezTo>
                    <a:cubicBezTo>
                      <a:pt x="138531" y="567751"/>
                      <a:pt x="146293" y="565635"/>
                      <a:pt x="147704" y="566340"/>
                    </a:cubicBezTo>
                    <a:cubicBezTo>
                      <a:pt x="149115" y="567046"/>
                      <a:pt x="156876" y="576218"/>
                      <a:pt x="158287" y="576924"/>
                    </a:cubicBezTo>
                    <a:cubicBezTo>
                      <a:pt x="159698" y="577629"/>
                      <a:pt x="167459" y="576218"/>
                      <a:pt x="168870" y="576924"/>
                    </a:cubicBezTo>
                    <a:cubicBezTo>
                      <a:pt x="170281" y="577629"/>
                      <a:pt x="178042" y="586096"/>
                      <a:pt x="179454" y="587507"/>
                    </a:cubicBezTo>
                    <a:cubicBezTo>
                      <a:pt x="180865" y="588918"/>
                      <a:pt x="185803" y="597385"/>
                      <a:pt x="190037" y="598091"/>
                    </a:cubicBezTo>
                    <a:cubicBezTo>
                      <a:pt x="194270" y="598796"/>
                      <a:pt x="238720" y="597385"/>
                      <a:pt x="242954" y="598091"/>
                    </a:cubicBezTo>
                    <a:cubicBezTo>
                      <a:pt x="247187" y="598796"/>
                      <a:pt x="250715" y="607262"/>
                      <a:pt x="253537" y="608674"/>
                    </a:cubicBezTo>
                    <a:cubicBezTo>
                      <a:pt x="256359" y="610085"/>
                      <a:pt x="256359" y="619257"/>
                      <a:pt x="285287" y="619257"/>
                    </a:cubicBezTo>
                    <a:cubicBezTo>
                      <a:pt x="314215" y="619257"/>
                      <a:pt x="659936" y="610085"/>
                      <a:pt x="687453" y="608674"/>
                    </a:cubicBezTo>
                    <a:cubicBezTo>
                      <a:pt x="714970" y="607262"/>
                      <a:pt x="696626" y="599501"/>
                      <a:pt x="698037" y="598091"/>
                    </a:cubicBezTo>
                    <a:cubicBezTo>
                      <a:pt x="699448" y="596679"/>
                      <a:pt x="707209" y="588212"/>
                      <a:pt x="708620" y="587507"/>
                    </a:cubicBezTo>
                    <a:cubicBezTo>
                      <a:pt x="710031" y="586801"/>
                      <a:pt x="717793" y="588212"/>
                      <a:pt x="719204" y="587507"/>
                    </a:cubicBezTo>
                    <a:cubicBezTo>
                      <a:pt x="720615" y="586801"/>
                      <a:pt x="727670" y="578335"/>
                      <a:pt x="729787" y="576924"/>
                    </a:cubicBezTo>
                    <a:cubicBezTo>
                      <a:pt x="731903" y="575513"/>
                      <a:pt x="749542" y="568457"/>
                      <a:pt x="750954" y="566340"/>
                    </a:cubicBezTo>
                    <a:cubicBezTo>
                      <a:pt x="752365" y="564224"/>
                      <a:pt x="750248" y="547290"/>
                      <a:pt x="750954" y="545174"/>
                    </a:cubicBezTo>
                    <a:cubicBezTo>
                      <a:pt x="751659" y="543057"/>
                      <a:pt x="760126" y="536001"/>
                      <a:pt x="761537" y="534590"/>
                    </a:cubicBezTo>
                    <a:cubicBezTo>
                      <a:pt x="762948" y="533179"/>
                      <a:pt x="771414" y="531062"/>
                      <a:pt x="772120" y="524007"/>
                    </a:cubicBezTo>
                    <a:cubicBezTo>
                      <a:pt x="772826" y="516951"/>
                      <a:pt x="772826" y="435812"/>
                      <a:pt x="772120" y="428757"/>
                    </a:cubicBezTo>
                    <a:cubicBezTo>
                      <a:pt x="771414" y="421701"/>
                      <a:pt x="762242" y="419585"/>
                      <a:pt x="761537" y="418174"/>
                    </a:cubicBezTo>
                    <a:cubicBezTo>
                      <a:pt x="760831" y="416762"/>
                      <a:pt x="762242" y="409001"/>
                      <a:pt x="761537" y="407590"/>
                    </a:cubicBezTo>
                    <a:cubicBezTo>
                      <a:pt x="760831" y="406179"/>
                      <a:pt x="751659" y="398418"/>
                      <a:pt x="750954" y="397007"/>
                    </a:cubicBezTo>
                    <a:cubicBezTo>
                      <a:pt x="750248" y="395596"/>
                      <a:pt x="751659" y="387835"/>
                      <a:pt x="750954" y="386424"/>
                    </a:cubicBezTo>
                    <a:cubicBezTo>
                      <a:pt x="750248" y="385013"/>
                      <a:pt x="741781" y="377251"/>
                      <a:pt x="740370" y="375840"/>
                    </a:cubicBezTo>
                    <a:cubicBezTo>
                      <a:pt x="738959" y="374429"/>
                      <a:pt x="734020" y="365963"/>
                      <a:pt x="729787" y="365257"/>
                    </a:cubicBezTo>
                    <a:cubicBezTo>
                      <a:pt x="725553" y="364551"/>
                      <a:pt x="681103" y="365963"/>
                      <a:pt x="676870" y="365257"/>
                    </a:cubicBezTo>
                    <a:cubicBezTo>
                      <a:pt x="672637" y="364551"/>
                      <a:pt x="670520" y="355379"/>
                      <a:pt x="666287" y="354674"/>
                    </a:cubicBezTo>
                    <a:cubicBezTo>
                      <a:pt x="662054" y="353968"/>
                      <a:pt x="617603" y="355379"/>
                      <a:pt x="613370" y="354674"/>
                    </a:cubicBezTo>
                    <a:cubicBezTo>
                      <a:pt x="609137" y="353968"/>
                      <a:pt x="606314" y="344796"/>
                      <a:pt x="602787" y="344090"/>
                    </a:cubicBezTo>
                    <a:cubicBezTo>
                      <a:pt x="599259" y="343385"/>
                      <a:pt x="563981" y="344796"/>
                      <a:pt x="560454" y="344090"/>
                    </a:cubicBezTo>
                    <a:cubicBezTo>
                      <a:pt x="556926" y="343385"/>
                      <a:pt x="551987" y="334918"/>
                      <a:pt x="549870" y="333507"/>
                    </a:cubicBezTo>
                    <a:cubicBezTo>
                      <a:pt x="547754" y="332096"/>
                      <a:pt x="532231" y="323629"/>
                      <a:pt x="528704" y="322924"/>
                    </a:cubicBezTo>
                    <a:cubicBezTo>
                      <a:pt x="525176" y="322218"/>
                      <a:pt x="499776" y="323629"/>
                      <a:pt x="496953" y="322924"/>
                    </a:cubicBezTo>
                    <a:cubicBezTo>
                      <a:pt x="494131" y="322218"/>
                      <a:pt x="488486" y="313751"/>
                      <a:pt x="486370" y="312340"/>
                    </a:cubicBezTo>
                    <a:cubicBezTo>
                      <a:pt x="484253" y="310929"/>
                      <a:pt x="467320" y="302462"/>
                      <a:pt x="465204" y="301757"/>
                    </a:cubicBezTo>
                    <a:cubicBezTo>
                      <a:pt x="463087" y="301051"/>
                      <a:pt x="456031" y="302462"/>
                      <a:pt x="454620" y="301757"/>
                    </a:cubicBezTo>
                    <a:cubicBezTo>
                      <a:pt x="453209" y="301051"/>
                      <a:pt x="445448" y="292585"/>
                      <a:pt x="444037" y="291174"/>
                    </a:cubicBezTo>
                    <a:cubicBezTo>
                      <a:pt x="442626" y="289763"/>
                      <a:pt x="436981" y="281296"/>
                      <a:pt x="433454" y="280590"/>
                    </a:cubicBezTo>
                    <a:cubicBezTo>
                      <a:pt x="429926" y="279885"/>
                      <a:pt x="394648" y="281296"/>
                      <a:pt x="391120" y="280590"/>
                    </a:cubicBezTo>
                    <a:cubicBezTo>
                      <a:pt x="387592" y="279885"/>
                      <a:pt x="381948" y="271418"/>
                      <a:pt x="380537" y="270007"/>
                    </a:cubicBezTo>
                    <a:cubicBezTo>
                      <a:pt x="379126" y="268596"/>
                      <a:pt x="371365" y="260129"/>
                      <a:pt x="369954" y="259424"/>
                    </a:cubicBezTo>
                    <a:cubicBezTo>
                      <a:pt x="368542" y="258718"/>
                      <a:pt x="360781" y="260129"/>
                      <a:pt x="359370" y="259424"/>
                    </a:cubicBezTo>
                    <a:cubicBezTo>
                      <a:pt x="357959" y="258718"/>
                      <a:pt x="350903" y="249546"/>
                      <a:pt x="348787" y="248840"/>
                    </a:cubicBezTo>
                    <a:cubicBezTo>
                      <a:pt x="346670" y="248135"/>
                      <a:pt x="330442" y="249546"/>
                      <a:pt x="327620" y="248840"/>
                    </a:cubicBezTo>
                    <a:cubicBezTo>
                      <a:pt x="324798" y="248135"/>
                      <a:pt x="308570" y="239668"/>
                      <a:pt x="306453" y="238257"/>
                    </a:cubicBezTo>
                    <a:cubicBezTo>
                      <a:pt x="304337" y="236846"/>
                      <a:pt x="297281" y="229085"/>
                      <a:pt x="295870" y="227674"/>
                    </a:cubicBezTo>
                    <a:cubicBezTo>
                      <a:pt x="294459" y="226262"/>
                      <a:pt x="286698" y="217796"/>
                      <a:pt x="285287" y="217090"/>
                    </a:cubicBezTo>
                    <a:cubicBezTo>
                      <a:pt x="283876" y="216384"/>
                      <a:pt x="276115" y="217796"/>
                      <a:pt x="274704" y="217090"/>
                    </a:cubicBezTo>
                    <a:cubicBezTo>
                      <a:pt x="273292" y="216384"/>
                      <a:pt x="265531" y="208623"/>
                      <a:pt x="264120" y="206507"/>
                    </a:cubicBezTo>
                    <a:cubicBezTo>
                      <a:pt x="262709" y="204390"/>
                      <a:pt x="254948" y="187457"/>
                      <a:pt x="253537" y="185340"/>
                    </a:cubicBezTo>
                    <a:cubicBezTo>
                      <a:pt x="252126" y="183224"/>
                      <a:pt x="244365" y="176874"/>
                      <a:pt x="242954" y="174757"/>
                    </a:cubicBezTo>
                    <a:cubicBezTo>
                      <a:pt x="241543" y="172640"/>
                      <a:pt x="233076" y="155707"/>
                      <a:pt x="232370" y="153590"/>
                    </a:cubicBezTo>
                    <a:cubicBezTo>
                      <a:pt x="231664" y="151474"/>
                      <a:pt x="233076" y="144418"/>
                      <a:pt x="232370" y="143007"/>
                    </a:cubicBezTo>
                    <a:cubicBezTo>
                      <a:pt x="231664" y="141596"/>
                      <a:pt x="223198" y="133835"/>
                      <a:pt x="221787" y="132424"/>
                    </a:cubicBezTo>
                    <a:cubicBezTo>
                      <a:pt x="220376" y="131012"/>
                      <a:pt x="211909" y="126779"/>
                      <a:pt x="211203" y="121840"/>
                    </a:cubicBezTo>
                    <a:cubicBezTo>
                      <a:pt x="210498" y="116901"/>
                      <a:pt x="211909" y="63279"/>
                      <a:pt x="211203" y="58340"/>
                    </a:cubicBezTo>
                    <a:cubicBezTo>
                      <a:pt x="210498" y="53401"/>
                      <a:pt x="201326" y="51990"/>
                      <a:pt x="200620" y="47757"/>
                    </a:cubicBezTo>
                    <a:cubicBezTo>
                      <a:pt x="199914" y="43524"/>
                      <a:pt x="200620" y="-1631"/>
                      <a:pt x="200620" y="-5159"/>
                    </a:cubicBezTo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83291" y="1826683"/>
                <a:ext cx="1260157" cy="1260157"/>
              </a:xfrm>
              <a:prstGeom prst="ellipse">
                <a:avLst/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679361" y="4319801"/>
                <a:ext cx="1418166" cy="20108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</p:grpSp>
      </p:grpSp>
      <p:sp>
        <p:nvSpPr>
          <p:cNvPr id="46" name="가로 글상자 45"/>
          <p:cNvSpPr txBox="1"/>
          <p:nvPr/>
        </p:nvSpPr>
        <p:spPr>
          <a:xfrm>
            <a:off x="2551123" y="684280"/>
            <a:ext cx="2109107" cy="3683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008000"/>
                </a:solidFill>
              </a:rPr>
              <a:t>사용자를 생성</a:t>
            </a:r>
            <a:endParaRPr lang="ko-KR" altLang="en-US" sz="1900" b="1">
              <a:solidFill>
                <a:srgbClr val="008000"/>
              </a:solidFill>
            </a:endParaRPr>
          </a:p>
        </p:txBody>
      </p:sp>
      <p:sp>
        <p:nvSpPr>
          <p:cNvPr id="47" name="가로 글상자 46"/>
          <p:cNvSpPr txBox="1"/>
          <p:nvPr/>
        </p:nvSpPr>
        <p:spPr>
          <a:xfrm>
            <a:off x="7701642" y="684280"/>
            <a:ext cx="2520042" cy="3683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008000"/>
                </a:solidFill>
              </a:rPr>
              <a:t>데이터 베이스에 저장</a:t>
            </a:r>
            <a:endParaRPr lang="ko-KR" altLang="en-US" sz="1900" b="1">
              <a:solidFill>
                <a:srgbClr val="008000"/>
              </a:solidFill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7701642" y="4830535"/>
            <a:ext cx="2095500" cy="6702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008000"/>
                </a:solidFill>
              </a:rPr>
              <a:t>저장된 데이터를 식별 및 확인</a:t>
            </a:r>
            <a:endParaRPr lang="ko-KR" altLang="en-US" sz="1900" b="1">
              <a:solidFill>
                <a:srgbClr val="008000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2673015" y="4830535"/>
            <a:ext cx="1987215" cy="6702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 b="1">
                <a:solidFill>
                  <a:srgbClr val="008000"/>
                </a:solidFill>
              </a:rPr>
              <a:t>확인된 사용자의 정보를 출력</a:t>
            </a:r>
            <a:endParaRPr lang="ko-KR" altLang="en-US" sz="1900" b="1">
              <a:solidFill>
                <a:srgbClr val="008000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1748409" y="5864678"/>
            <a:ext cx="8695181" cy="7505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200" b="1">
                <a:solidFill>
                  <a:srgbClr val="b2b2b2"/>
                </a:solidFill>
              </a:rPr>
              <a:t>데이터베이스에 저장할 데이터의 위치를 정확히 잡지 않으면 위와 같이 사용자를 생성하고 데이터를 불러와 실행하도록 하지 못함</a:t>
            </a:r>
            <a:endParaRPr lang="ko-KR" altLang="en-US" sz="2200" b="1">
              <a:solidFill>
                <a:srgbClr val="b2b2b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"/>
          <p:cNvGrpSpPr/>
          <p:nvPr/>
        </p:nvGrpSpPr>
        <p:grpSpPr>
          <a:xfrm rot="0">
            <a:off x="3375142" y="908316"/>
            <a:ext cx="5441714" cy="5041367"/>
            <a:chOff x="2660767" y="836918"/>
            <a:chExt cx="5441714" cy="5041367"/>
          </a:xfrm>
        </p:grpSpPr>
        <p:grpSp>
          <p:nvGrpSpPr>
            <p:cNvPr id="21" name=""/>
            <p:cNvGrpSpPr/>
            <p:nvPr/>
          </p:nvGrpSpPr>
          <p:grpSpPr>
            <a:xfrm rot="0">
              <a:off x="4341885" y="1976852"/>
              <a:ext cx="3760596" cy="3025470"/>
              <a:chOff x="2530965" y="2435887"/>
              <a:chExt cx="1905000" cy="1616868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3340590" y="3600317"/>
                <a:ext cx="270034" cy="452437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2530965" y="2435887"/>
                <a:ext cx="1905000" cy="1238249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3340590" y="2571882"/>
                <a:ext cx="285750" cy="4572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3188190" y="3443737"/>
                <a:ext cx="540067" cy="45720"/>
              </a:xfrm>
              <a:prstGeom prst="roundRect">
                <a:avLst>
                  <a:gd name="adj" fmla="val 16667"/>
                </a:avLst>
              </a:prstGeom>
              <a:solidFill>
                <a:srgbClr val="000000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50" name="가로 글상자 49"/>
            <p:cNvSpPr txBox="1"/>
            <p:nvPr/>
          </p:nvSpPr>
          <p:spPr>
            <a:xfrm>
              <a:off x="5085778" y="2328765"/>
              <a:ext cx="2952750" cy="155825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400" b="1">
                  <a:solidFill>
                    <a:srgbClr val="ff0000"/>
                  </a:solidFill>
                </a:rPr>
                <a:t>SystemError:</a:t>
              </a:r>
              <a:endParaRPr lang="en-US" altLang="ko-KR" sz="2400" b="1">
                <a:solidFill>
                  <a:srgbClr val="ff0000"/>
                </a:solidFill>
              </a:endParaRPr>
            </a:p>
            <a:p>
              <a:pPr lvl="0">
                <a:defRPr/>
              </a:pPr>
              <a:r>
                <a:rPr lang="ko-KR" altLang="en-US" sz="2400" b="1">
                  <a:solidFill>
                    <a:srgbClr val="ff0000"/>
                  </a:solidFill>
                </a:rPr>
                <a:t>위와 같은 상황을 </a:t>
              </a:r>
              <a:endParaRPr lang="ko-KR" altLang="en-US" sz="2400" b="1">
                <a:solidFill>
                  <a:srgbClr val="ff0000"/>
                </a:solidFill>
              </a:endParaRPr>
            </a:p>
            <a:p>
              <a:pPr lvl="0">
                <a:defRPr/>
              </a:pPr>
              <a:r>
                <a:rPr lang="ko-KR" altLang="en-US" sz="2400" b="1">
                  <a:solidFill>
                    <a:srgbClr val="ff0000"/>
                  </a:solidFill>
                </a:rPr>
                <a:t>위해 </a:t>
              </a:r>
              <a:r>
                <a:rPr lang="en-US" altLang="ko-KR" sz="2400" b="1">
                  <a:solidFill>
                    <a:srgbClr val="ff0000"/>
                  </a:solidFill>
                </a:rPr>
                <a:t>DB</a:t>
              </a:r>
              <a:r>
                <a:rPr lang="ko-KR" altLang="en-US" sz="2400" b="1">
                  <a:solidFill>
                    <a:srgbClr val="ff0000"/>
                  </a:solidFill>
                </a:rPr>
                <a:t>설계가 </a:t>
              </a:r>
              <a:endParaRPr lang="ko-KR" altLang="en-US" sz="2400" b="1">
                <a:solidFill>
                  <a:srgbClr val="ff0000"/>
                </a:solidFill>
              </a:endParaRPr>
            </a:p>
            <a:p>
              <a:pPr lvl="0">
                <a:defRPr/>
              </a:pPr>
              <a:r>
                <a:rPr lang="ko-KR" altLang="en-US" sz="2400" b="1">
                  <a:solidFill>
                    <a:srgbClr val="ff0000"/>
                  </a:solidFill>
                </a:rPr>
                <a:t>중요하다</a:t>
              </a:r>
              <a:endParaRPr lang="ko-KR" altLang="en-US" sz="2400" b="1">
                <a:solidFill>
                  <a:srgbClr val="ff0000"/>
                </a:solidFill>
              </a:endParaRPr>
            </a:p>
          </p:txBody>
        </p:sp>
        <p:grpSp>
          <p:nvGrpSpPr>
            <p:cNvPr id="15" name=""/>
            <p:cNvGrpSpPr/>
            <p:nvPr/>
          </p:nvGrpSpPr>
          <p:grpSpPr>
            <a:xfrm rot="0">
              <a:off x="2660767" y="836918"/>
              <a:ext cx="3362238" cy="5041367"/>
              <a:chOff x="1679361" y="1826683"/>
              <a:chExt cx="1703205" cy="269420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91944" y="2995083"/>
                <a:ext cx="142221" cy="433916"/>
              </a:xfrm>
              <a:prstGeom prst="rect">
                <a:avLst/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1938654" y="3212041"/>
                <a:ext cx="899583" cy="1248833"/>
              </a:xfrm>
              <a:prstGeom prst="roundRect">
                <a:avLst>
                  <a:gd name="adj" fmla="val 35416"/>
                </a:avLst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2609254" y="3370659"/>
                <a:ext cx="773312" cy="619720"/>
              </a:xfrm>
              <a:custGeom>
                <a:avLst/>
                <a:gdLst>
                  <a:gd name="connsiteX0" fmla="*/ -463 w 773312"/>
                  <a:gd name="connsiteY0" fmla="*/ 248840 h 619720"/>
                  <a:gd name="connsiteX1" fmla="*/ -463 w 773312"/>
                  <a:gd name="connsiteY1" fmla="*/ 344090 h 619720"/>
                  <a:gd name="connsiteX2" fmla="*/ 10120 w 773312"/>
                  <a:gd name="connsiteY2" fmla="*/ 354674 h 619720"/>
                  <a:gd name="connsiteX3" fmla="*/ 10120 w 773312"/>
                  <a:gd name="connsiteY3" fmla="*/ 365257 h 619720"/>
                  <a:gd name="connsiteX4" fmla="*/ 20703 w 773312"/>
                  <a:gd name="connsiteY4" fmla="*/ 386424 h 619720"/>
                  <a:gd name="connsiteX5" fmla="*/ 20703 w 773312"/>
                  <a:gd name="connsiteY5" fmla="*/ 407590 h 619720"/>
                  <a:gd name="connsiteX6" fmla="*/ 31287 w 773312"/>
                  <a:gd name="connsiteY6" fmla="*/ 418174 h 619720"/>
                  <a:gd name="connsiteX7" fmla="*/ 31287 w 773312"/>
                  <a:gd name="connsiteY7" fmla="*/ 439340 h 619720"/>
                  <a:gd name="connsiteX8" fmla="*/ 41870 w 773312"/>
                  <a:gd name="connsiteY8" fmla="*/ 449924 h 619720"/>
                  <a:gd name="connsiteX9" fmla="*/ 52454 w 773312"/>
                  <a:gd name="connsiteY9" fmla="*/ 460507 h 619720"/>
                  <a:gd name="connsiteX10" fmla="*/ 52454 w 773312"/>
                  <a:gd name="connsiteY10" fmla="*/ 471090 h 619720"/>
                  <a:gd name="connsiteX11" fmla="*/ 63037 w 773312"/>
                  <a:gd name="connsiteY11" fmla="*/ 481674 h 619720"/>
                  <a:gd name="connsiteX12" fmla="*/ 73620 w 773312"/>
                  <a:gd name="connsiteY12" fmla="*/ 492257 h 619720"/>
                  <a:gd name="connsiteX13" fmla="*/ 84204 w 773312"/>
                  <a:gd name="connsiteY13" fmla="*/ 502841 h 619720"/>
                  <a:gd name="connsiteX14" fmla="*/ 94787 w 773312"/>
                  <a:gd name="connsiteY14" fmla="*/ 524007 h 619720"/>
                  <a:gd name="connsiteX15" fmla="*/ 105370 w 773312"/>
                  <a:gd name="connsiteY15" fmla="*/ 534590 h 619720"/>
                  <a:gd name="connsiteX16" fmla="*/ 115953 w 773312"/>
                  <a:gd name="connsiteY16" fmla="*/ 534590 h 619720"/>
                  <a:gd name="connsiteX17" fmla="*/ 126537 w 773312"/>
                  <a:gd name="connsiteY17" fmla="*/ 545174 h 619720"/>
                  <a:gd name="connsiteX18" fmla="*/ 137120 w 773312"/>
                  <a:gd name="connsiteY18" fmla="*/ 566340 h 619720"/>
                  <a:gd name="connsiteX19" fmla="*/ 147704 w 773312"/>
                  <a:gd name="connsiteY19" fmla="*/ 566340 h 619720"/>
                  <a:gd name="connsiteX20" fmla="*/ 158287 w 773312"/>
                  <a:gd name="connsiteY20" fmla="*/ 576924 h 619720"/>
                  <a:gd name="connsiteX21" fmla="*/ 168870 w 773312"/>
                  <a:gd name="connsiteY21" fmla="*/ 576924 h 619720"/>
                  <a:gd name="connsiteX22" fmla="*/ 179454 w 773312"/>
                  <a:gd name="connsiteY22" fmla="*/ 587507 h 619720"/>
                  <a:gd name="connsiteX23" fmla="*/ 190037 w 773312"/>
                  <a:gd name="connsiteY23" fmla="*/ 598091 h 619720"/>
                  <a:gd name="connsiteX24" fmla="*/ 242954 w 773312"/>
                  <a:gd name="connsiteY24" fmla="*/ 598091 h 619720"/>
                  <a:gd name="connsiteX25" fmla="*/ 253537 w 773312"/>
                  <a:gd name="connsiteY25" fmla="*/ 608674 h 619720"/>
                  <a:gd name="connsiteX26" fmla="*/ 285287 w 773312"/>
                  <a:gd name="connsiteY26" fmla="*/ 619257 h 619720"/>
                  <a:gd name="connsiteX27" fmla="*/ 687453 w 773312"/>
                  <a:gd name="connsiteY27" fmla="*/ 608674 h 619720"/>
                  <a:gd name="connsiteX28" fmla="*/ 698037 w 773312"/>
                  <a:gd name="connsiteY28" fmla="*/ 598091 h 619720"/>
                  <a:gd name="connsiteX29" fmla="*/ 708620 w 773312"/>
                  <a:gd name="connsiteY29" fmla="*/ 587507 h 619720"/>
                  <a:gd name="connsiteX30" fmla="*/ 719204 w 773312"/>
                  <a:gd name="connsiteY30" fmla="*/ 587507 h 619720"/>
                  <a:gd name="connsiteX31" fmla="*/ 729787 w 773312"/>
                  <a:gd name="connsiteY31" fmla="*/ 576924 h 619720"/>
                  <a:gd name="connsiteX32" fmla="*/ 750954 w 773312"/>
                  <a:gd name="connsiteY32" fmla="*/ 566340 h 619720"/>
                  <a:gd name="connsiteX33" fmla="*/ 750954 w 773312"/>
                  <a:gd name="connsiteY33" fmla="*/ 545174 h 619720"/>
                  <a:gd name="connsiteX34" fmla="*/ 761537 w 773312"/>
                  <a:gd name="connsiteY34" fmla="*/ 534590 h 619720"/>
                  <a:gd name="connsiteX35" fmla="*/ 772120 w 773312"/>
                  <a:gd name="connsiteY35" fmla="*/ 524007 h 619720"/>
                  <a:gd name="connsiteX36" fmla="*/ 772120 w 773312"/>
                  <a:gd name="connsiteY36" fmla="*/ 428757 h 619720"/>
                  <a:gd name="connsiteX37" fmla="*/ 761537 w 773312"/>
                  <a:gd name="connsiteY37" fmla="*/ 418174 h 619720"/>
                  <a:gd name="connsiteX38" fmla="*/ 761537 w 773312"/>
                  <a:gd name="connsiteY38" fmla="*/ 407590 h 619720"/>
                  <a:gd name="connsiteX39" fmla="*/ 750954 w 773312"/>
                  <a:gd name="connsiteY39" fmla="*/ 397007 h 619720"/>
                  <a:gd name="connsiteX40" fmla="*/ 750954 w 773312"/>
                  <a:gd name="connsiteY40" fmla="*/ 386424 h 619720"/>
                  <a:gd name="connsiteX41" fmla="*/ 740370 w 773312"/>
                  <a:gd name="connsiteY41" fmla="*/ 375840 h 619720"/>
                  <a:gd name="connsiteX42" fmla="*/ 729787 w 773312"/>
                  <a:gd name="connsiteY42" fmla="*/ 365257 h 619720"/>
                  <a:gd name="connsiteX43" fmla="*/ 676870 w 773312"/>
                  <a:gd name="connsiteY43" fmla="*/ 365257 h 619720"/>
                  <a:gd name="connsiteX44" fmla="*/ 666287 w 773312"/>
                  <a:gd name="connsiteY44" fmla="*/ 354674 h 619720"/>
                  <a:gd name="connsiteX45" fmla="*/ 613370 w 773312"/>
                  <a:gd name="connsiteY45" fmla="*/ 354674 h 619720"/>
                  <a:gd name="connsiteX46" fmla="*/ 602787 w 773312"/>
                  <a:gd name="connsiteY46" fmla="*/ 344090 h 619720"/>
                  <a:gd name="connsiteX47" fmla="*/ 560454 w 773312"/>
                  <a:gd name="connsiteY47" fmla="*/ 344090 h 619720"/>
                  <a:gd name="connsiteX48" fmla="*/ 549870 w 773312"/>
                  <a:gd name="connsiteY48" fmla="*/ 333507 h 619720"/>
                  <a:gd name="connsiteX49" fmla="*/ 528704 w 773312"/>
                  <a:gd name="connsiteY49" fmla="*/ 322924 h 619720"/>
                  <a:gd name="connsiteX50" fmla="*/ 496953 w 773312"/>
                  <a:gd name="connsiteY50" fmla="*/ 322924 h 619720"/>
                  <a:gd name="connsiteX51" fmla="*/ 486370 w 773312"/>
                  <a:gd name="connsiteY51" fmla="*/ 312340 h 619720"/>
                  <a:gd name="connsiteX52" fmla="*/ 465204 w 773312"/>
                  <a:gd name="connsiteY52" fmla="*/ 301757 h 619720"/>
                  <a:gd name="connsiteX53" fmla="*/ 454620 w 773312"/>
                  <a:gd name="connsiteY53" fmla="*/ 301757 h 619720"/>
                  <a:gd name="connsiteX54" fmla="*/ 444037 w 773312"/>
                  <a:gd name="connsiteY54" fmla="*/ 291174 h 619720"/>
                  <a:gd name="connsiteX55" fmla="*/ 433454 w 773312"/>
                  <a:gd name="connsiteY55" fmla="*/ 280590 h 619720"/>
                  <a:gd name="connsiteX56" fmla="*/ 391120 w 773312"/>
                  <a:gd name="connsiteY56" fmla="*/ 280590 h 619720"/>
                  <a:gd name="connsiteX57" fmla="*/ 380537 w 773312"/>
                  <a:gd name="connsiteY57" fmla="*/ 270007 h 619720"/>
                  <a:gd name="connsiteX58" fmla="*/ 369954 w 773312"/>
                  <a:gd name="connsiteY58" fmla="*/ 259424 h 619720"/>
                  <a:gd name="connsiteX59" fmla="*/ 359370 w 773312"/>
                  <a:gd name="connsiteY59" fmla="*/ 259424 h 619720"/>
                  <a:gd name="connsiteX60" fmla="*/ 348787 w 773312"/>
                  <a:gd name="connsiteY60" fmla="*/ 248840 h 619720"/>
                  <a:gd name="connsiteX61" fmla="*/ 327620 w 773312"/>
                  <a:gd name="connsiteY61" fmla="*/ 248840 h 619720"/>
                  <a:gd name="connsiteX62" fmla="*/ 306453 w 773312"/>
                  <a:gd name="connsiteY62" fmla="*/ 238257 h 619720"/>
                  <a:gd name="connsiteX63" fmla="*/ 295870 w 773312"/>
                  <a:gd name="connsiteY63" fmla="*/ 227674 h 619720"/>
                  <a:gd name="connsiteX64" fmla="*/ 285287 w 773312"/>
                  <a:gd name="connsiteY64" fmla="*/ 217090 h 619720"/>
                  <a:gd name="connsiteX65" fmla="*/ 274704 w 773312"/>
                  <a:gd name="connsiteY65" fmla="*/ 217090 h 619720"/>
                  <a:gd name="connsiteX66" fmla="*/ 264120 w 773312"/>
                  <a:gd name="connsiteY66" fmla="*/ 206507 h 619720"/>
                  <a:gd name="connsiteX67" fmla="*/ 253537 w 773312"/>
                  <a:gd name="connsiteY67" fmla="*/ 185340 h 619720"/>
                  <a:gd name="connsiteX68" fmla="*/ 242954 w 773312"/>
                  <a:gd name="connsiteY68" fmla="*/ 174757 h 619720"/>
                  <a:gd name="connsiteX69" fmla="*/ 232370 w 773312"/>
                  <a:gd name="connsiteY69" fmla="*/ 153590 h 619720"/>
                  <a:gd name="connsiteX70" fmla="*/ 232370 w 773312"/>
                  <a:gd name="connsiteY70" fmla="*/ 143007 h 619720"/>
                  <a:gd name="connsiteX71" fmla="*/ 221787 w 773312"/>
                  <a:gd name="connsiteY71" fmla="*/ 132424 h 619720"/>
                  <a:gd name="connsiteX72" fmla="*/ 211203 w 773312"/>
                  <a:gd name="connsiteY72" fmla="*/ 121840 h 619720"/>
                  <a:gd name="connsiteX73" fmla="*/ 211203 w 773312"/>
                  <a:gd name="connsiteY73" fmla="*/ 58340 h 619720"/>
                  <a:gd name="connsiteX74" fmla="*/ 200620 w 773312"/>
                  <a:gd name="connsiteY74" fmla="*/ 47757 h 619720"/>
                  <a:gd name="connsiteX75" fmla="*/ 200620 w 773312"/>
                  <a:gd name="connsiteY75" fmla="*/ -5159 h 6197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3312" h="619720">
                    <a:moveTo>
                      <a:pt x="-463" y="248840"/>
                    </a:moveTo>
                    <a:cubicBezTo>
                      <a:pt x="-463" y="255190"/>
                      <a:pt x="-1168" y="337035"/>
                      <a:pt x="-463" y="344090"/>
                    </a:cubicBezTo>
                    <a:cubicBezTo>
                      <a:pt x="242" y="351146"/>
                      <a:pt x="9414" y="353262"/>
                      <a:pt x="10120" y="354674"/>
                    </a:cubicBezTo>
                    <a:cubicBezTo>
                      <a:pt x="10826" y="356085"/>
                      <a:pt x="9414" y="363140"/>
                      <a:pt x="10120" y="365257"/>
                    </a:cubicBezTo>
                    <a:cubicBezTo>
                      <a:pt x="10826" y="367374"/>
                      <a:pt x="19998" y="383602"/>
                      <a:pt x="20703" y="386424"/>
                    </a:cubicBezTo>
                    <a:cubicBezTo>
                      <a:pt x="21409" y="389246"/>
                      <a:pt x="19998" y="405474"/>
                      <a:pt x="20703" y="407590"/>
                    </a:cubicBezTo>
                    <a:cubicBezTo>
                      <a:pt x="21409" y="409707"/>
                      <a:pt x="30581" y="416057"/>
                      <a:pt x="31287" y="418174"/>
                    </a:cubicBezTo>
                    <a:cubicBezTo>
                      <a:pt x="31992" y="420290"/>
                      <a:pt x="30581" y="437224"/>
                      <a:pt x="31287" y="439340"/>
                    </a:cubicBezTo>
                    <a:cubicBezTo>
                      <a:pt x="31992" y="441457"/>
                      <a:pt x="40459" y="448512"/>
                      <a:pt x="41870" y="449924"/>
                    </a:cubicBezTo>
                    <a:cubicBezTo>
                      <a:pt x="43281" y="451335"/>
                      <a:pt x="51748" y="459096"/>
                      <a:pt x="52454" y="460507"/>
                    </a:cubicBezTo>
                    <a:cubicBezTo>
                      <a:pt x="53159" y="461918"/>
                      <a:pt x="51748" y="469679"/>
                      <a:pt x="52454" y="471090"/>
                    </a:cubicBezTo>
                    <a:cubicBezTo>
                      <a:pt x="53159" y="472501"/>
                      <a:pt x="61626" y="480263"/>
                      <a:pt x="63037" y="481674"/>
                    </a:cubicBezTo>
                    <a:cubicBezTo>
                      <a:pt x="64448" y="483085"/>
                      <a:pt x="72209" y="490846"/>
                      <a:pt x="73620" y="492257"/>
                    </a:cubicBezTo>
                    <a:cubicBezTo>
                      <a:pt x="75031" y="493668"/>
                      <a:pt x="82792" y="500724"/>
                      <a:pt x="84204" y="502841"/>
                    </a:cubicBezTo>
                    <a:cubicBezTo>
                      <a:pt x="85615" y="504957"/>
                      <a:pt x="93376" y="521890"/>
                      <a:pt x="94787" y="524007"/>
                    </a:cubicBezTo>
                    <a:cubicBezTo>
                      <a:pt x="96198" y="526123"/>
                      <a:pt x="103959" y="533885"/>
                      <a:pt x="105370" y="534590"/>
                    </a:cubicBezTo>
                    <a:cubicBezTo>
                      <a:pt x="106781" y="535296"/>
                      <a:pt x="114542" y="533885"/>
                      <a:pt x="115953" y="534590"/>
                    </a:cubicBezTo>
                    <a:cubicBezTo>
                      <a:pt x="117364" y="535296"/>
                      <a:pt x="125126" y="543057"/>
                      <a:pt x="126537" y="545174"/>
                    </a:cubicBezTo>
                    <a:cubicBezTo>
                      <a:pt x="127948" y="547290"/>
                      <a:pt x="135709" y="564929"/>
                      <a:pt x="137120" y="566340"/>
                    </a:cubicBezTo>
                    <a:cubicBezTo>
                      <a:pt x="138531" y="567751"/>
                      <a:pt x="146293" y="565635"/>
                      <a:pt x="147704" y="566340"/>
                    </a:cubicBezTo>
                    <a:cubicBezTo>
                      <a:pt x="149115" y="567046"/>
                      <a:pt x="156876" y="576218"/>
                      <a:pt x="158287" y="576924"/>
                    </a:cubicBezTo>
                    <a:cubicBezTo>
                      <a:pt x="159698" y="577629"/>
                      <a:pt x="167459" y="576218"/>
                      <a:pt x="168870" y="576924"/>
                    </a:cubicBezTo>
                    <a:cubicBezTo>
                      <a:pt x="170281" y="577629"/>
                      <a:pt x="178042" y="586096"/>
                      <a:pt x="179454" y="587507"/>
                    </a:cubicBezTo>
                    <a:cubicBezTo>
                      <a:pt x="180865" y="588918"/>
                      <a:pt x="185803" y="597385"/>
                      <a:pt x="190037" y="598091"/>
                    </a:cubicBezTo>
                    <a:cubicBezTo>
                      <a:pt x="194270" y="598796"/>
                      <a:pt x="238720" y="597385"/>
                      <a:pt x="242954" y="598091"/>
                    </a:cubicBezTo>
                    <a:cubicBezTo>
                      <a:pt x="247187" y="598796"/>
                      <a:pt x="250715" y="607262"/>
                      <a:pt x="253537" y="608674"/>
                    </a:cubicBezTo>
                    <a:cubicBezTo>
                      <a:pt x="256359" y="610085"/>
                      <a:pt x="256359" y="619257"/>
                      <a:pt x="285287" y="619257"/>
                    </a:cubicBezTo>
                    <a:cubicBezTo>
                      <a:pt x="314215" y="619257"/>
                      <a:pt x="659936" y="610085"/>
                      <a:pt x="687453" y="608674"/>
                    </a:cubicBezTo>
                    <a:cubicBezTo>
                      <a:pt x="714970" y="607262"/>
                      <a:pt x="696626" y="599501"/>
                      <a:pt x="698037" y="598091"/>
                    </a:cubicBezTo>
                    <a:cubicBezTo>
                      <a:pt x="699448" y="596679"/>
                      <a:pt x="707209" y="588212"/>
                      <a:pt x="708620" y="587507"/>
                    </a:cubicBezTo>
                    <a:cubicBezTo>
                      <a:pt x="710031" y="586801"/>
                      <a:pt x="717793" y="588212"/>
                      <a:pt x="719204" y="587507"/>
                    </a:cubicBezTo>
                    <a:cubicBezTo>
                      <a:pt x="720615" y="586801"/>
                      <a:pt x="727670" y="578335"/>
                      <a:pt x="729787" y="576924"/>
                    </a:cubicBezTo>
                    <a:cubicBezTo>
                      <a:pt x="731903" y="575513"/>
                      <a:pt x="749542" y="568457"/>
                      <a:pt x="750954" y="566340"/>
                    </a:cubicBezTo>
                    <a:cubicBezTo>
                      <a:pt x="752365" y="564224"/>
                      <a:pt x="750248" y="547290"/>
                      <a:pt x="750954" y="545174"/>
                    </a:cubicBezTo>
                    <a:cubicBezTo>
                      <a:pt x="751659" y="543057"/>
                      <a:pt x="760126" y="536001"/>
                      <a:pt x="761537" y="534590"/>
                    </a:cubicBezTo>
                    <a:cubicBezTo>
                      <a:pt x="762948" y="533179"/>
                      <a:pt x="771414" y="531062"/>
                      <a:pt x="772120" y="524007"/>
                    </a:cubicBezTo>
                    <a:cubicBezTo>
                      <a:pt x="772826" y="516951"/>
                      <a:pt x="772826" y="435812"/>
                      <a:pt x="772120" y="428757"/>
                    </a:cubicBezTo>
                    <a:cubicBezTo>
                      <a:pt x="771414" y="421701"/>
                      <a:pt x="762242" y="419585"/>
                      <a:pt x="761537" y="418174"/>
                    </a:cubicBezTo>
                    <a:cubicBezTo>
                      <a:pt x="760831" y="416762"/>
                      <a:pt x="762242" y="409001"/>
                      <a:pt x="761537" y="407590"/>
                    </a:cubicBezTo>
                    <a:cubicBezTo>
                      <a:pt x="760831" y="406179"/>
                      <a:pt x="751659" y="398418"/>
                      <a:pt x="750954" y="397007"/>
                    </a:cubicBezTo>
                    <a:cubicBezTo>
                      <a:pt x="750248" y="395596"/>
                      <a:pt x="751659" y="387835"/>
                      <a:pt x="750954" y="386424"/>
                    </a:cubicBezTo>
                    <a:cubicBezTo>
                      <a:pt x="750248" y="385013"/>
                      <a:pt x="741781" y="377251"/>
                      <a:pt x="740370" y="375840"/>
                    </a:cubicBezTo>
                    <a:cubicBezTo>
                      <a:pt x="738959" y="374429"/>
                      <a:pt x="734020" y="365963"/>
                      <a:pt x="729787" y="365257"/>
                    </a:cubicBezTo>
                    <a:cubicBezTo>
                      <a:pt x="725553" y="364551"/>
                      <a:pt x="681103" y="365963"/>
                      <a:pt x="676870" y="365257"/>
                    </a:cubicBezTo>
                    <a:cubicBezTo>
                      <a:pt x="672637" y="364551"/>
                      <a:pt x="670520" y="355379"/>
                      <a:pt x="666287" y="354674"/>
                    </a:cubicBezTo>
                    <a:cubicBezTo>
                      <a:pt x="662054" y="353968"/>
                      <a:pt x="617603" y="355379"/>
                      <a:pt x="613370" y="354674"/>
                    </a:cubicBezTo>
                    <a:cubicBezTo>
                      <a:pt x="609137" y="353968"/>
                      <a:pt x="606314" y="344796"/>
                      <a:pt x="602787" y="344090"/>
                    </a:cubicBezTo>
                    <a:cubicBezTo>
                      <a:pt x="599259" y="343385"/>
                      <a:pt x="563981" y="344796"/>
                      <a:pt x="560454" y="344090"/>
                    </a:cubicBezTo>
                    <a:cubicBezTo>
                      <a:pt x="556926" y="343385"/>
                      <a:pt x="551987" y="334918"/>
                      <a:pt x="549870" y="333507"/>
                    </a:cubicBezTo>
                    <a:cubicBezTo>
                      <a:pt x="547754" y="332096"/>
                      <a:pt x="532231" y="323629"/>
                      <a:pt x="528704" y="322924"/>
                    </a:cubicBezTo>
                    <a:cubicBezTo>
                      <a:pt x="525176" y="322218"/>
                      <a:pt x="499776" y="323629"/>
                      <a:pt x="496953" y="322924"/>
                    </a:cubicBezTo>
                    <a:cubicBezTo>
                      <a:pt x="494131" y="322218"/>
                      <a:pt x="488486" y="313751"/>
                      <a:pt x="486370" y="312340"/>
                    </a:cubicBezTo>
                    <a:cubicBezTo>
                      <a:pt x="484253" y="310929"/>
                      <a:pt x="467320" y="302462"/>
                      <a:pt x="465204" y="301757"/>
                    </a:cubicBezTo>
                    <a:cubicBezTo>
                      <a:pt x="463087" y="301051"/>
                      <a:pt x="456031" y="302462"/>
                      <a:pt x="454620" y="301757"/>
                    </a:cubicBezTo>
                    <a:cubicBezTo>
                      <a:pt x="453209" y="301051"/>
                      <a:pt x="445448" y="292585"/>
                      <a:pt x="444037" y="291174"/>
                    </a:cubicBezTo>
                    <a:cubicBezTo>
                      <a:pt x="442626" y="289763"/>
                      <a:pt x="436981" y="281296"/>
                      <a:pt x="433454" y="280590"/>
                    </a:cubicBezTo>
                    <a:cubicBezTo>
                      <a:pt x="429926" y="279885"/>
                      <a:pt x="394648" y="281296"/>
                      <a:pt x="391120" y="280590"/>
                    </a:cubicBezTo>
                    <a:cubicBezTo>
                      <a:pt x="387592" y="279885"/>
                      <a:pt x="381948" y="271418"/>
                      <a:pt x="380537" y="270007"/>
                    </a:cubicBezTo>
                    <a:cubicBezTo>
                      <a:pt x="379126" y="268596"/>
                      <a:pt x="371365" y="260129"/>
                      <a:pt x="369954" y="259424"/>
                    </a:cubicBezTo>
                    <a:cubicBezTo>
                      <a:pt x="368542" y="258718"/>
                      <a:pt x="360781" y="260129"/>
                      <a:pt x="359370" y="259424"/>
                    </a:cubicBezTo>
                    <a:cubicBezTo>
                      <a:pt x="357959" y="258718"/>
                      <a:pt x="350903" y="249546"/>
                      <a:pt x="348787" y="248840"/>
                    </a:cubicBezTo>
                    <a:cubicBezTo>
                      <a:pt x="346670" y="248135"/>
                      <a:pt x="330442" y="249546"/>
                      <a:pt x="327620" y="248840"/>
                    </a:cubicBezTo>
                    <a:cubicBezTo>
                      <a:pt x="324798" y="248135"/>
                      <a:pt x="308570" y="239668"/>
                      <a:pt x="306453" y="238257"/>
                    </a:cubicBezTo>
                    <a:cubicBezTo>
                      <a:pt x="304337" y="236846"/>
                      <a:pt x="297281" y="229085"/>
                      <a:pt x="295870" y="227674"/>
                    </a:cubicBezTo>
                    <a:cubicBezTo>
                      <a:pt x="294459" y="226262"/>
                      <a:pt x="286698" y="217796"/>
                      <a:pt x="285287" y="217090"/>
                    </a:cubicBezTo>
                    <a:cubicBezTo>
                      <a:pt x="283876" y="216384"/>
                      <a:pt x="276115" y="217796"/>
                      <a:pt x="274704" y="217090"/>
                    </a:cubicBezTo>
                    <a:cubicBezTo>
                      <a:pt x="273292" y="216384"/>
                      <a:pt x="265531" y="208623"/>
                      <a:pt x="264120" y="206507"/>
                    </a:cubicBezTo>
                    <a:cubicBezTo>
                      <a:pt x="262709" y="204390"/>
                      <a:pt x="254948" y="187457"/>
                      <a:pt x="253537" y="185340"/>
                    </a:cubicBezTo>
                    <a:cubicBezTo>
                      <a:pt x="252126" y="183224"/>
                      <a:pt x="244365" y="176874"/>
                      <a:pt x="242954" y="174757"/>
                    </a:cubicBezTo>
                    <a:cubicBezTo>
                      <a:pt x="241543" y="172640"/>
                      <a:pt x="233076" y="155707"/>
                      <a:pt x="232370" y="153590"/>
                    </a:cubicBezTo>
                    <a:cubicBezTo>
                      <a:pt x="231664" y="151474"/>
                      <a:pt x="233076" y="144418"/>
                      <a:pt x="232370" y="143007"/>
                    </a:cubicBezTo>
                    <a:cubicBezTo>
                      <a:pt x="231664" y="141596"/>
                      <a:pt x="223198" y="133835"/>
                      <a:pt x="221787" y="132424"/>
                    </a:cubicBezTo>
                    <a:cubicBezTo>
                      <a:pt x="220376" y="131012"/>
                      <a:pt x="211909" y="126779"/>
                      <a:pt x="211203" y="121840"/>
                    </a:cubicBezTo>
                    <a:cubicBezTo>
                      <a:pt x="210498" y="116901"/>
                      <a:pt x="211909" y="63279"/>
                      <a:pt x="211203" y="58340"/>
                    </a:cubicBezTo>
                    <a:cubicBezTo>
                      <a:pt x="210498" y="53401"/>
                      <a:pt x="201326" y="51990"/>
                      <a:pt x="200620" y="47757"/>
                    </a:cubicBezTo>
                    <a:cubicBezTo>
                      <a:pt x="199914" y="43524"/>
                      <a:pt x="200620" y="-1631"/>
                      <a:pt x="200620" y="-5159"/>
                    </a:cubicBezTo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1783291" y="1826683"/>
                <a:ext cx="1260157" cy="1260157"/>
              </a:xfrm>
              <a:prstGeom prst="ellipse">
                <a:avLst/>
              </a:prstGeom>
              <a:solidFill>
                <a:schemeClr val="lt1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679361" y="4319801"/>
                <a:ext cx="1418166" cy="20108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</p:grpSp>
      </p:grpSp>
      <p:sp>
        <p:nvSpPr>
          <p:cNvPr id="52" name="가로 글상자 51"/>
          <p:cNvSpPr txBox="1"/>
          <p:nvPr/>
        </p:nvSpPr>
        <p:spPr>
          <a:xfrm rot="563009">
            <a:off x="5834460" y="406327"/>
            <a:ext cx="523079" cy="10039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0" b="1"/>
              <a:t>?</a:t>
            </a:r>
            <a:endParaRPr lang="en-US" altLang="ko-KR" sz="6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730374" y="1871978"/>
            <a:ext cx="3651250" cy="4246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지나가면 돌아오질 못할</a:t>
            </a:r>
            <a:r>
              <a:rPr lang="ko-KR" altLang="en-US" sz="2200" b="1"/>
              <a:t> </a:t>
            </a:r>
            <a:endParaRPr lang="ko-KR" altLang="en-US" sz="2200" b="1"/>
          </a:p>
        </p:txBody>
      </p:sp>
      <p:sp>
        <p:nvSpPr>
          <p:cNvPr id="5" name="가로 글상자 4"/>
          <p:cNvSpPr txBox="1"/>
          <p:nvPr/>
        </p:nvSpPr>
        <p:spPr>
          <a:xfrm>
            <a:off x="3555999" y="2800136"/>
            <a:ext cx="3556001" cy="4171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한 번뿐인 고등학교 시절</a:t>
            </a:r>
            <a:endParaRPr lang="ko-KR" altLang="en-US" sz="2200" b="1">
              <a:solidFill>
                <a:schemeClr val="lt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5333999" y="3725333"/>
            <a:ext cx="5365752" cy="4203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내 이야기 그 때부터 써내려 가기 시작했다</a:t>
            </a:r>
            <a:r>
              <a:rPr lang="en-US" altLang="ko-KR" sz="2200" b="1"/>
              <a:t>.</a:t>
            </a:r>
            <a:endParaRPr lang="en-US" altLang="ko-KR" sz="2200" b="1"/>
          </a:p>
        </p:txBody>
      </p:sp>
      <p:grpSp>
        <p:nvGrpSpPr>
          <p:cNvPr id="9" name=""/>
          <p:cNvGrpSpPr/>
          <p:nvPr/>
        </p:nvGrpSpPr>
        <p:grpSpPr>
          <a:xfrm rot="0">
            <a:off x="0" y="0"/>
            <a:ext cx="12169521" cy="6840855"/>
            <a:chOff x="0" y="0"/>
            <a:chExt cx="12169521" cy="6840855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12169521" cy="684085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3521604" y="2895915"/>
              <a:ext cx="5148792" cy="6454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700" b="1">
                  <a:solidFill>
                    <a:schemeClr val="lt1"/>
                  </a:solidFill>
                  <a:latin typeface="MV Boli"/>
                  <a:ea typeface="나눔손글씨 붓"/>
                </a:rPr>
                <a:t>Real Life My MBTI?</a:t>
              </a:r>
              <a:endParaRPr lang="en-US" altLang="ko-KR" sz="3700" b="1">
                <a:solidFill>
                  <a:schemeClr val="lt1"/>
                </a:solidFill>
                <a:latin typeface="MV Boli"/>
                <a:ea typeface="나눔손글씨 붓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2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25150" y="0"/>
            <a:ext cx="7541700" cy="5126956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0">
            <a:off x="0" y="0"/>
            <a:ext cx="12169521" cy="5142725"/>
            <a:chOff x="0" y="0"/>
            <a:chExt cx="12169521" cy="5142725"/>
          </a:xfrm>
        </p:grpSpPr>
        <p:sp>
          <p:nvSpPr>
            <p:cNvPr id="5" name="직사각형 4"/>
            <p:cNvSpPr/>
            <p:nvPr/>
          </p:nvSpPr>
          <p:spPr>
            <a:xfrm>
              <a:off x="0" y="5113922"/>
              <a:ext cx="12169521" cy="288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474868" y="0"/>
              <a:ext cx="28803" cy="51126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72775" y="9525"/>
              <a:ext cx="28803" cy="51126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이등변 삼각형 45"/>
          <p:cNvSpPr/>
          <p:nvPr/>
        </p:nvSpPr>
        <p:spPr>
          <a:xfrm flipH="1" flipV="1">
            <a:off x="797091" y="583197"/>
            <a:ext cx="1440180" cy="432054"/>
          </a:xfrm>
          <a:prstGeom prst="triangle">
            <a:avLst>
              <a:gd name="adj" fmla="val 0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-1" y="1976967"/>
            <a:ext cx="12192002" cy="4207087"/>
          </a:xfrm>
          <a:prstGeom prst="roundRect">
            <a:avLst>
              <a:gd name="adj" fmla="val 0"/>
            </a:avLst>
          </a:prstGeom>
          <a:solidFill>
            <a:srgbClr val="001a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27125" y="2164503"/>
            <a:ext cx="9817033" cy="3841751"/>
          </a:xfrm>
          <a:prstGeom prst="roundRect">
            <a:avLst>
              <a:gd name="adj" fmla="val 5273"/>
            </a:avLst>
          </a:prstGeom>
          <a:solidFill>
            <a:schemeClr val="lt1">
              <a:alpha val="100000"/>
            </a:scheme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855008" y="2154978"/>
            <a:ext cx="2127250" cy="3852481"/>
          </a:xfrm>
          <a:prstGeom prst="roundRect">
            <a:avLst>
              <a:gd name="adj" fmla="val 9375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253647" y="2154978"/>
            <a:ext cx="2127250" cy="3852481"/>
          </a:xfrm>
          <a:prstGeom prst="roundRect">
            <a:avLst>
              <a:gd name="adj" fmla="val 9375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90386" y="2154978"/>
            <a:ext cx="2127250" cy="3852481"/>
          </a:xfrm>
          <a:prstGeom prst="roundRect">
            <a:avLst>
              <a:gd name="adj" fmla="val 9375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17600" y="2154978"/>
            <a:ext cx="2127250" cy="3852481"/>
          </a:xfrm>
          <a:prstGeom prst="roundRect">
            <a:avLst>
              <a:gd name="adj" fmla="val 9375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31" name=""/>
          <p:cNvGrpSpPr/>
          <p:nvPr/>
        </p:nvGrpSpPr>
        <p:grpSpPr>
          <a:xfrm rot="0">
            <a:off x="1176866" y="2296583"/>
            <a:ext cx="2077509" cy="3264111"/>
            <a:chOff x="1176866" y="2296583"/>
            <a:chExt cx="2077509" cy="3264111"/>
          </a:xfrm>
        </p:grpSpPr>
        <p:grpSp>
          <p:nvGrpSpPr>
            <p:cNvPr id="16" name=""/>
            <p:cNvGrpSpPr/>
            <p:nvPr/>
          </p:nvGrpSpPr>
          <p:grpSpPr>
            <a:xfrm rot="0">
              <a:off x="1399116" y="2296583"/>
              <a:ext cx="1440180" cy="1440180"/>
              <a:chOff x="1465791" y="2296583"/>
              <a:chExt cx="1440180" cy="144018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1465791" y="2296583"/>
                <a:ext cx="1440180" cy="144018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 sz="2100" b="1">
                  <a:solidFill>
                    <a:schemeClr val="dk1"/>
                  </a:solidFill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728151" y="2558944"/>
                <a:ext cx="900112" cy="900112"/>
              </a:xfrm>
              <a:prstGeom prst="rect">
                <a:avLst/>
              </a:prstGeom>
            </p:spPr>
          </p:pic>
        </p:grpSp>
        <p:sp>
          <p:nvSpPr>
            <p:cNvPr id="23" name="가로 글상자 22"/>
            <p:cNvSpPr txBox="1"/>
            <p:nvPr/>
          </p:nvSpPr>
          <p:spPr>
            <a:xfrm>
              <a:off x="1399116" y="3862917"/>
              <a:ext cx="1633009" cy="3928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000" b="1">
                  <a:solidFill>
                    <a:schemeClr val="lt1"/>
                  </a:solidFill>
                </a:rPr>
                <a:t>총괄 책임자</a:t>
              </a:r>
              <a:endParaRPr lang="ko-KR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24" name="가로 글상자 23"/>
            <p:cNvSpPr txBox="1"/>
            <p:nvPr/>
          </p:nvSpPr>
          <p:spPr>
            <a:xfrm>
              <a:off x="1176866" y="4381500"/>
              <a:ext cx="2077509" cy="117919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lt1"/>
                  </a:solidFill>
                </a:rPr>
                <a:t>대상혁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아이디어 실현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자바 로직 구체화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팀프로젝트 구성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"/>
          <p:cNvGrpSpPr/>
          <p:nvPr/>
        </p:nvGrpSpPr>
        <p:grpSpPr>
          <a:xfrm rot="0">
            <a:off x="3690386" y="2296583"/>
            <a:ext cx="2215092" cy="3264112"/>
            <a:chOff x="3690386" y="2296583"/>
            <a:chExt cx="2215092" cy="3264112"/>
          </a:xfrm>
        </p:grpSpPr>
        <p:grpSp>
          <p:nvGrpSpPr>
            <p:cNvPr id="20" name=""/>
            <p:cNvGrpSpPr/>
            <p:nvPr/>
          </p:nvGrpSpPr>
          <p:grpSpPr>
            <a:xfrm rot="0">
              <a:off x="4009050" y="2296583"/>
              <a:ext cx="1440180" cy="1440180"/>
              <a:chOff x="4009050" y="2296583"/>
              <a:chExt cx="1440180" cy="144018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4009050" y="2296583"/>
                <a:ext cx="1440180" cy="144018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 sz="2100" b="1">
                  <a:solidFill>
                    <a:schemeClr val="dk1"/>
                  </a:solidFill>
                </a:endParaRP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287550" y="2526770"/>
                <a:ext cx="900112" cy="900112"/>
              </a:xfrm>
              <a:prstGeom prst="rect">
                <a:avLst/>
              </a:prstGeom>
            </p:spPr>
          </p:pic>
        </p:grpSp>
        <p:sp>
          <p:nvSpPr>
            <p:cNvPr id="25" name="가로 글상자 24"/>
            <p:cNvSpPr txBox="1"/>
            <p:nvPr/>
          </p:nvSpPr>
          <p:spPr>
            <a:xfrm>
              <a:off x="3690386" y="3891492"/>
              <a:ext cx="2215092" cy="3642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b="1">
                  <a:solidFill>
                    <a:schemeClr val="lt1"/>
                  </a:solidFill>
                </a:rPr>
                <a:t>데이터베이스 설계</a:t>
              </a:r>
              <a:endParaRPr lang="ko-KR" altLang="en-US" b="1">
                <a:solidFill>
                  <a:schemeClr val="lt1"/>
                </a:solidFill>
              </a:endParaRPr>
            </a:p>
          </p:txBody>
        </p:sp>
        <p:sp>
          <p:nvSpPr>
            <p:cNvPr id="26" name="가로 글상자 25"/>
            <p:cNvSpPr txBox="1"/>
            <p:nvPr/>
          </p:nvSpPr>
          <p:spPr>
            <a:xfrm>
              <a:off x="3690386" y="4381500"/>
              <a:ext cx="2077509" cy="117919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lt1"/>
                  </a:solidFill>
                </a:rPr>
                <a:t>전준석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</a:t>
              </a:r>
              <a:r>
                <a:rPr lang="en-US" altLang="ko-KR">
                  <a:solidFill>
                    <a:schemeClr val="lt1"/>
                  </a:solidFill>
                </a:rPr>
                <a:t>DB</a:t>
              </a:r>
              <a:r>
                <a:rPr lang="ko-KR" altLang="en-US">
                  <a:solidFill>
                    <a:schemeClr val="lt1"/>
                  </a:solidFill>
                </a:rPr>
                <a:t>설계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로직 구현화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자료 조사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6300320" y="2296583"/>
            <a:ext cx="2077509" cy="3264111"/>
            <a:chOff x="6300320" y="2296583"/>
            <a:chExt cx="2077509" cy="3264111"/>
          </a:xfrm>
        </p:grpSpPr>
        <p:grpSp>
          <p:nvGrpSpPr>
            <p:cNvPr id="21" name=""/>
            <p:cNvGrpSpPr/>
            <p:nvPr/>
          </p:nvGrpSpPr>
          <p:grpSpPr>
            <a:xfrm rot="0">
              <a:off x="6618985" y="2296583"/>
              <a:ext cx="1440180" cy="1440180"/>
              <a:chOff x="6618985" y="2296583"/>
              <a:chExt cx="1440180" cy="1440180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6618985" y="2296583"/>
                <a:ext cx="1440180" cy="144018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 sz="2100" b="1">
                  <a:solidFill>
                    <a:schemeClr val="dk1"/>
                  </a:solidFill>
                </a:endParaRPr>
              </a:p>
            </p:txBody>
          </p:sp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889018" y="2528887"/>
                <a:ext cx="900112" cy="900112"/>
              </a:xfrm>
              <a:prstGeom prst="rect">
                <a:avLst/>
              </a:prstGeom>
            </p:spPr>
          </p:pic>
        </p:grpSp>
        <p:sp>
          <p:nvSpPr>
            <p:cNvPr id="27" name="가로 글상자 26"/>
            <p:cNvSpPr txBox="1"/>
            <p:nvPr/>
          </p:nvSpPr>
          <p:spPr>
            <a:xfrm>
              <a:off x="6522570" y="3862917"/>
              <a:ext cx="1633009" cy="3928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solidFill>
                    <a:schemeClr val="lt1"/>
                  </a:solidFill>
                </a:rPr>
                <a:t>편집 담당자</a:t>
              </a:r>
              <a:endParaRPr lang="ko-KR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28" name="가로 글상자 27"/>
            <p:cNvSpPr txBox="1"/>
            <p:nvPr/>
          </p:nvSpPr>
          <p:spPr>
            <a:xfrm>
              <a:off x="6300320" y="4381500"/>
              <a:ext cx="2077509" cy="117919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lt1"/>
                  </a:solidFill>
                </a:rPr>
                <a:t>김은채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자바 </a:t>
              </a:r>
              <a:r>
                <a:rPr lang="en-US" altLang="ko-KR">
                  <a:solidFill>
                    <a:schemeClr val="lt1"/>
                  </a:solidFill>
                </a:rPr>
                <a:t>&amp;</a:t>
              </a:r>
              <a:r>
                <a:rPr lang="ko-KR" altLang="en-US">
                  <a:solidFill>
                    <a:schemeClr val="lt1"/>
                  </a:solidFill>
                </a:rPr>
                <a:t> </a:t>
              </a:r>
              <a:r>
                <a:rPr lang="en-US" altLang="ko-KR">
                  <a:solidFill>
                    <a:schemeClr val="lt1"/>
                  </a:solidFill>
                </a:rPr>
                <a:t>DB</a:t>
              </a:r>
              <a:r>
                <a:rPr lang="ko-KR" altLang="en-US">
                  <a:solidFill>
                    <a:schemeClr val="lt1"/>
                  </a:solidFill>
                </a:rPr>
                <a:t> 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자바 로직 구체화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스토리 서브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4" name=""/>
          <p:cNvGrpSpPr/>
          <p:nvPr/>
        </p:nvGrpSpPr>
        <p:grpSpPr>
          <a:xfrm rot="0">
            <a:off x="8904750" y="2296583"/>
            <a:ext cx="2077509" cy="3711787"/>
            <a:chOff x="8904750" y="2296583"/>
            <a:chExt cx="2077509" cy="3711787"/>
          </a:xfrm>
        </p:grpSpPr>
        <p:grpSp>
          <p:nvGrpSpPr>
            <p:cNvPr id="22" name=""/>
            <p:cNvGrpSpPr/>
            <p:nvPr/>
          </p:nvGrpSpPr>
          <p:grpSpPr>
            <a:xfrm rot="0">
              <a:off x="9228919" y="2296583"/>
              <a:ext cx="1440180" cy="1440180"/>
              <a:chOff x="9228919" y="2296583"/>
              <a:chExt cx="1440180" cy="1440180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9228919" y="2296583"/>
                <a:ext cx="1440180" cy="144018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 sz="2100" b="1">
                  <a:solidFill>
                    <a:schemeClr val="dk1"/>
                  </a:solidFill>
                </a:endParaRP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9518003" y="2547567"/>
                <a:ext cx="900112" cy="900112"/>
              </a:xfrm>
              <a:prstGeom prst="rect">
                <a:avLst/>
              </a:prstGeom>
            </p:spPr>
          </p:pic>
        </p:grpSp>
        <p:sp>
          <p:nvSpPr>
            <p:cNvPr id="29" name="가로 글상자 28"/>
            <p:cNvSpPr txBox="1"/>
            <p:nvPr/>
          </p:nvSpPr>
          <p:spPr>
            <a:xfrm>
              <a:off x="9132504" y="3862917"/>
              <a:ext cx="1685925" cy="3928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 b="1">
                  <a:solidFill>
                    <a:schemeClr val="lt1"/>
                  </a:solidFill>
                </a:rPr>
                <a:t>Main Director</a:t>
              </a:r>
              <a:endParaRPr lang="en-US" altLang="ko-KR" sz="2000" b="1">
                <a:solidFill>
                  <a:schemeClr val="lt1"/>
                </a:solidFill>
              </a:endParaRPr>
            </a:p>
          </p:txBody>
        </p:sp>
        <p:sp>
          <p:nvSpPr>
            <p:cNvPr id="30" name="가로 글상자 29"/>
            <p:cNvSpPr txBox="1"/>
            <p:nvPr/>
          </p:nvSpPr>
          <p:spPr>
            <a:xfrm>
              <a:off x="8904750" y="4275814"/>
              <a:ext cx="2077509" cy="17325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lt1"/>
                  </a:solidFill>
                </a:rPr>
                <a:t>유기민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스토리 기획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메인 화면 및 각종     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ko-KR" altLang="en-US">
                  <a:solidFill>
                    <a:schemeClr val="lt1"/>
                  </a:solidFill>
                </a:rPr>
                <a:t>  메뉴바 제작	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스토리 로직 설계</a:t>
              </a:r>
              <a:endParaRPr lang="ko-KR" altLang="en-US">
                <a:solidFill>
                  <a:schemeClr val="lt1"/>
                </a:solidFill>
              </a:endParaRPr>
            </a:p>
            <a:p>
              <a:pPr lvl="0">
                <a:defRPr/>
              </a:pPr>
              <a:r>
                <a:rPr lang="en-US" altLang="ko-KR">
                  <a:solidFill>
                    <a:schemeClr val="lt1"/>
                  </a:solidFill>
                </a:rPr>
                <a:t>-</a:t>
              </a:r>
              <a:r>
                <a:rPr lang="ko-KR" altLang="en-US">
                  <a:solidFill>
                    <a:schemeClr val="lt1"/>
                  </a:solidFill>
                </a:rPr>
                <a:t> </a:t>
              </a:r>
              <a:r>
                <a:rPr lang="en-US" altLang="ko-KR">
                  <a:solidFill>
                    <a:schemeClr val="lt1"/>
                  </a:solidFill>
                </a:rPr>
                <a:t>PPT</a:t>
              </a:r>
              <a:r>
                <a:rPr lang="ko-KR" altLang="en-US">
                  <a:solidFill>
                    <a:schemeClr val="lt1"/>
                  </a:solidFill>
                </a:rPr>
                <a:t> 제작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50" name=""/>
          <p:cNvGrpSpPr/>
          <p:nvPr/>
        </p:nvGrpSpPr>
        <p:grpSpPr>
          <a:xfrm rot="0">
            <a:off x="947374" y="583197"/>
            <a:ext cx="1846513" cy="432054"/>
            <a:chOff x="947374" y="583197"/>
            <a:chExt cx="1846513" cy="432054"/>
          </a:xfrm>
        </p:grpSpPr>
        <p:sp>
          <p:nvSpPr>
            <p:cNvPr id="49" name="직사각형 48"/>
            <p:cNvSpPr/>
            <p:nvPr/>
          </p:nvSpPr>
          <p:spPr>
            <a:xfrm>
              <a:off x="966424" y="583197"/>
              <a:ext cx="900112" cy="43205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3" name="가로 글상자 42"/>
            <p:cNvSpPr txBox="1"/>
            <p:nvPr/>
          </p:nvSpPr>
          <p:spPr>
            <a:xfrm>
              <a:off x="947374" y="619278"/>
              <a:ext cx="1846513" cy="3959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chemeClr val="lt1"/>
                  </a:solidFill>
                  <a:latin typeface="Calibri"/>
                  <a:ea typeface="맑은 고딕"/>
                  <a:cs typeface="맑은 고딕"/>
                </a:rPr>
                <a:t>팀원 역</a:t>
              </a: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001aff"/>
                  </a:solidFill>
                  <a:latin typeface="Calibri"/>
                  <a:ea typeface="맑은 고딕"/>
                  <a:cs typeface="맑은 고딕"/>
                </a:rPr>
                <a:t>할 분담</a:t>
              </a:r>
  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1a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51" name="가로 글상자 50"/>
          <p:cNvSpPr txBox="1"/>
          <p:nvPr/>
        </p:nvSpPr>
        <p:spPr>
          <a:xfrm>
            <a:off x="8149166" y="248783"/>
            <a:ext cx="3841750" cy="10923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latin typeface="궁서체"/>
                <a:ea typeface="궁서체"/>
              </a:rPr>
              <a:t> 相扶相助</a:t>
            </a:r>
            <a:r>
              <a:rPr lang="en-US" altLang="ko-KR" sz="2200" b="1">
                <a:latin typeface="궁서체"/>
                <a:ea typeface="궁서체"/>
              </a:rPr>
              <a:t>(</a:t>
            </a:r>
            <a:r>
              <a:rPr lang="ko-KR" altLang="en-US" sz="2200" b="0">
                <a:latin typeface="궁서체"/>
                <a:ea typeface="궁서체"/>
              </a:rPr>
              <a:t>상부상조</a:t>
            </a:r>
            <a:r>
              <a:rPr lang="en-US" altLang="ko-KR" sz="2200" b="0">
                <a:latin typeface="궁서체"/>
                <a:ea typeface="궁서체"/>
              </a:rPr>
              <a:t>)</a:t>
            </a:r>
            <a:endParaRPr lang="en-US" altLang="ko-KR" sz="2200" b="0">
              <a:latin typeface="궁서체"/>
              <a:ea typeface="궁서체"/>
            </a:endParaRPr>
          </a:p>
          <a:p>
            <a:pPr lvl="0">
              <a:defRPr/>
            </a:pPr>
            <a:r>
              <a:rPr lang="en-US" altLang="ko-KR" sz="2200" b="0">
                <a:latin typeface="궁서체"/>
                <a:ea typeface="궁서체"/>
              </a:rPr>
              <a:t>‘</a:t>
            </a:r>
            <a:r>
              <a:rPr lang="ko-KR" altLang="en-US" sz="2200" b="0">
                <a:latin typeface="궁서체"/>
                <a:ea typeface="궁서체"/>
              </a:rPr>
              <a:t>서로 돕고 도움'이라는 뜻</a:t>
            </a:r>
            <a:endParaRPr lang="ko-KR" altLang="en-US" sz="2200" b="0">
              <a:latin typeface="궁서체"/>
              <a:ea typeface="궁서체"/>
            </a:endParaRPr>
          </a:p>
          <a:p>
            <a:pPr lvl="0">
              <a:defRPr/>
            </a:pPr>
            <a:r>
              <a:rPr lang="ko-KR" altLang="en-US" sz="2200" b="0">
                <a:latin typeface="궁서체"/>
                <a:ea typeface="궁서체"/>
              </a:rPr>
              <a:t> 우린 </a:t>
            </a:r>
            <a:r>
              <a:rPr lang="en-US" altLang="ko-KR" sz="2200" b="0">
                <a:latin typeface="궁서체"/>
                <a:ea typeface="궁서체"/>
              </a:rPr>
              <a:t>3</a:t>
            </a:r>
            <a:r>
              <a:rPr lang="ko-KR" altLang="en-US" sz="2200" b="0">
                <a:latin typeface="궁서체"/>
                <a:ea typeface="궁서체"/>
              </a:rPr>
              <a:t>조</a:t>
            </a:r>
            <a:r>
              <a:rPr lang="en-US" altLang="ko-KR" sz="2200" b="0">
                <a:latin typeface="궁서체"/>
                <a:ea typeface="궁서체"/>
              </a:rPr>
              <a:t>,</a:t>
            </a:r>
            <a:r>
              <a:rPr lang="ko-KR" altLang="en-US" sz="2200" b="0">
                <a:latin typeface="궁서체"/>
                <a:ea typeface="궁서체"/>
              </a:rPr>
              <a:t> 그래서 상부삼조</a:t>
            </a:r>
            <a:endParaRPr lang="ko-KR" altLang="en-US" sz="2200" b="0">
              <a:latin typeface="궁서체"/>
              <a:ea typeface="궁서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1" animBg="1"/>
      <p:bldP spid="39" grpId="2" animBg="1"/>
      <p:bldP spid="40" grpId="3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"/>
          <p:cNvGrpSpPr/>
          <p:nvPr/>
        </p:nvGrpSpPr>
        <p:grpSpPr>
          <a:xfrm rot="0">
            <a:off x="778041" y="602247"/>
            <a:ext cx="1184776" cy="367398"/>
            <a:chOff x="778041" y="602247"/>
            <a:chExt cx="1184776" cy="367398"/>
          </a:xfrm>
        </p:grpSpPr>
        <p:sp>
          <p:nvSpPr>
            <p:cNvPr id="34" name="직사각형 33"/>
            <p:cNvSpPr/>
            <p:nvPr/>
          </p:nvSpPr>
          <p:spPr>
            <a:xfrm>
              <a:off x="816141" y="602247"/>
              <a:ext cx="540067" cy="3600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" name="가로 글상자 3"/>
            <p:cNvSpPr txBox="1"/>
            <p:nvPr/>
          </p:nvSpPr>
          <p:spPr>
            <a:xfrm>
              <a:off x="778041" y="602247"/>
              <a:ext cx="1184776" cy="3673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b="1">
                  <a:solidFill>
                    <a:schemeClr val="lt1"/>
                  </a:solidFill>
                </a:rPr>
                <a:t>기획 </a:t>
              </a:r>
              <a:r>
                <a:rPr lang="ko-KR" altLang="en-US" b="1">
                  <a:solidFill>
                    <a:srgbClr val="001aff"/>
                  </a:solidFill>
                </a:rPr>
                <a:t>의도</a:t>
              </a:r>
              <a:endParaRPr lang="ko-KR" altLang="en-US" b="1">
                <a:solidFill>
                  <a:srgbClr val="001aff"/>
                </a:solidFill>
              </a:endParaRPr>
            </a:p>
          </p:txBody>
        </p:sp>
      </p:grpSp>
      <p:sp>
        <p:nvSpPr>
          <p:cNvPr id="5" name="가로 글상자 4"/>
          <p:cNvSpPr txBox="1"/>
          <p:nvPr/>
        </p:nvSpPr>
        <p:spPr>
          <a:xfrm>
            <a:off x="797091" y="1474470"/>
            <a:ext cx="4404896" cy="11811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001aff"/>
                </a:solidFill>
              </a:rPr>
              <a:t>“Real Life Your MBTI?” </a:t>
            </a:r>
            <a:r>
              <a:rPr lang="ko-KR" altLang="en-US">
                <a:solidFill>
                  <a:srgbClr val="001aff"/>
                </a:solidFill>
              </a:rPr>
              <a:t>프로젝트는 </a:t>
            </a:r>
            <a:r>
              <a:rPr lang="en-US" altLang="ko-KR">
                <a:solidFill>
                  <a:srgbClr val="001aff"/>
                </a:solidFill>
              </a:rPr>
              <a:t>MBTI</a:t>
            </a:r>
            <a:r>
              <a:rPr lang="ko-KR" altLang="en-US">
                <a:solidFill>
                  <a:srgbClr val="001aff"/>
                </a:solidFill>
              </a:rPr>
              <a:t> 검사 방식을 혁신적으로 변화시키고자 실제 생활에서 발생할 수 있는 다양한 상황을</a:t>
            </a:r>
            <a:endParaRPr lang="ko-KR" altLang="en-US">
              <a:solidFill>
                <a:srgbClr val="001aff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001aff"/>
                </a:solidFill>
              </a:rPr>
              <a:t>게임 형식으로 재현</a:t>
            </a:r>
            <a:endParaRPr lang="ko-KR" altLang="en-US">
              <a:solidFill>
                <a:srgbClr val="001aff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6096000" y="1474470"/>
            <a:ext cx="4371477" cy="9048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001aff"/>
                </a:solidFill>
              </a:rPr>
              <a:t>시나리오를 가지고 게임내에 캐릭터를 </a:t>
            </a:r>
            <a:endParaRPr lang="ko-KR" altLang="en-US">
              <a:solidFill>
                <a:srgbClr val="001aff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001aff"/>
                </a:solidFill>
              </a:rPr>
              <a:t>생성하여 그 과정속에 있어 나의 선택으로 게임안에 이야기가 달라지는 방식을 채택</a:t>
            </a:r>
            <a:endParaRPr lang="ko-KR" altLang="en-US">
              <a:solidFill>
                <a:srgbClr val="001aff"/>
              </a:solidFill>
            </a:endParaRPr>
          </a:p>
        </p:txBody>
      </p:sp>
      <p:grpSp>
        <p:nvGrpSpPr>
          <p:cNvPr id="10" name=""/>
          <p:cNvGrpSpPr/>
          <p:nvPr/>
        </p:nvGrpSpPr>
        <p:grpSpPr>
          <a:xfrm rot="0">
            <a:off x="787566" y="4742448"/>
            <a:ext cx="1819776" cy="1744579"/>
            <a:chOff x="1143000" y="4602079"/>
            <a:chExt cx="1619249" cy="1513973"/>
          </a:xfrm>
        </p:grpSpPr>
        <p:sp>
          <p:nvSpPr>
            <p:cNvPr id="7" name="직사각형 6"/>
            <p:cNvSpPr/>
            <p:nvPr/>
          </p:nvSpPr>
          <p:spPr>
            <a:xfrm>
              <a:off x="1143000" y="4602079"/>
              <a:ext cx="1619249" cy="1804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73420" y="4602079"/>
              <a:ext cx="188828" cy="15139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999539" y="3870158"/>
            <a:ext cx="1819776" cy="1744579"/>
            <a:chOff x="1143000" y="4602079"/>
            <a:chExt cx="1619249" cy="1513973"/>
          </a:xfrm>
        </p:grpSpPr>
        <p:sp>
          <p:nvSpPr>
            <p:cNvPr id="12" name="직사각형 6"/>
            <p:cNvSpPr/>
            <p:nvPr/>
          </p:nvSpPr>
          <p:spPr>
            <a:xfrm>
              <a:off x="1143000" y="4602079"/>
              <a:ext cx="1619249" cy="1804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" name="직사각형 8"/>
            <p:cNvSpPr/>
            <p:nvPr/>
          </p:nvSpPr>
          <p:spPr>
            <a:xfrm>
              <a:off x="2573420" y="4602079"/>
              <a:ext cx="188828" cy="15139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5350710" y="4723397"/>
            <a:ext cx="1819776" cy="1744579"/>
            <a:chOff x="1143000" y="4602079"/>
            <a:chExt cx="1619249" cy="1513973"/>
          </a:xfrm>
        </p:grpSpPr>
        <p:sp>
          <p:nvSpPr>
            <p:cNvPr id="15" name="직사각형 6"/>
            <p:cNvSpPr/>
            <p:nvPr/>
          </p:nvSpPr>
          <p:spPr>
            <a:xfrm>
              <a:off x="1143000" y="4602079"/>
              <a:ext cx="1619249" cy="1804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" name="직사각형 8"/>
            <p:cNvSpPr/>
            <p:nvPr/>
          </p:nvSpPr>
          <p:spPr>
            <a:xfrm>
              <a:off x="2573420" y="4602079"/>
              <a:ext cx="188828" cy="15139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7536449" y="3870158"/>
            <a:ext cx="1819776" cy="1744579"/>
            <a:chOff x="1143000" y="4602079"/>
            <a:chExt cx="1619249" cy="1513973"/>
          </a:xfrm>
        </p:grpSpPr>
        <p:sp>
          <p:nvSpPr>
            <p:cNvPr id="18" name="직사각형 6"/>
            <p:cNvSpPr/>
            <p:nvPr/>
          </p:nvSpPr>
          <p:spPr>
            <a:xfrm>
              <a:off x="1143000" y="4602079"/>
              <a:ext cx="1619249" cy="1804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9" name="직사각형 8"/>
            <p:cNvSpPr/>
            <p:nvPr/>
          </p:nvSpPr>
          <p:spPr>
            <a:xfrm>
              <a:off x="2573420" y="4602079"/>
              <a:ext cx="188828" cy="15139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9722187" y="4723398"/>
            <a:ext cx="1819776" cy="1744579"/>
            <a:chOff x="1143000" y="4602079"/>
            <a:chExt cx="1619249" cy="1513973"/>
          </a:xfrm>
        </p:grpSpPr>
        <p:sp>
          <p:nvSpPr>
            <p:cNvPr id="21" name="직사각형 6"/>
            <p:cNvSpPr/>
            <p:nvPr/>
          </p:nvSpPr>
          <p:spPr>
            <a:xfrm>
              <a:off x="1143000" y="4602079"/>
              <a:ext cx="1619249" cy="1804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2" name="직사각형 8"/>
            <p:cNvSpPr/>
            <p:nvPr/>
          </p:nvSpPr>
          <p:spPr>
            <a:xfrm>
              <a:off x="2573420" y="4602079"/>
              <a:ext cx="188828" cy="1513973"/>
            </a:xfrm>
            <a:prstGeom prst="rect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97091" y="5104398"/>
            <a:ext cx="1490579" cy="1363578"/>
          </a:xfrm>
          <a:prstGeom prst="rect">
            <a:avLst/>
          </a:prstGeom>
          <a:solidFill>
            <a:srgbClr val="001a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1.</a:t>
            </a:r>
            <a:r>
              <a:rPr lang="ko-KR" altLang="en-US" b="1"/>
              <a:t> 자바와 </a:t>
            </a:r>
            <a:endParaRPr lang="ko-KR" altLang="en-US" b="1"/>
          </a:p>
          <a:p>
            <a:pPr lvl="0" algn="ctr">
              <a:defRPr/>
            </a:pPr>
            <a:r>
              <a:rPr lang="en-US" altLang="ko-KR" b="1"/>
              <a:t>DB</a:t>
            </a:r>
            <a:r>
              <a:rPr lang="ko-KR" altLang="en-US" b="1"/>
              <a:t>연동</a:t>
            </a:r>
            <a:endParaRPr lang="ko-KR" altLang="en-US" b="1"/>
          </a:p>
        </p:txBody>
      </p:sp>
      <p:sp>
        <p:nvSpPr>
          <p:cNvPr id="28" name="직사각형 27"/>
          <p:cNvSpPr/>
          <p:nvPr/>
        </p:nvSpPr>
        <p:spPr>
          <a:xfrm>
            <a:off x="2999539" y="4251159"/>
            <a:ext cx="1490579" cy="1363578"/>
          </a:xfrm>
          <a:prstGeom prst="rect">
            <a:avLst/>
          </a:prstGeom>
          <a:solidFill>
            <a:srgbClr val="001a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2.</a:t>
            </a:r>
            <a:r>
              <a:rPr lang="ko-KR" altLang="en-US" b="1"/>
              <a:t> 로그인 </a:t>
            </a:r>
            <a:r>
              <a:rPr lang="en-US" altLang="ko-KR" b="1"/>
              <a:t>&amp;</a:t>
            </a:r>
            <a:r>
              <a:rPr lang="ko-KR" altLang="en-US" b="1"/>
              <a:t> 회원가입</a:t>
            </a:r>
            <a:endParaRPr lang="ko-KR" altLang="en-US" b="1"/>
          </a:p>
        </p:txBody>
      </p:sp>
      <p:sp>
        <p:nvSpPr>
          <p:cNvPr id="29" name="직사각형 28"/>
          <p:cNvSpPr/>
          <p:nvPr/>
        </p:nvSpPr>
        <p:spPr>
          <a:xfrm>
            <a:off x="5350710" y="5104398"/>
            <a:ext cx="1490579" cy="1363578"/>
          </a:xfrm>
          <a:prstGeom prst="rect">
            <a:avLst/>
          </a:prstGeom>
          <a:solidFill>
            <a:srgbClr val="001a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3.</a:t>
            </a:r>
            <a:r>
              <a:rPr lang="ko-KR" altLang="en-US" b="1"/>
              <a:t> 생성한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데이터 저장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7536449" y="4251159"/>
            <a:ext cx="1490579" cy="1363578"/>
          </a:xfrm>
          <a:prstGeom prst="rect">
            <a:avLst/>
          </a:prstGeom>
          <a:solidFill>
            <a:srgbClr val="001a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4.</a:t>
            </a:r>
            <a:r>
              <a:rPr lang="ko-KR" altLang="en-US" b="1"/>
              <a:t> 저장된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데이터 확인</a:t>
            </a:r>
            <a:endParaRPr lang="ko-KR" altLang="en-US" b="1"/>
          </a:p>
        </p:txBody>
      </p:sp>
      <p:sp>
        <p:nvSpPr>
          <p:cNvPr id="33" name="직사각형 32"/>
          <p:cNvSpPr/>
          <p:nvPr/>
        </p:nvSpPr>
        <p:spPr>
          <a:xfrm>
            <a:off x="9722187" y="5085348"/>
            <a:ext cx="1490579" cy="1363578"/>
          </a:xfrm>
          <a:prstGeom prst="rect">
            <a:avLst/>
          </a:prstGeom>
          <a:solidFill>
            <a:srgbClr val="001a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b="1"/>
              <a:t>5.</a:t>
            </a:r>
            <a:r>
              <a:rPr lang="ko-KR" altLang="en-US" b="1"/>
              <a:t> 데이터를 활용한 </a:t>
            </a:r>
            <a:endParaRPr lang="ko-KR" altLang="en-US" b="1"/>
          </a:p>
          <a:p>
            <a:pPr lvl="0" algn="ctr">
              <a:defRPr/>
            </a:pPr>
            <a:r>
              <a:rPr lang="ko-KR" altLang="en-US" b="1"/>
              <a:t>이야기 전개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149015" y="690310"/>
            <a:ext cx="540067" cy="36004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" name="가로 글상자 23"/>
          <p:cNvSpPr txBox="1"/>
          <p:nvPr/>
        </p:nvSpPr>
        <p:spPr>
          <a:xfrm>
            <a:off x="1082340" y="690310"/>
            <a:ext cx="1214855" cy="3936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chemeClr val="lt1"/>
                </a:solidFill>
              </a:rPr>
              <a:t>벤치</a:t>
            </a:r>
            <a:r>
              <a:rPr lang="ko-KR" altLang="en-US" sz="2000" b="1">
                <a:solidFill>
                  <a:srgbClr val="001aff"/>
                </a:solidFill>
              </a:rPr>
              <a:t>마킹</a:t>
            </a:r>
            <a:endParaRPr lang="ko-KR" altLang="en-US" sz="2000" b="1">
              <a:solidFill>
                <a:srgbClr val="001aff"/>
              </a:solidFill>
            </a:endParaRPr>
          </a:p>
        </p:txBody>
      </p:sp>
      <p:grpSp>
        <p:nvGrpSpPr>
          <p:cNvPr id="33" name=""/>
          <p:cNvGrpSpPr/>
          <p:nvPr/>
        </p:nvGrpSpPr>
        <p:grpSpPr>
          <a:xfrm rot="0">
            <a:off x="1067197" y="1687710"/>
            <a:ext cx="3060382" cy="4236940"/>
            <a:chOff x="1067197" y="1687710"/>
            <a:chExt cx="3060382" cy="4236940"/>
          </a:xfrm>
        </p:grpSpPr>
        <p:sp>
          <p:nvSpPr>
            <p:cNvPr id="25" name="직사각형 24"/>
            <p:cNvSpPr/>
            <p:nvPr/>
          </p:nvSpPr>
          <p:spPr>
            <a:xfrm>
              <a:off x="1067197" y="1687710"/>
              <a:ext cx="3060382" cy="198024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1522871" y="3764380"/>
              <a:ext cx="2160270" cy="2160270"/>
            </a:xfrm>
            <a:prstGeom prst="ellipse">
              <a:avLst/>
            </a:prstGeom>
            <a:solidFill>
              <a:srgbClr val="001aff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b="1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62826" y="1810211"/>
              <a:ext cx="2880360" cy="1728216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162826" y="1841751"/>
              <a:ext cx="2880359" cy="1696676"/>
            </a:xfrm>
            <a:prstGeom prst="rect">
              <a:avLst/>
            </a:prstGeom>
          </p:spPr>
        </p:pic>
        <p:sp>
          <p:nvSpPr>
            <p:cNvPr id="28" name="원형 27"/>
            <p:cNvSpPr/>
            <p:nvPr/>
          </p:nvSpPr>
          <p:spPr>
            <a:xfrm>
              <a:off x="1519908" y="3761840"/>
              <a:ext cx="2160270" cy="2160270"/>
            </a:xfrm>
            <a:prstGeom prst="pie">
              <a:avLst>
                <a:gd name="adj1" fmla="val 2136410"/>
                <a:gd name="adj2" fmla="val 16200000"/>
              </a:avLst>
            </a:prstGeom>
            <a:solidFill>
              <a:schemeClr val="lt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702894" y="3944403"/>
              <a:ext cx="1800225" cy="1800225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700" b="1">
                  <a:solidFill>
                    <a:srgbClr val="000000"/>
                  </a:solidFill>
                </a:rPr>
                <a:t>여러가지 시뮬레이터 게임 참고</a:t>
              </a:r>
              <a:endParaRPr lang="ko-KR" altLang="en-US" sz="17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4" name=""/>
          <p:cNvGrpSpPr/>
          <p:nvPr/>
        </p:nvGrpSpPr>
        <p:grpSpPr>
          <a:xfrm rot="0">
            <a:off x="4565809" y="1680915"/>
            <a:ext cx="3060382" cy="4253260"/>
            <a:chOff x="4565809" y="1680915"/>
            <a:chExt cx="3060382" cy="4253260"/>
          </a:xfrm>
        </p:grpSpPr>
        <p:sp>
          <p:nvSpPr>
            <p:cNvPr id="26" name="직사각형 25"/>
            <p:cNvSpPr/>
            <p:nvPr/>
          </p:nvSpPr>
          <p:spPr>
            <a:xfrm>
              <a:off x="4565809" y="1680915"/>
              <a:ext cx="3060382" cy="198024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타원 3"/>
            <p:cNvSpPr/>
            <p:nvPr/>
          </p:nvSpPr>
          <p:spPr>
            <a:xfrm>
              <a:off x="5015865" y="3764380"/>
              <a:ext cx="2160270" cy="2160270"/>
            </a:xfrm>
            <a:prstGeom prst="ellipse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55820" y="1810211"/>
              <a:ext cx="2880360" cy="1728216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55820" y="1830744"/>
              <a:ext cx="2880360" cy="1718691"/>
            </a:xfrm>
            <a:prstGeom prst="rect">
              <a:avLst/>
            </a:prstGeom>
          </p:spPr>
        </p:pic>
        <p:sp>
          <p:nvSpPr>
            <p:cNvPr id="29" name="원형 28"/>
            <p:cNvSpPr/>
            <p:nvPr/>
          </p:nvSpPr>
          <p:spPr>
            <a:xfrm>
              <a:off x="5025390" y="3773905"/>
              <a:ext cx="2160270" cy="2160270"/>
            </a:xfrm>
            <a:prstGeom prst="pie">
              <a:avLst>
                <a:gd name="adj1" fmla="val 8255357"/>
                <a:gd name="adj2" fmla="val 16200000"/>
              </a:avLst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ff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타원 4"/>
            <p:cNvSpPr/>
            <p:nvPr/>
          </p:nvSpPr>
          <p:spPr>
            <a:xfrm>
              <a:off x="5195887" y="3944403"/>
              <a:ext cx="1800225" cy="1800225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b="1">
                  <a:solidFill>
                    <a:srgbClr val="000000"/>
                  </a:solidFill>
                </a:rPr>
                <a:t>스토리와</a:t>
              </a:r>
              <a:endParaRPr lang="ko-KR" altLang="en-US" b="1">
                <a:solidFill>
                  <a:srgbClr val="000000"/>
                </a:solidFill>
              </a:endParaRPr>
            </a:p>
            <a:p>
              <a:pPr lvl="0" algn="ctr">
                <a:defRPr/>
              </a:pPr>
              <a:r>
                <a:rPr lang="ko-KR" altLang="en-US" b="1">
                  <a:solidFill>
                    <a:srgbClr val="000000"/>
                  </a:solidFill>
                </a:rPr>
                <a:t>이야기의 전개활용</a:t>
              </a:r>
              <a:endParaRPr lang="ko-KR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5" name=""/>
          <p:cNvGrpSpPr/>
          <p:nvPr/>
        </p:nvGrpSpPr>
        <p:grpSpPr>
          <a:xfrm rot="0">
            <a:off x="8064420" y="1693171"/>
            <a:ext cx="3060383" cy="4231479"/>
            <a:chOff x="8064421" y="1693171"/>
            <a:chExt cx="3060383" cy="4231479"/>
          </a:xfrm>
        </p:grpSpPr>
        <p:sp>
          <p:nvSpPr>
            <p:cNvPr id="27" name="직사각형 26"/>
            <p:cNvSpPr/>
            <p:nvPr/>
          </p:nvSpPr>
          <p:spPr>
            <a:xfrm>
              <a:off x="8064421" y="1693171"/>
              <a:ext cx="3060382" cy="198024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" name="타원 3"/>
            <p:cNvSpPr/>
            <p:nvPr/>
          </p:nvSpPr>
          <p:spPr>
            <a:xfrm>
              <a:off x="8508858" y="3764380"/>
              <a:ext cx="2160270" cy="2160270"/>
            </a:xfrm>
            <a:prstGeom prst="ellipse">
              <a:avLst/>
            </a:prstGeom>
            <a:solidFill>
              <a:srgbClr val="001af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148814" y="1810211"/>
              <a:ext cx="2880360" cy="1728216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81198" y="1810211"/>
              <a:ext cx="2847975" cy="1728216"/>
            </a:xfrm>
            <a:prstGeom prst="rect">
              <a:avLst/>
            </a:prstGeom>
          </p:spPr>
        </p:pic>
        <p:sp>
          <p:nvSpPr>
            <p:cNvPr id="16" name="타원 4"/>
            <p:cNvSpPr/>
            <p:nvPr/>
          </p:nvSpPr>
          <p:spPr>
            <a:xfrm>
              <a:off x="8688880" y="3944403"/>
              <a:ext cx="1800225" cy="1800225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900" b="1">
                  <a:solidFill>
                    <a:srgbClr val="000000"/>
                  </a:solidFill>
                </a:rPr>
                <a:t>MBTI</a:t>
              </a:r>
              <a:r>
                <a:rPr lang="ko-KR" altLang="en-US" sz="1900" b="1">
                  <a:solidFill>
                    <a:srgbClr val="000000"/>
                  </a:solidFill>
                </a:rPr>
                <a:t>와 </a:t>
              </a:r>
              <a:endParaRPr lang="ko-KR" altLang="en-US" sz="1900" b="1">
                <a:solidFill>
                  <a:srgbClr val="000000"/>
                </a:solidFill>
              </a:endParaRPr>
            </a:p>
            <a:p>
              <a:pPr lvl="0" algn="ctr">
                <a:defRPr/>
              </a:pPr>
              <a:r>
                <a:rPr lang="ko-KR" altLang="en-US" sz="1900" b="1">
                  <a:solidFill>
                    <a:srgbClr val="000000"/>
                  </a:solidFill>
                </a:rPr>
                <a:t>게임의 연개를 갸릇</a:t>
              </a:r>
              <a:endParaRPr lang="ko-KR" altLang="en-US" sz="19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"/>
          <p:cNvGrpSpPr/>
          <p:nvPr/>
        </p:nvGrpSpPr>
        <p:grpSpPr>
          <a:xfrm rot="0">
            <a:off x="370416" y="430090"/>
            <a:ext cx="2707105" cy="393635"/>
            <a:chOff x="1072815" y="661735"/>
            <a:chExt cx="2707105" cy="393635"/>
          </a:xfrm>
        </p:grpSpPr>
        <p:sp>
          <p:nvSpPr>
            <p:cNvPr id="51" name="직사각형 50"/>
            <p:cNvSpPr/>
            <p:nvPr/>
          </p:nvSpPr>
          <p:spPr>
            <a:xfrm>
              <a:off x="1129965" y="662707"/>
              <a:ext cx="540067" cy="360045"/>
            </a:xfrm>
            <a:prstGeom prst="rect">
              <a:avLst/>
            </a:prstGeom>
            <a:solidFill>
              <a:srgbClr val="69d8a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" name="가로 글상자 3"/>
            <p:cNvSpPr txBox="1"/>
            <p:nvPr/>
          </p:nvSpPr>
          <p:spPr>
            <a:xfrm>
              <a:off x="1072815" y="661735"/>
              <a:ext cx="2707105" cy="3936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chemeClr val="lt1"/>
                  </a:solidFill>
                  <a:latin typeface="Calibri"/>
                  <a:ea typeface="맑은 고딕"/>
                  <a:cs typeface="맑은 고딕"/>
                </a:rPr>
                <a:t>주요 </a:t>
              </a: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9be5c8"/>
                  </a:solidFill>
                  <a:latin typeface="Calibri"/>
                  <a:ea typeface="맑은 고딕"/>
                  <a:cs typeface="맑은 고딕"/>
                </a:rPr>
                <a:t>기능</a:t>
              </a:r>
  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9be5c8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17707878">
            <a:off x="3864826" y="1740082"/>
            <a:ext cx="1440180" cy="2164456"/>
            <a:chOff x="5062583" y="661735"/>
            <a:chExt cx="1440180" cy="2164456"/>
          </a:xfrm>
        </p:grpSpPr>
        <p:sp>
          <p:nvSpPr>
            <p:cNvPr id="41" name="모서리가 둥근 직사각형 4"/>
            <p:cNvSpPr/>
            <p:nvPr/>
          </p:nvSpPr>
          <p:spPr>
            <a:xfrm>
              <a:off x="5555932" y="661735"/>
              <a:ext cx="540067" cy="2160270"/>
            </a:xfrm>
            <a:prstGeom prst="roundRect">
              <a:avLst>
                <a:gd name="adj" fmla="val 50000"/>
              </a:avLst>
            </a:prstGeom>
            <a:solidFill>
              <a:srgbClr val="69d8a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6</a:t>
              </a:r>
              <a:endParaRPr lang="en-US" altLang="ko-KR"/>
            </a:p>
          </p:txBody>
        </p:sp>
        <p:sp>
          <p:nvSpPr>
            <p:cNvPr id="42" name="직사각형 7"/>
            <p:cNvSpPr/>
            <p:nvPr/>
          </p:nvSpPr>
          <p:spPr>
            <a:xfrm rot="1241830">
              <a:off x="5339789" y="2135096"/>
              <a:ext cx="885770" cy="6910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3" name="타원 9"/>
            <p:cNvSpPr/>
            <p:nvPr/>
          </p:nvSpPr>
          <p:spPr>
            <a:xfrm rot="1120632">
              <a:off x="5062583" y="2032708"/>
              <a:ext cx="1440180" cy="180022"/>
            </a:xfrm>
            <a:prstGeom prst="ellipse">
              <a:avLst/>
            </a:prstGeom>
            <a:solidFill>
              <a:schemeClr val="dk1"/>
            </a:solidFill>
            <a:effectLst>
              <a:softEdge rad="635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10778577">
            <a:off x="5326168" y="3791481"/>
            <a:ext cx="1440180" cy="2164456"/>
            <a:chOff x="5062583" y="661735"/>
            <a:chExt cx="1440180" cy="2164456"/>
          </a:xfrm>
        </p:grpSpPr>
        <p:sp>
          <p:nvSpPr>
            <p:cNvPr id="33" name="모서리가 둥근 직사각형 4"/>
            <p:cNvSpPr/>
            <p:nvPr/>
          </p:nvSpPr>
          <p:spPr>
            <a:xfrm>
              <a:off x="5555931" y="661734"/>
              <a:ext cx="540067" cy="2160270"/>
            </a:xfrm>
            <a:prstGeom prst="roundRect">
              <a:avLst>
                <a:gd name="adj" fmla="val 50000"/>
              </a:avLst>
            </a:prstGeom>
            <a:solidFill>
              <a:srgbClr val="69d8a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4</a:t>
              </a:r>
              <a:endParaRPr lang="en-US" altLang="ko-KR"/>
            </a:p>
          </p:txBody>
        </p:sp>
        <p:sp>
          <p:nvSpPr>
            <p:cNvPr id="34" name="직사각형 7"/>
            <p:cNvSpPr/>
            <p:nvPr/>
          </p:nvSpPr>
          <p:spPr>
            <a:xfrm rot="1241830">
              <a:off x="5339789" y="2135096"/>
              <a:ext cx="885770" cy="6910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5" name="타원 9"/>
            <p:cNvSpPr/>
            <p:nvPr/>
          </p:nvSpPr>
          <p:spPr>
            <a:xfrm rot="1120632">
              <a:off x="5062583" y="2032708"/>
              <a:ext cx="1440180" cy="180022"/>
            </a:xfrm>
            <a:prstGeom prst="ellipse">
              <a:avLst/>
            </a:prstGeom>
            <a:solidFill>
              <a:schemeClr val="dk1"/>
            </a:solidFill>
            <a:effectLst>
              <a:softEdge rad="635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7161344">
            <a:off x="6465747" y="2917299"/>
            <a:ext cx="1440180" cy="2164456"/>
            <a:chOff x="5062583" y="661735"/>
            <a:chExt cx="1440180" cy="2164456"/>
          </a:xfrm>
        </p:grpSpPr>
        <p:sp>
          <p:nvSpPr>
            <p:cNvPr id="21" name="모서리가 둥근 직사각형 4"/>
            <p:cNvSpPr/>
            <p:nvPr/>
          </p:nvSpPr>
          <p:spPr>
            <a:xfrm>
              <a:off x="5555932" y="661734"/>
              <a:ext cx="540067" cy="2160270"/>
            </a:xfrm>
            <a:prstGeom prst="roundRect">
              <a:avLst>
                <a:gd name="adj" fmla="val 50000"/>
              </a:avLst>
            </a:prstGeom>
            <a:solidFill>
              <a:srgbClr val="69d8a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3</a:t>
              </a:r>
              <a:endParaRPr lang="en-US" altLang="ko-KR"/>
            </a:p>
          </p:txBody>
        </p:sp>
        <p:sp>
          <p:nvSpPr>
            <p:cNvPr id="22" name="직사각형 7"/>
            <p:cNvSpPr/>
            <p:nvPr/>
          </p:nvSpPr>
          <p:spPr>
            <a:xfrm rot="1241830">
              <a:off x="5339789" y="2135096"/>
              <a:ext cx="885770" cy="6910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3" name="타원 9"/>
            <p:cNvSpPr/>
            <p:nvPr/>
          </p:nvSpPr>
          <p:spPr>
            <a:xfrm rot="1120632">
              <a:off x="5062583" y="2032708"/>
              <a:ext cx="1440180" cy="180022"/>
            </a:xfrm>
            <a:prstGeom prst="ellipse">
              <a:avLst/>
            </a:prstGeom>
            <a:solidFill>
              <a:schemeClr val="dk1"/>
            </a:solidFill>
            <a:effectLst>
              <a:softEdge rad="635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3446962">
            <a:off x="6329240" y="1450481"/>
            <a:ext cx="1440180" cy="2164456"/>
            <a:chOff x="5062583" y="661735"/>
            <a:chExt cx="1440180" cy="2164456"/>
          </a:xfrm>
        </p:grpSpPr>
        <p:sp>
          <p:nvSpPr>
            <p:cNvPr id="17" name="모서리가 둥근 직사각형 4"/>
            <p:cNvSpPr/>
            <p:nvPr/>
          </p:nvSpPr>
          <p:spPr>
            <a:xfrm>
              <a:off x="5555932" y="661735"/>
              <a:ext cx="540067" cy="2160270"/>
            </a:xfrm>
            <a:prstGeom prst="roundRect">
              <a:avLst>
                <a:gd name="adj" fmla="val 50000"/>
              </a:avLst>
            </a:prstGeom>
            <a:solidFill>
              <a:srgbClr val="69d8a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2</a:t>
              </a:r>
              <a:endParaRPr lang="en-US" altLang="ko-KR"/>
            </a:p>
          </p:txBody>
        </p:sp>
        <p:sp>
          <p:nvSpPr>
            <p:cNvPr id="18" name="직사각형 7"/>
            <p:cNvSpPr/>
            <p:nvPr/>
          </p:nvSpPr>
          <p:spPr>
            <a:xfrm rot="1241830">
              <a:off x="5339789" y="2135096"/>
              <a:ext cx="885770" cy="6910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9" name="타원 9"/>
            <p:cNvSpPr/>
            <p:nvPr/>
          </p:nvSpPr>
          <p:spPr>
            <a:xfrm rot="1120632">
              <a:off x="5062583" y="2032708"/>
              <a:ext cx="1440180" cy="180022"/>
            </a:xfrm>
            <a:prstGeom prst="ellipse">
              <a:avLst/>
            </a:prstGeom>
            <a:solidFill>
              <a:schemeClr val="dk1"/>
            </a:solidFill>
            <a:effectLst>
              <a:softEdge rad="635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5050942" y="902062"/>
            <a:ext cx="1440180" cy="2164456"/>
            <a:chOff x="5062583" y="661735"/>
            <a:chExt cx="1440180" cy="216445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555932" y="661735"/>
              <a:ext cx="540067" cy="2160270"/>
            </a:xfrm>
            <a:prstGeom prst="roundRect">
              <a:avLst>
                <a:gd name="adj" fmla="val 50000"/>
              </a:avLst>
            </a:prstGeom>
            <a:solidFill>
              <a:srgbClr val="69d8a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b="1"/>
                <a:t>1</a:t>
              </a:r>
              <a:endParaRPr lang="en-US" altLang="ko-KR" b="1"/>
            </a:p>
          </p:txBody>
        </p:sp>
        <p:sp>
          <p:nvSpPr>
            <p:cNvPr id="8" name="직사각형 7"/>
            <p:cNvSpPr/>
            <p:nvPr/>
          </p:nvSpPr>
          <p:spPr>
            <a:xfrm rot="1241830">
              <a:off x="5339789" y="2135096"/>
              <a:ext cx="885770" cy="6910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 rot="1120632">
              <a:off x="5062583" y="2032708"/>
              <a:ext cx="1440180" cy="180022"/>
            </a:xfrm>
            <a:prstGeom prst="ellipse">
              <a:avLst/>
            </a:prstGeom>
            <a:solidFill>
              <a:schemeClr val="dk1"/>
            </a:solidFill>
            <a:effectLst>
              <a:softEdge rad="635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13656422">
            <a:off x="4050934" y="3217179"/>
            <a:ext cx="1440180" cy="2164456"/>
            <a:chOff x="5062583" y="661735"/>
            <a:chExt cx="1440180" cy="2164456"/>
          </a:xfrm>
        </p:grpSpPr>
        <p:sp>
          <p:nvSpPr>
            <p:cNvPr id="37" name="모서리가 둥근 직사각형 4"/>
            <p:cNvSpPr/>
            <p:nvPr/>
          </p:nvSpPr>
          <p:spPr>
            <a:xfrm>
              <a:off x="5555932" y="661735"/>
              <a:ext cx="540067" cy="2160270"/>
            </a:xfrm>
            <a:prstGeom prst="roundRect">
              <a:avLst>
                <a:gd name="adj" fmla="val 50000"/>
              </a:avLst>
            </a:prstGeom>
            <a:solidFill>
              <a:srgbClr val="69d8a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5</a:t>
              </a:r>
              <a:endParaRPr lang="en-US" altLang="ko-KR"/>
            </a:p>
          </p:txBody>
        </p:sp>
        <p:sp>
          <p:nvSpPr>
            <p:cNvPr id="38" name="직사각형 7"/>
            <p:cNvSpPr/>
            <p:nvPr/>
          </p:nvSpPr>
          <p:spPr>
            <a:xfrm rot="1241830">
              <a:off x="5339789" y="2135096"/>
              <a:ext cx="885770" cy="6910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9" name="타원 9"/>
            <p:cNvSpPr/>
            <p:nvPr/>
          </p:nvSpPr>
          <p:spPr>
            <a:xfrm rot="1120632">
              <a:off x="5062583" y="2032708"/>
              <a:ext cx="1440180" cy="180022"/>
            </a:xfrm>
            <a:prstGeom prst="ellipse">
              <a:avLst/>
            </a:prstGeom>
            <a:solidFill>
              <a:schemeClr val="dk1"/>
            </a:solidFill>
            <a:effectLst>
              <a:softEdge rad="635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endParaRPr>
            </a:p>
          </p:txBody>
        </p:sp>
      </p:grpSp>
      <p:grpSp>
        <p:nvGrpSpPr>
          <p:cNvPr id="59" name=""/>
          <p:cNvGrpSpPr/>
          <p:nvPr/>
        </p:nvGrpSpPr>
        <p:grpSpPr>
          <a:xfrm rot="0">
            <a:off x="3809999" y="236707"/>
            <a:ext cx="4572002" cy="1031579"/>
            <a:chOff x="3809998" y="236707"/>
            <a:chExt cx="4572002" cy="1031579"/>
          </a:xfrm>
        </p:grpSpPr>
        <p:sp>
          <p:nvSpPr>
            <p:cNvPr id="53" name="가로 글상자 52"/>
            <p:cNvSpPr txBox="1"/>
            <p:nvPr/>
          </p:nvSpPr>
          <p:spPr>
            <a:xfrm>
              <a:off x="3809998" y="236707"/>
              <a:ext cx="4572002" cy="6424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1200" b="1">
                  <a:solidFill>
                    <a:schemeClr val="dk1"/>
                  </a:solidFill>
                </a:rPr>
                <a:t>회원가입을 통해 입력된 값이 데이터베이스에 저장되고 로그인을 할 시</a:t>
              </a:r>
              <a:r>
                <a:rPr lang="en-US" altLang="ko-KR" sz="1200" b="1">
                  <a:solidFill>
                    <a:schemeClr val="dk1"/>
                  </a:solidFill>
                </a:rPr>
                <a:t>,</a:t>
              </a:r>
              <a:r>
                <a:rPr lang="ko-KR" altLang="en-US" sz="1200" b="1">
                  <a:solidFill>
                    <a:schemeClr val="dk1"/>
                  </a:solidFill>
                </a:rPr>
                <a:t> 저장된 데이터를 불러와 </a:t>
              </a:r>
              <a:r>
                <a:rPr lang="en-US" altLang="ko-KR" sz="1200" b="1">
                  <a:solidFill>
                    <a:schemeClr val="dk1"/>
                  </a:solidFill>
                </a:rPr>
                <a:t>UESR</a:t>
              </a:r>
              <a:r>
                <a:rPr lang="ko-KR" altLang="en-US" sz="1200" b="1">
                  <a:solidFill>
                    <a:schemeClr val="dk1"/>
                  </a:solidFill>
                </a:rPr>
                <a:t>테이블에 </a:t>
              </a:r>
              <a:r>
                <a:rPr lang="en-US" altLang="ko-KR" sz="1200" b="1">
                  <a:solidFill>
                    <a:schemeClr val="dk1"/>
                  </a:solidFill>
                </a:rPr>
                <a:t>USERID</a:t>
              </a:r>
              <a:r>
                <a:rPr lang="ko-KR" altLang="en-US" sz="1200" b="1">
                  <a:solidFill>
                    <a:schemeClr val="dk1"/>
                  </a:solidFill>
                </a:rPr>
                <a:t>를 식별해 </a:t>
              </a:r>
              <a:endParaRPr lang="ko-KR" altLang="en-US" sz="1200" b="1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en-US" altLang="ko-KR" sz="1200" b="1">
                  <a:solidFill>
                    <a:schemeClr val="dk1"/>
                  </a:solidFill>
                </a:rPr>
                <a:t>ID</a:t>
              </a:r>
              <a:r>
                <a:rPr lang="ko-KR" altLang="en-US" sz="1200" b="1">
                  <a:solidFill>
                    <a:schemeClr val="dk1"/>
                  </a:solidFill>
                </a:rPr>
                <a:t>와</a:t>
              </a:r>
              <a:r>
                <a:rPr lang="en-US" altLang="ko-KR" sz="1200" b="1">
                  <a:solidFill>
                    <a:schemeClr val="dk1"/>
                  </a:solidFill>
                </a:rPr>
                <a:t>PW</a:t>
              </a:r>
              <a:r>
                <a:rPr lang="ko-KR" altLang="en-US" sz="1200" b="1">
                  <a:solidFill>
                    <a:schemeClr val="dk1"/>
                  </a:solidFill>
                </a:rPr>
                <a:t>를 비교해 같다면 로그인성공 후 메인 페이지로 이동 </a:t>
              </a:r>
              <a:endParaRPr lang="ko-KR" altLang="en-US" sz="1200" b="1">
                <a:solidFill>
                  <a:schemeClr val="dk1"/>
                </a:solidFill>
              </a:endParaRPr>
            </a:p>
          </p:txBody>
        </p:sp>
        <p:sp>
          <p:nvSpPr>
            <p:cNvPr id="45" name="가로 글상자 44"/>
            <p:cNvSpPr txBox="1"/>
            <p:nvPr/>
          </p:nvSpPr>
          <p:spPr>
            <a:xfrm>
              <a:off x="4684796" y="902062"/>
              <a:ext cx="2286000" cy="3662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b="1">
                  <a:solidFill>
                    <a:srgbClr val="69d8ad"/>
                  </a:solidFill>
                </a:rPr>
                <a:t>로그인</a:t>
              </a:r>
              <a:r>
                <a:rPr lang="ko-KR" altLang="en-US" b="1">
                  <a:solidFill>
                    <a:schemeClr val="lt1"/>
                  </a:solidFill>
                </a:rPr>
                <a:t> </a:t>
              </a:r>
              <a:r>
                <a:rPr lang="en-US" altLang="ko-KR" b="1">
                  <a:solidFill>
                    <a:schemeClr val="lt1"/>
                  </a:solidFill>
                </a:rPr>
                <a:t>&amp;</a:t>
              </a:r>
              <a:r>
                <a:rPr lang="ko-KR" altLang="en-US" b="1">
                  <a:solidFill>
                    <a:schemeClr val="lt1"/>
                  </a:solidFill>
                </a:rPr>
                <a:t>회</a:t>
              </a:r>
              <a:r>
                <a:rPr lang="ko-KR" altLang="en-US" b="1">
                  <a:solidFill>
                    <a:srgbClr val="69d8ad"/>
                  </a:solidFill>
                </a:rPr>
                <a:t>원가입</a:t>
              </a:r>
              <a:endParaRPr lang="ko-KR" altLang="en-US" sz="14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60" name=""/>
          <p:cNvGrpSpPr/>
          <p:nvPr/>
        </p:nvGrpSpPr>
        <p:grpSpPr>
          <a:xfrm rot="0">
            <a:off x="6861540" y="1544172"/>
            <a:ext cx="4875375" cy="823595"/>
            <a:chOff x="6861541" y="1544172"/>
            <a:chExt cx="4875375" cy="823595"/>
          </a:xfrm>
        </p:grpSpPr>
        <p:sp>
          <p:nvSpPr>
            <p:cNvPr id="46" name="가로 글상자 45"/>
            <p:cNvSpPr txBox="1"/>
            <p:nvPr/>
          </p:nvSpPr>
          <p:spPr>
            <a:xfrm>
              <a:off x="6861541" y="1955970"/>
              <a:ext cx="2286000" cy="3662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lt1"/>
                  </a:solidFill>
                  <a:latin typeface="Calibri"/>
                  <a:ea typeface="맑은 고딕"/>
                  <a:cs typeface="맑은 고딕"/>
                </a:rPr>
                <a:t>게임 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69d8ad"/>
                  </a:solidFill>
                  <a:latin typeface="Calibri"/>
                  <a:ea typeface="맑은 고딕"/>
                  <a:cs typeface="맑은 고딕"/>
                </a:rPr>
                <a:t>소개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69d8ad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4" name="가로 글상자 53"/>
            <p:cNvSpPr txBox="1"/>
            <p:nvPr/>
          </p:nvSpPr>
          <p:spPr>
            <a:xfrm>
              <a:off x="8551334" y="1544172"/>
              <a:ext cx="3185582" cy="82359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 b="1"/>
                <a:t>Simulation Game으로 </a:t>
              </a:r>
              <a:r>
                <a:rPr lang="en-US" altLang="ko-KR" sz="1200" b="1"/>
                <a:t>“</a:t>
              </a:r>
              <a:r>
                <a:rPr lang="ko-KR" altLang="en-US" sz="1200" b="1"/>
                <a:t>나의 선택이 엔딩의 결과를 바꾼다</a:t>
              </a:r>
              <a:r>
                <a:rPr lang="en-US" altLang="ko-KR" sz="1200" b="1"/>
                <a:t>”</a:t>
              </a:r>
              <a:r>
                <a:rPr lang="ko-KR" altLang="en-US" sz="1200" b="1"/>
                <a:t>를 기반하여 </a:t>
              </a:r>
              <a:endParaRPr lang="ko-KR" altLang="en-US" sz="1200" b="1"/>
            </a:p>
            <a:p>
              <a:pPr lvl="0">
                <a:defRPr/>
              </a:pPr>
              <a:r>
                <a:rPr lang="en-US" altLang="ko-KR" sz="1200" b="1"/>
                <a:t>[</a:t>
              </a:r>
              <a:r>
                <a:rPr lang="ko-KR" altLang="en-US" sz="1200" b="1"/>
                <a:t>인생은 선택에 의해 결과가 바뀐다</a:t>
              </a:r>
              <a:r>
                <a:rPr lang="en-US" altLang="ko-KR" sz="1200" b="1"/>
                <a:t>]</a:t>
              </a:r>
              <a:r>
                <a:rPr lang="ko-KR" altLang="en-US" sz="1200" b="1"/>
                <a:t>를 실현하고 있습니다</a:t>
              </a:r>
              <a:r>
                <a:rPr lang="en-US" altLang="ko-KR" sz="1200" b="1"/>
                <a:t>.</a:t>
              </a:r>
              <a:endParaRPr lang="en-US" altLang="ko-KR" sz="1200" b="1"/>
            </a:p>
          </p:txBody>
        </p:sp>
      </p:grpSp>
      <p:grpSp>
        <p:nvGrpSpPr>
          <p:cNvPr id="61" name=""/>
          <p:cNvGrpSpPr/>
          <p:nvPr/>
        </p:nvGrpSpPr>
        <p:grpSpPr>
          <a:xfrm rot="0">
            <a:off x="7239002" y="4300263"/>
            <a:ext cx="4677830" cy="1022307"/>
            <a:chOff x="7239002" y="4300263"/>
            <a:chExt cx="4677830" cy="1022307"/>
          </a:xfrm>
        </p:grpSpPr>
        <p:sp>
          <p:nvSpPr>
            <p:cNvPr id="47" name="가로 글상자 46"/>
            <p:cNvSpPr txBox="1"/>
            <p:nvPr/>
          </p:nvSpPr>
          <p:spPr>
            <a:xfrm>
              <a:off x="7239002" y="4300263"/>
              <a:ext cx="1580457" cy="3662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lt1"/>
                  </a:solidFill>
                  <a:latin typeface="Calibri"/>
                  <a:ea typeface="맑은 고딕"/>
                  <a:cs typeface="맑은 고딕"/>
                </a:rPr>
                <a:t>사용자 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69d8ad"/>
                  </a:solidFill>
                  <a:latin typeface="Calibri"/>
                  <a:ea typeface="맑은 고딕"/>
                  <a:cs typeface="맑은 고딕"/>
                </a:rPr>
                <a:t>설정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69d8ad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5" name="가로 글상자 54"/>
            <p:cNvSpPr txBox="1"/>
            <p:nvPr/>
          </p:nvSpPr>
          <p:spPr>
            <a:xfrm>
              <a:off x="8551334" y="4679950"/>
              <a:ext cx="3365498" cy="6426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게임을 실행하게  되면 사용자의 닉네임과 성별을 선택하고 스토리의 히로인인 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NPC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의 닉네임도 설정합니다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4413251" y="5503545"/>
            <a:ext cx="3365498" cy="1219200"/>
            <a:chOff x="4413251" y="5503545"/>
            <a:chExt cx="3365498" cy="1219200"/>
          </a:xfrm>
        </p:grpSpPr>
        <p:sp>
          <p:nvSpPr>
            <p:cNvPr id="48" name="가로 글상자 47"/>
            <p:cNvSpPr txBox="1"/>
            <p:nvPr/>
          </p:nvSpPr>
          <p:spPr>
            <a:xfrm>
              <a:off x="4742377" y="5503545"/>
              <a:ext cx="2286000" cy="3662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69d8ad"/>
                  </a:solidFill>
                  <a:latin typeface="Calibri"/>
                  <a:ea typeface="맑은 고딕"/>
                  <a:cs typeface="맑은 고딕"/>
                </a:rPr>
                <a:t>게임 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lt1"/>
                  </a:solidFill>
                  <a:latin typeface="Calibri"/>
                  <a:ea typeface="맑은 고딕"/>
                  <a:cs typeface="맑은 고딕"/>
                </a:rPr>
                <a:t>플레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69d8ad"/>
                  </a:solidFill>
                  <a:latin typeface="Calibri"/>
                  <a:ea typeface="맑은 고딕"/>
                  <a:cs typeface="맑은 고딕"/>
                </a:rPr>
                <a:t>이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69d8ad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6" name="가로 글상자 55"/>
            <p:cNvSpPr txBox="1"/>
            <p:nvPr/>
          </p:nvSpPr>
          <p:spPr>
            <a:xfrm>
              <a:off x="4413251" y="6082938"/>
              <a:ext cx="3365498" cy="63980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게임의 메인 스토리는 소꿉친구와 우정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,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사랑 사이의 자신의 선택에 따라 캐릭터 성격 성향이 바뀌고 호감도에 따라 엔딩의 결과 또한 정해진다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63" name=""/>
          <p:cNvGrpSpPr/>
          <p:nvPr/>
        </p:nvGrpSpPr>
        <p:grpSpPr>
          <a:xfrm rot="0">
            <a:off x="197518" y="4361317"/>
            <a:ext cx="4725401" cy="1142228"/>
            <a:chOff x="197518" y="4361316"/>
            <a:chExt cx="4725401" cy="1142228"/>
          </a:xfrm>
        </p:grpSpPr>
        <p:sp>
          <p:nvSpPr>
            <p:cNvPr id="49" name="가로 글상자 48"/>
            <p:cNvSpPr txBox="1"/>
            <p:nvPr/>
          </p:nvSpPr>
          <p:spPr>
            <a:xfrm>
              <a:off x="2426367" y="5142738"/>
              <a:ext cx="2496553" cy="36080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69d8ad"/>
                  </a:solidFill>
                  <a:latin typeface="Calibri"/>
                  <a:ea typeface="맑은 고딕"/>
                  <a:cs typeface="맑은 고딕"/>
                </a:rPr>
                <a:t>선택에 따른</a:t>
              </a: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69d8ad"/>
                  </a:solidFill>
                  <a:latin typeface="Calibri"/>
                  <a:ea typeface="맑은 고딕"/>
                  <a:cs typeface="맑은 고딕"/>
                </a:rPr>
                <a:t> MBTI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69d8ad"/>
                  </a:solidFill>
                  <a:latin typeface="Calibri"/>
                  <a:ea typeface="맑은 고딕"/>
                  <a:cs typeface="맑은 고딕"/>
                </a:rPr>
                <a:t> 분석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69d8ad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7" name="가로 글상자 56"/>
            <p:cNvSpPr txBox="1"/>
            <p:nvPr/>
          </p:nvSpPr>
          <p:spPr>
            <a:xfrm>
              <a:off x="197518" y="4361316"/>
              <a:ext cx="3809999" cy="63726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소극적으로 행동하는 성향 선택시 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I,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적극적이고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활발한 성향을 선택시 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E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의 형태를 띄도록 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MBTI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의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성격테스트를 기반으로 종합된 데이터를 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MBTI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로 출력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65" name=""/>
          <p:cNvGrpSpPr/>
          <p:nvPr/>
        </p:nvGrpSpPr>
        <p:grpSpPr>
          <a:xfrm rot="0">
            <a:off x="197518" y="1268287"/>
            <a:ext cx="4898857" cy="1330133"/>
            <a:chOff x="197518" y="1268287"/>
            <a:chExt cx="4898857" cy="1330133"/>
          </a:xfrm>
        </p:grpSpPr>
        <p:sp>
          <p:nvSpPr>
            <p:cNvPr id="50" name="가로 글상자 49"/>
            <p:cNvSpPr txBox="1"/>
            <p:nvPr/>
          </p:nvSpPr>
          <p:spPr>
            <a:xfrm>
              <a:off x="2599822" y="1955970"/>
              <a:ext cx="2496554" cy="6424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  <a:solidFill>
                    <a:srgbClr val="69d8ad"/>
                  </a:solidFill>
                  <a:latin typeface="Calibri"/>
                  <a:ea typeface="맑은 고딕"/>
                  <a:cs typeface="맑은 고딕"/>
                </a:rPr>
                <a:t>DB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69d8ad"/>
                  </a:solidFill>
                  <a:latin typeface="Calibri"/>
                  <a:ea typeface="맑은 고딕"/>
                  <a:cs typeface="맑은 고딕"/>
                </a:rPr>
                <a:t>와 연동하여 데이터 </a:t>
              </a: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chemeClr val="lt1"/>
                  </a:solidFill>
                  <a:latin typeface="Calibri"/>
                  <a:ea typeface="맑은 고딕"/>
                  <a:cs typeface="맑은 고딕"/>
                </a:rPr>
                <a:t>저장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8" name="가로 글상자 57"/>
            <p:cNvSpPr txBox="1"/>
            <p:nvPr/>
          </p:nvSpPr>
          <p:spPr>
            <a:xfrm>
              <a:off x="197518" y="1268287"/>
              <a:ext cx="3809999" cy="82251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데이터베이스에 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USERS, PLAYERS, NPC, MBTI, SINS, VIRTUES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테이블을 만들었습니다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자바에서 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DB</a:t>
              </a: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에 연결하여 자바에서 실행되는 데이터들 중 저장되어야 될 것들을 각각에 테이블 안에 저장합니다</a:t>
              </a:r>
              <a:r>
  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.</a:t>
              </a:r>
  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0" y="0"/>
            <a:ext cx="12169521" cy="6840855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12169521" cy="6840855"/>
          </a:xfrm>
          <a:prstGeom prst="rect">
            <a:avLst/>
          </a:prstGeom>
          <a:noFill/>
          <a:ln w="63500" cap="flat" cmpd="sng" algn="ctr">
            <a:solidFill>
              <a:srgbClr val="69d8ad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3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15583" cy="6858000"/>
          </a:xfrm>
          <a:prstGeom prst="rect">
            <a:avLst/>
          </a:prstGeom>
          <a:solidFill>
            <a:srgbClr val="88500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349250" y="391581"/>
            <a:ext cx="1386416" cy="9971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USERS TABLE</a:t>
            </a:r>
            <a:endParaRPr lang="en-US" altLang="ko-KR" sz="3000" b="1">
              <a:solidFill>
                <a:schemeClr val="lt1"/>
              </a:solidFill>
            </a:endParaRPr>
          </a:p>
        </p:txBody>
      </p:sp>
      <p:grpSp>
        <p:nvGrpSpPr>
          <p:cNvPr id="112" name=""/>
          <p:cNvGrpSpPr/>
          <p:nvPr/>
        </p:nvGrpSpPr>
        <p:grpSpPr>
          <a:xfrm rot="0">
            <a:off x="3196164" y="1388745"/>
            <a:ext cx="7560953" cy="4320540"/>
            <a:chOff x="3196164" y="1388745"/>
            <a:chExt cx="7560953" cy="4320540"/>
          </a:xfrm>
        </p:grpSpPr>
        <p:sp>
          <p:nvSpPr>
            <p:cNvPr id="66" name="직사각형 65"/>
            <p:cNvSpPr/>
            <p:nvPr/>
          </p:nvSpPr>
          <p:spPr>
            <a:xfrm>
              <a:off x="3196165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물리명</a:t>
              </a:r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196165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USERSID</a:t>
              </a:r>
              <a:endParaRPr lang="en-US" altLang="ko-KR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96164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NAME</a:t>
              </a:r>
              <a:endParaRPr lang="en-US" altLang="ko-KR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196164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USERS</a:t>
              </a:r>
              <a:endParaRPr lang="en-US" altLang="ko-KR"/>
            </a:p>
            <a:p>
              <a:pPr lvl="0" algn="ctr">
                <a:defRPr/>
              </a:pPr>
              <a:r>
                <a:rPr lang="en-US" altLang="ko-KR"/>
                <a:t>NAME</a:t>
              </a:r>
              <a:endParaRPr lang="en-US" altLang="ko-KR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196164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PASS</a:t>
              </a:r>
              <a:endParaRPr lang="en-US" altLang="ko-KR"/>
            </a:p>
            <a:p>
              <a:pPr lvl="0" algn="ctr">
                <a:defRPr/>
              </a:pPr>
              <a:r>
                <a:rPr lang="en-US" altLang="ko-KR"/>
                <a:t>WORD</a:t>
              </a:r>
              <a:endParaRPr lang="en-US" altLang="ko-KR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196164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EMAIL</a:t>
              </a:r>
              <a:endParaRPr lang="en-US" altLang="ko-KR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276300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데이터 타입</a:t>
              </a:r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356435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길이</a:t>
              </a:r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436570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NULL</a:t>
              </a:r>
              <a:endParaRPr lang="en-US" altLang="ko-KR"/>
            </a:p>
            <a:p>
              <a:pPr lvl="0" algn="ctr">
                <a:defRPr/>
              </a:pPr>
              <a:r>
                <a:rPr lang="ko-KR" altLang="en-US"/>
                <a:t>여부</a:t>
              </a:r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516705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기본값</a:t>
              </a:r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596840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키여부</a:t>
              </a:r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676975" y="138874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컬럼</a:t>
              </a:r>
              <a:endParaRPr lang="ko-KR" altLang="en-US"/>
            </a:p>
            <a:p>
              <a:pPr lvl="0" algn="ctr">
                <a:defRPr/>
              </a:pPr>
              <a:r>
                <a:rPr lang="ko-KR" altLang="en-US"/>
                <a:t>설명</a:t>
              </a:r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76300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NUMBER</a:t>
              </a:r>
              <a:endParaRPr lang="en-US" altLang="ko-KR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356435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436570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en-US" altLang="ko-KR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516705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596840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PK</a:t>
              </a:r>
              <a:endParaRPr lang="en-US" altLang="ko-KR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9676975" y="210883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700"/>
                <a:t>사용자 고유식별</a:t>
              </a:r>
              <a:endParaRPr lang="ko-KR" altLang="en-US" sz="170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276300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300" b="1"/>
                <a:t>NVARCHAR2</a:t>
              </a:r>
              <a:endParaRPr lang="en-US" altLang="ko-KR" sz="1300" b="1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356435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5</a:t>
              </a:r>
              <a:endParaRPr lang="en-US" altLang="ko-KR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36570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516705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596840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9676975" y="282892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사용자 실명</a:t>
              </a:r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276300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300" b="1"/>
                <a:t>NVARCHAR2</a:t>
              </a:r>
              <a:endParaRPr lang="ko-KR" altLang="en-US" sz="1300" b="1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356435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50</a:t>
              </a:r>
              <a:endParaRPr lang="en-US" altLang="ko-KR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436571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516706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UNIQUE</a:t>
              </a:r>
              <a:endParaRPr lang="en-US" altLang="ko-KR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596842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676978" y="354901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로그인 아이디</a:t>
              </a:r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276300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300" b="1"/>
                <a:t>NVARCHAR2</a:t>
              </a:r>
              <a:endParaRPr lang="ko-KR" altLang="en-US" sz="1300" b="1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356437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50</a:t>
              </a:r>
              <a:endParaRPr lang="en-US" altLang="ko-KR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436573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516710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596846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676982" y="426910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700"/>
                <a:t>로그인 비밀번호</a:t>
              </a:r>
              <a:endParaRPr lang="ko-KR" altLang="en-US" sz="170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76299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300" b="1"/>
                <a:t>NVARCHAR2</a:t>
              </a:r>
              <a:endParaRPr lang="ko-KR" altLang="en-US" sz="1300" b="1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356434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100</a:t>
              </a:r>
              <a:endParaRPr lang="en-US" altLang="ko-KR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36569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N/N</a:t>
              </a:r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7516704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UNIQUE</a:t>
              </a:r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8596839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/>
                <a:t>-</a:t>
              </a:r>
              <a:endParaRPr lang="en-US" altLang="ko-KR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676974" y="4989195"/>
              <a:ext cx="1080135" cy="720090"/>
            </a:xfrm>
            <a:prstGeom prst="rect">
              <a:avLst/>
            </a:prstGeom>
            <a:solidFill>
              <a:srgbClr val="1d1e42"/>
            </a:solidFill>
            <a:ln w="6350" cap="flat" cmpd="sng" algn="ctr">
              <a:solidFill>
                <a:schemeClr val="lt1"/>
              </a:solidFill>
              <a:prstDash val="solid"/>
              <a:round/>
              <a:headEnd w="med" len="med"/>
              <a:tailEnd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/>
                <a:t>이메일주소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3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915583" cy="6858000"/>
          </a:xfrm>
          <a:prstGeom prst="rect">
            <a:avLst/>
          </a:prstGeom>
          <a:solidFill>
            <a:srgbClr val="88500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349250" y="391581"/>
            <a:ext cx="1386416" cy="9971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PLAYER TABLE</a:t>
            </a:r>
            <a:endParaRPr lang="en-US" altLang="ko-KR" sz="3000" b="1">
              <a:solidFill>
                <a:schemeClr val="lt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259665" y="20764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물리명</a:t>
            </a:r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259665" y="92773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USERSID</a:t>
            </a:r>
            <a:endParaRPr lang="en-US" altLang="ko-KR"/>
          </a:p>
        </p:txBody>
      </p:sp>
      <p:sp>
        <p:nvSpPr>
          <p:cNvPr id="68" name="직사각형 67"/>
          <p:cNvSpPr/>
          <p:nvPr/>
        </p:nvSpPr>
        <p:spPr>
          <a:xfrm>
            <a:off x="3259664" y="164782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PLAYERID</a:t>
            </a:r>
            <a:endParaRPr lang="en-US" altLang="ko-KR"/>
          </a:p>
        </p:txBody>
      </p:sp>
      <p:sp>
        <p:nvSpPr>
          <p:cNvPr id="69" name="직사각형 68"/>
          <p:cNvSpPr/>
          <p:nvPr/>
        </p:nvSpPr>
        <p:spPr>
          <a:xfrm>
            <a:off x="3259664" y="236791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700"/>
              <a:t>NICNAME</a:t>
            </a:r>
            <a:endParaRPr lang="en-US" altLang="ko-KR" sz="1700"/>
          </a:p>
        </p:txBody>
      </p:sp>
      <p:sp>
        <p:nvSpPr>
          <p:cNvPr id="70" name="직사각형 69"/>
          <p:cNvSpPr/>
          <p:nvPr/>
        </p:nvSpPr>
        <p:spPr>
          <a:xfrm>
            <a:off x="3259664" y="308800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GENDER</a:t>
            </a:r>
            <a:endParaRPr lang="en-US" altLang="ko-KR"/>
          </a:p>
        </p:txBody>
      </p:sp>
      <p:sp>
        <p:nvSpPr>
          <p:cNvPr id="71" name="직사각형 70"/>
          <p:cNvSpPr/>
          <p:nvPr/>
        </p:nvSpPr>
        <p:spPr>
          <a:xfrm>
            <a:off x="3259664" y="380809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JOB</a:t>
            </a:r>
            <a:endParaRPr lang="en-US" altLang="ko-KR"/>
          </a:p>
        </p:txBody>
      </p:sp>
      <p:sp>
        <p:nvSpPr>
          <p:cNvPr id="72" name="직사각형 71"/>
          <p:cNvSpPr/>
          <p:nvPr/>
        </p:nvSpPr>
        <p:spPr>
          <a:xfrm>
            <a:off x="4339800" y="20764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데이터 타입</a:t>
            </a:r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19935" y="20764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길이</a:t>
            </a:r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500070" y="20764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NULL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여부</a:t>
            </a: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580205" y="20764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기본값</a:t>
            </a:r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660341" y="20764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키여부</a:t>
            </a:r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740475" y="20764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컬럼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설명</a:t>
            </a:r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339800" y="92773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NUMBER</a:t>
            </a:r>
            <a:endParaRPr lang="en-US" altLang="ko-KR"/>
          </a:p>
        </p:txBody>
      </p:sp>
      <p:sp>
        <p:nvSpPr>
          <p:cNvPr id="79" name="직사각형 78"/>
          <p:cNvSpPr/>
          <p:nvPr/>
        </p:nvSpPr>
        <p:spPr>
          <a:xfrm>
            <a:off x="5419935" y="92773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80" name="직사각형 79"/>
          <p:cNvSpPr/>
          <p:nvPr/>
        </p:nvSpPr>
        <p:spPr>
          <a:xfrm>
            <a:off x="6500070" y="92773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N/N</a:t>
            </a:r>
            <a:endParaRPr lang="en-US" altLang="ko-KR"/>
          </a:p>
        </p:txBody>
      </p:sp>
      <p:sp>
        <p:nvSpPr>
          <p:cNvPr id="81" name="직사각형 80"/>
          <p:cNvSpPr/>
          <p:nvPr/>
        </p:nvSpPr>
        <p:spPr>
          <a:xfrm>
            <a:off x="7580205" y="92773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82" name="직사각형 81"/>
          <p:cNvSpPr/>
          <p:nvPr/>
        </p:nvSpPr>
        <p:spPr>
          <a:xfrm>
            <a:off x="8660341" y="92773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PK</a:t>
            </a:r>
            <a:endParaRPr lang="en-US" altLang="ko-KR"/>
          </a:p>
        </p:txBody>
      </p:sp>
      <p:sp>
        <p:nvSpPr>
          <p:cNvPr id="83" name="직사각형 82"/>
          <p:cNvSpPr/>
          <p:nvPr/>
        </p:nvSpPr>
        <p:spPr>
          <a:xfrm>
            <a:off x="9740475" y="92773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 b="1"/>
              <a:t>USERS </a:t>
            </a:r>
            <a:endParaRPr lang="en-US" altLang="ko-KR" sz="1300" b="1"/>
          </a:p>
          <a:p>
            <a:pPr lvl="0" algn="ctr">
              <a:defRPr/>
            </a:pPr>
            <a:r>
              <a:rPr lang="ko-KR" altLang="en-US" sz="1300" b="1"/>
              <a:t>테이블 </a:t>
            </a:r>
            <a:endParaRPr lang="ko-KR" altLang="en-US" sz="1300" b="1"/>
          </a:p>
          <a:p>
            <a:pPr lvl="0" algn="ctr">
              <a:defRPr/>
            </a:pPr>
            <a:r>
              <a:rPr lang="en-US" altLang="ko-KR" sz="1300" b="1"/>
              <a:t>USERID</a:t>
            </a:r>
            <a:r>
              <a:rPr lang="ko-KR" altLang="en-US" sz="1300" b="1"/>
              <a:t>참조</a:t>
            </a:r>
            <a:endParaRPr lang="ko-KR" altLang="en-US" sz="1300" b="1"/>
          </a:p>
        </p:txBody>
      </p:sp>
      <p:sp>
        <p:nvSpPr>
          <p:cNvPr id="88" name="직사각형 87"/>
          <p:cNvSpPr/>
          <p:nvPr/>
        </p:nvSpPr>
        <p:spPr>
          <a:xfrm>
            <a:off x="4339800" y="164782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NUMBER</a:t>
            </a:r>
            <a:endParaRPr lang="en-US" altLang="ko-KR"/>
          </a:p>
        </p:txBody>
      </p:sp>
      <p:sp>
        <p:nvSpPr>
          <p:cNvPr id="89" name="직사각형 88"/>
          <p:cNvSpPr/>
          <p:nvPr/>
        </p:nvSpPr>
        <p:spPr>
          <a:xfrm>
            <a:off x="5419935" y="164782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90" name="직사각형 89"/>
          <p:cNvSpPr/>
          <p:nvPr/>
        </p:nvSpPr>
        <p:spPr>
          <a:xfrm>
            <a:off x="6500070" y="164782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N/N</a:t>
            </a:r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580205" y="164782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+1</a:t>
            </a:r>
            <a:endParaRPr lang="en-US" altLang="ko-KR"/>
          </a:p>
        </p:txBody>
      </p:sp>
      <p:sp>
        <p:nvSpPr>
          <p:cNvPr id="92" name="직사각형 91"/>
          <p:cNvSpPr/>
          <p:nvPr/>
        </p:nvSpPr>
        <p:spPr>
          <a:xfrm>
            <a:off x="8660341" y="164782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PK</a:t>
            </a:r>
            <a:endParaRPr lang="en-US" altLang="ko-KR"/>
          </a:p>
        </p:txBody>
      </p:sp>
      <p:sp>
        <p:nvSpPr>
          <p:cNvPr id="93" name="직사각형 92"/>
          <p:cNvSpPr/>
          <p:nvPr/>
        </p:nvSpPr>
        <p:spPr>
          <a:xfrm>
            <a:off x="9740475" y="164782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사용자 식별</a:t>
            </a:r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339800" y="236791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 b="1"/>
              <a:t>NVARCHAR2</a:t>
            </a:r>
            <a:endParaRPr lang="ko-KR" altLang="en-US" sz="1300" b="1"/>
          </a:p>
        </p:txBody>
      </p:sp>
      <p:sp>
        <p:nvSpPr>
          <p:cNvPr id="95" name="직사각형 94"/>
          <p:cNvSpPr/>
          <p:nvPr/>
        </p:nvSpPr>
        <p:spPr>
          <a:xfrm>
            <a:off x="5419935" y="236791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10</a:t>
            </a:r>
            <a:endParaRPr lang="en-US" altLang="ko-KR"/>
          </a:p>
        </p:txBody>
      </p:sp>
      <p:sp>
        <p:nvSpPr>
          <p:cNvPr id="96" name="직사각형 95"/>
          <p:cNvSpPr/>
          <p:nvPr/>
        </p:nvSpPr>
        <p:spPr>
          <a:xfrm>
            <a:off x="6500071" y="236791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N/N</a:t>
            </a:r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580206" y="236791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98" name="직사각형 97"/>
          <p:cNvSpPr/>
          <p:nvPr/>
        </p:nvSpPr>
        <p:spPr>
          <a:xfrm>
            <a:off x="8660343" y="236791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99" name="직사각형 98"/>
          <p:cNvSpPr/>
          <p:nvPr/>
        </p:nvSpPr>
        <p:spPr>
          <a:xfrm>
            <a:off x="9740479" y="236791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게임 내 닉네임</a:t>
            </a:r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4339800" y="308800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 b="1"/>
              <a:t>NVARCHAR2</a:t>
            </a:r>
            <a:endParaRPr lang="ko-KR" altLang="en-US" sz="1300" b="1"/>
          </a:p>
        </p:txBody>
      </p:sp>
      <p:sp>
        <p:nvSpPr>
          <p:cNvPr id="101" name="직사각형 100"/>
          <p:cNvSpPr/>
          <p:nvPr/>
        </p:nvSpPr>
        <p:spPr>
          <a:xfrm>
            <a:off x="5419937" y="308800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2" name="직사각형 101"/>
          <p:cNvSpPr/>
          <p:nvPr/>
        </p:nvSpPr>
        <p:spPr>
          <a:xfrm>
            <a:off x="6500073" y="308800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N/N</a:t>
            </a: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580210" y="308800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M/F</a:t>
            </a:r>
            <a:endParaRPr lang="en-US" altLang="ko-KR"/>
          </a:p>
        </p:txBody>
      </p:sp>
      <p:sp>
        <p:nvSpPr>
          <p:cNvPr id="104" name="직사각형 103"/>
          <p:cNvSpPr/>
          <p:nvPr/>
        </p:nvSpPr>
        <p:spPr>
          <a:xfrm>
            <a:off x="8660347" y="308800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105" name="직사각형 104"/>
          <p:cNvSpPr/>
          <p:nvPr/>
        </p:nvSpPr>
        <p:spPr>
          <a:xfrm>
            <a:off x="9740483" y="308800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700"/>
              <a:t>성별</a:t>
            </a:r>
            <a:endParaRPr lang="ko-KR" altLang="en-US" sz="1700"/>
          </a:p>
          <a:p>
            <a:pPr lvl="0" algn="ctr">
              <a:defRPr/>
            </a:pPr>
            <a:r>
              <a:rPr lang="en-US" altLang="ko-KR" sz="1700"/>
              <a:t>(M=</a:t>
            </a:r>
            <a:r>
              <a:rPr lang="ko-KR" altLang="en-US" sz="1700"/>
              <a:t>남자</a:t>
            </a:r>
            <a:r>
              <a:rPr lang="en-US" altLang="ko-KR" sz="1700"/>
              <a:t>,</a:t>
            </a:r>
            <a:endParaRPr lang="en-US" altLang="ko-KR" sz="1700"/>
          </a:p>
          <a:p>
            <a:pPr lvl="0" algn="ctr">
              <a:defRPr/>
            </a:pPr>
            <a:r>
              <a:rPr lang="en-US" altLang="ko-KR" sz="1700"/>
              <a:t>F=</a:t>
            </a:r>
            <a:r>
              <a:rPr lang="ko-KR" altLang="en-US" sz="1700"/>
              <a:t>여자</a:t>
            </a:r>
            <a:r>
              <a:rPr lang="en-US" altLang="ko-KR" sz="1700"/>
              <a:t>)</a:t>
            </a:r>
            <a:endParaRPr lang="en-US" altLang="ko-KR" sz="1700"/>
          </a:p>
        </p:txBody>
      </p:sp>
      <p:sp>
        <p:nvSpPr>
          <p:cNvPr id="106" name="직사각형 105"/>
          <p:cNvSpPr/>
          <p:nvPr/>
        </p:nvSpPr>
        <p:spPr>
          <a:xfrm>
            <a:off x="4339799" y="380809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300" b="1"/>
              <a:t>NVARCHAR2</a:t>
            </a:r>
            <a:endParaRPr lang="ko-KR" altLang="en-US" sz="1300" b="1"/>
          </a:p>
        </p:txBody>
      </p:sp>
      <p:sp>
        <p:nvSpPr>
          <p:cNvPr id="107" name="직사각형 106"/>
          <p:cNvSpPr/>
          <p:nvPr/>
        </p:nvSpPr>
        <p:spPr>
          <a:xfrm>
            <a:off x="5419934" y="380809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50</a:t>
            </a:r>
            <a:endParaRPr lang="en-US" altLang="ko-KR"/>
          </a:p>
        </p:txBody>
      </p:sp>
      <p:sp>
        <p:nvSpPr>
          <p:cNvPr id="108" name="직사각형 107"/>
          <p:cNvSpPr/>
          <p:nvPr/>
        </p:nvSpPr>
        <p:spPr>
          <a:xfrm>
            <a:off x="6500069" y="380809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NULL</a:t>
            </a:r>
            <a:endParaRPr lang="en-US" altLang="ko-KR"/>
          </a:p>
        </p:txBody>
      </p:sp>
      <p:sp>
        <p:nvSpPr>
          <p:cNvPr id="109" name="직사각형 108"/>
          <p:cNvSpPr/>
          <p:nvPr/>
        </p:nvSpPr>
        <p:spPr>
          <a:xfrm>
            <a:off x="7580204" y="380809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NULL</a:t>
            </a:r>
            <a:endParaRPr lang="en-US" altLang="ko-KR"/>
          </a:p>
        </p:txBody>
      </p:sp>
      <p:sp>
        <p:nvSpPr>
          <p:cNvPr id="110" name="직사각형 109"/>
          <p:cNvSpPr/>
          <p:nvPr/>
        </p:nvSpPr>
        <p:spPr>
          <a:xfrm>
            <a:off x="8660339" y="380809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111" name="직사각형 110"/>
          <p:cNvSpPr/>
          <p:nvPr/>
        </p:nvSpPr>
        <p:spPr>
          <a:xfrm>
            <a:off x="9740475" y="380809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직업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유형</a:t>
            </a:r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3259663" y="452818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AGE</a:t>
            </a:r>
            <a:endParaRPr lang="en-US" altLang="ko-KR"/>
          </a:p>
        </p:txBody>
      </p:sp>
      <p:sp>
        <p:nvSpPr>
          <p:cNvPr id="114" name="직사각형 113"/>
          <p:cNvSpPr/>
          <p:nvPr/>
        </p:nvSpPr>
        <p:spPr>
          <a:xfrm>
            <a:off x="4339798" y="452818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NUMBER</a:t>
            </a:r>
            <a:endParaRPr lang="ko-KR" altLang="en-US" b="1"/>
          </a:p>
        </p:txBody>
      </p:sp>
      <p:sp>
        <p:nvSpPr>
          <p:cNvPr id="115" name="직사각형 114"/>
          <p:cNvSpPr/>
          <p:nvPr/>
        </p:nvSpPr>
        <p:spPr>
          <a:xfrm>
            <a:off x="5419933" y="452818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16" name="직사각형 115"/>
          <p:cNvSpPr/>
          <p:nvPr/>
        </p:nvSpPr>
        <p:spPr>
          <a:xfrm>
            <a:off x="6500068" y="452818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N/N</a:t>
            </a:r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7580203" y="452818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17</a:t>
            </a:r>
            <a:endParaRPr lang="en-US" altLang="ko-KR"/>
          </a:p>
        </p:txBody>
      </p:sp>
      <p:sp>
        <p:nvSpPr>
          <p:cNvPr id="118" name="직사각형 117"/>
          <p:cNvSpPr/>
          <p:nvPr/>
        </p:nvSpPr>
        <p:spPr>
          <a:xfrm>
            <a:off x="8660338" y="452818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119" name="직사각형 118"/>
          <p:cNvSpPr/>
          <p:nvPr/>
        </p:nvSpPr>
        <p:spPr>
          <a:xfrm>
            <a:off x="9740474" y="452818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나이</a:t>
            </a:r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3259662" y="524827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HEALTH</a:t>
            </a:r>
            <a:endParaRPr lang="en-US" altLang="ko-KR"/>
          </a:p>
        </p:txBody>
      </p:sp>
      <p:sp>
        <p:nvSpPr>
          <p:cNvPr id="121" name="직사각형 120"/>
          <p:cNvSpPr/>
          <p:nvPr/>
        </p:nvSpPr>
        <p:spPr>
          <a:xfrm>
            <a:off x="4339797" y="524827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NUMBER</a:t>
            </a:r>
            <a:endParaRPr lang="ko-KR" altLang="en-US" b="1"/>
          </a:p>
        </p:txBody>
      </p:sp>
      <p:sp>
        <p:nvSpPr>
          <p:cNvPr id="122" name="직사각형 121"/>
          <p:cNvSpPr/>
          <p:nvPr/>
        </p:nvSpPr>
        <p:spPr>
          <a:xfrm>
            <a:off x="5419932" y="524827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23" name="직사각형 122"/>
          <p:cNvSpPr/>
          <p:nvPr/>
        </p:nvSpPr>
        <p:spPr>
          <a:xfrm>
            <a:off x="6500067" y="524827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N/N</a:t>
            </a:r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580202" y="524827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100</a:t>
            </a:r>
            <a:endParaRPr lang="en-US" altLang="ko-KR"/>
          </a:p>
        </p:txBody>
      </p:sp>
      <p:sp>
        <p:nvSpPr>
          <p:cNvPr id="125" name="직사각형 124"/>
          <p:cNvSpPr/>
          <p:nvPr/>
        </p:nvSpPr>
        <p:spPr>
          <a:xfrm>
            <a:off x="8660337" y="524827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126" name="직사각형 125"/>
          <p:cNvSpPr/>
          <p:nvPr/>
        </p:nvSpPr>
        <p:spPr>
          <a:xfrm>
            <a:off x="9740473" y="524827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건강</a:t>
            </a:r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3259661" y="596836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STUDY</a:t>
            </a:r>
            <a:endParaRPr lang="en-US" altLang="ko-KR"/>
          </a:p>
        </p:txBody>
      </p:sp>
      <p:sp>
        <p:nvSpPr>
          <p:cNvPr id="128" name="직사각형 127"/>
          <p:cNvSpPr/>
          <p:nvPr/>
        </p:nvSpPr>
        <p:spPr>
          <a:xfrm>
            <a:off x="4339796" y="596836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NUMBER</a:t>
            </a:r>
            <a:endParaRPr lang="ko-KR" altLang="en-US" b="1"/>
          </a:p>
        </p:txBody>
      </p:sp>
      <p:sp>
        <p:nvSpPr>
          <p:cNvPr id="129" name="직사각형 128"/>
          <p:cNvSpPr/>
          <p:nvPr/>
        </p:nvSpPr>
        <p:spPr>
          <a:xfrm>
            <a:off x="5419931" y="596836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30" name="직사각형 129"/>
          <p:cNvSpPr/>
          <p:nvPr/>
        </p:nvSpPr>
        <p:spPr>
          <a:xfrm>
            <a:off x="6500066" y="596836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N/N</a:t>
            </a:r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7580201" y="596836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0</a:t>
            </a:r>
            <a:endParaRPr lang="en-US" altLang="ko-KR"/>
          </a:p>
        </p:txBody>
      </p:sp>
      <p:sp>
        <p:nvSpPr>
          <p:cNvPr id="132" name="직사각형 131"/>
          <p:cNvSpPr/>
          <p:nvPr/>
        </p:nvSpPr>
        <p:spPr>
          <a:xfrm>
            <a:off x="8660336" y="596836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-</a:t>
            </a:r>
            <a:endParaRPr lang="en-US" altLang="ko-KR"/>
          </a:p>
        </p:txBody>
      </p:sp>
      <p:sp>
        <p:nvSpPr>
          <p:cNvPr id="133" name="직사각형 132"/>
          <p:cNvSpPr/>
          <p:nvPr/>
        </p:nvSpPr>
        <p:spPr>
          <a:xfrm>
            <a:off x="9740472" y="5968365"/>
            <a:ext cx="1080135" cy="720090"/>
          </a:xfrm>
          <a:prstGeom prst="rect">
            <a:avLst/>
          </a:prstGeom>
          <a:solidFill>
            <a:srgbClr val="1d1e42"/>
          </a:solidFill>
          <a:ln w="6350" cap="flat" cmpd="sng" algn="ctr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공부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504</ep:Words>
  <ep:PresentationFormat>화면 슬라이드 쇼(4:3)</ep:PresentationFormat>
  <ep:Paragraphs>105</ep:Paragraphs>
  <ep:Slides>14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2024-03-21T01:52:08.225</dcterms:created>
  <dc:creator>user</dc:creator>
  <cp:lastModifiedBy>user</cp:lastModifiedBy>
  <dcterms:modified xsi:type="dcterms:W3CDTF">2024-03-22T04:21:09.765</dcterms:modified>
  <cp:revision>114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