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6" autoAdjust="0"/>
    <p:restoredTop sz="96370" autoAdjust="0"/>
  </p:normalViewPr>
  <p:slideViewPr>
    <p:cSldViewPr snapToGrid="0">
      <p:cViewPr varScale="1">
        <p:scale>
          <a:sx n="152" d="100"/>
          <a:sy n="152" d="100"/>
        </p:scale>
        <p:origin x="162" y="42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97435D-4084-4024-B5A5-A2158463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EFBFC92-FB2A-40FD-862B-112498CDA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61B4830-B299-4C42-A244-5C28D4CF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7B9EEA-D8C0-4EB7-B596-6C1E315F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959638F-26BA-4C7A-B3C2-A07DCFEE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0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20E183-D024-4C03-A338-1BF76CC1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5993A77-7EF2-47FD-9EC0-09BE72612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AD2EA-0FD0-47CB-9D6E-4E2B5C8F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372413-C331-447C-8394-77E5EC8E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2A241DD-68F5-44AB-9EF6-D89B6FCE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3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63ADE65-DE35-4DB3-B8FA-B0C2E1555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167267-796D-4AD2-98F0-EBE6E3C6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3A5CCEC-15D8-4312-9BB7-66C4770F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90D506-B12F-45EC-9CD5-7606280E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588F87F-08E2-431A-A0B3-7E29A999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0DC46A-2C59-4F0E-A984-528CA73D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CEBF2FA-0E63-45A0-A015-7D245AA29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5BC9A9-A7B5-4074-925A-A09B6F6B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46F48EF-95B6-4AAA-ACC7-7DDF8505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AAC80A8-D947-4A16-9C6F-E7795712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589719-3795-478A-899C-1C530F69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9D1033-46D3-4280-90BC-8173B190A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04F9B65-4909-482D-A188-238238D8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80760D-94AE-4C5D-894C-39CD13D5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4D3C162-6CB8-4356-BA27-3E231767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8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C169A5-41BE-4F74-BAD8-1BBA9A22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1C14045-6212-488B-AEEE-7230ADC81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8683558-EEC7-4B3C-8EE7-922789B2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C89136B-9B4A-4065-89AA-0F1E8118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40CFCF-8434-4E13-84D0-B114100D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7B198EC-F92A-41DD-8781-90783A1E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4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D69E77-05BF-4C58-BAAD-078F452E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1232718-0D69-4CA7-AABB-79FF4BFFB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7FEAF0F-D969-4E12-BF65-0C41FA04A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FCEA60E-C617-43A6-B0F3-64B60661B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1DFB5D1-401B-4A5C-BE50-7206F1F3E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BA155AC7-A859-420B-8D6E-9F7B1118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C540952-3D5E-497D-A152-660A5681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45BD4F2-F440-40EF-B2DC-60A93976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1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92D165-B11A-46A6-B677-C65E7CD2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1F609B1C-E25A-4DC6-94AF-B748E2FB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D93BE1B-E86D-45B2-AFC7-9A36CD03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80CB1A3-2C76-4755-9198-CEF1E9EB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8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633BFE0-DD5E-4EE1-A1C4-663F9FD6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EC6A170-7F7A-4336-8690-718CFCBE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4FC09F4-B0A3-48C9-8FE1-0140D0AD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4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D193D2-0470-4DB7-99FE-64DEC6A7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22D76A6-725E-40E2-A77A-3109CBB0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A31B11-938D-4EF3-AFF6-67CDD91D6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33AD36A-C19A-4E51-B963-C7B72618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9E78BB1-E968-4BE2-85AF-5787F078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DC6AE98-C763-4079-84D5-F759D80C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2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C7638F-EAF3-4117-9982-C568090A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FE263A2-785F-4A53-8FBD-A59B4A225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2615A4F-DD73-440F-8D8C-0AA25D7E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EC7F47C-2CB9-49A4-BD13-C13349FB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E201-9BEF-4241-A6D7-B2E89239AFD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E6C2962-9583-4A4F-AE66-C80F805B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44A32EC-25A5-4182-AEC0-05532512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E3D2A70-DF3A-4289-9AAA-501B4F25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E66BF53-9415-454E-B902-C7D81DBB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C7C2C3E-C0F5-4183-9683-F5F95E573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E201-9BEF-4241-A6D7-B2E89239AFDF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3A4B435-BB71-4C5F-B8F7-9FCE806E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181AC6-49C5-4AF3-B472-32486D0E1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0E06-0D71-4E5C-A8F9-7C1517BD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5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4470939" y="2810832"/>
            <a:ext cx="3250121" cy="507832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1098" y="2110492"/>
            <a:ext cx="382027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타이포_쌍문동 B"/>
                <a:ea typeface="타이포_쌍문동 B"/>
              </a:rPr>
              <a:t>2021 Smart IT </a:t>
            </a:r>
            <a:r>
              <a:rPr lang="ko-KR" altLang="en-US" sz="2000" dirty="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타이포_쌍문동 B"/>
                <a:ea typeface="타이포_쌍문동 B"/>
              </a:rPr>
              <a:t>창작물 경진대회</a:t>
            </a:r>
            <a:endParaRPr lang="ko-KR" altLang="en-US" sz="200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90135" y="2849156"/>
            <a:ext cx="2364105" cy="4445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ECDB"/>
                </a:solidFill>
                <a:latin typeface="타이포_쌍문동 B"/>
                <a:ea typeface="타이포_쌍문동 B"/>
              </a:rPr>
              <a:t>백석대</a:t>
            </a:r>
            <a:r>
              <a:rPr lang="ko-KR" altLang="en-US" sz="2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ECDB"/>
                </a:solidFill>
                <a:latin typeface="타이포_쌍문동 B"/>
                <a:ea typeface="타이포_쌍문동 B"/>
              </a:rPr>
              <a:t> </a:t>
            </a:r>
            <a:r>
              <a:rPr lang="ko-KR" altLang="en-US" sz="2400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ECDB"/>
                </a:solidFill>
                <a:latin typeface="타이포_쌍문동 B"/>
                <a:ea typeface="타이포_쌍문동 B"/>
              </a:rPr>
              <a:t>맛집</a:t>
            </a:r>
            <a:r>
              <a:rPr lang="en-US" altLang="ko-KR" sz="24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ECDB"/>
                </a:solidFill>
                <a:latin typeface="타이포_쌍문동 B"/>
                <a:ea typeface="타이포_쌍문동 B"/>
              </a:rPr>
              <a:t>APP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38193" y="4137005"/>
            <a:ext cx="350608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컴퓨터공학부 </a:t>
            </a:r>
            <a:r>
              <a:rPr lang="ko-KR" altLang="en-US" sz="12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멀티미디어학과 </a:t>
            </a:r>
            <a:r>
              <a:rPr lang="en-US" altLang="ko-KR" sz="12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20161893 </a:t>
            </a:r>
            <a:r>
              <a:rPr lang="ko-KR" altLang="en-US" sz="12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문성재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6009322" y="3671754"/>
            <a:ext cx="173355" cy="0"/>
          </a:xfrm>
          <a:prstGeom prst="line">
            <a:avLst/>
          </a:prstGeom>
          <a:ln w="28575">
            <a:solidFill>
              <a:srgbClr val="2E4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2072" y="3860006"/>
            <a:ext cx="35573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dirty="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컴퓨터공학부 </a:t>
            </a:r>
            <a:r>
              <a:rPr lang="ko-KR" altLang="en-US" sz="12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멀티미디어학과  </a:t>
            </a:r>
            <a:r>
              <a:rPr lang="en-US" altLang="ko-KR" sz="12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20163602</a:t>
            </a:r>
            <a:r>
              <a:rPr lang="ko-KR" altLang="en-US" sz="12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 채현우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8180994" y="2250765"/>
            <a:ext cx="446045" cy="782219"/>
            <a:chOff x="8180994" y="2250765"/>
            <a:chExt cx="446045" cy="782219"/>
          </a:xfrm>
        </p:grpSpPr>
        <p:sp>
          <p:nvSpPr>
            <p:cNvPr id="34" name="직사각형 33"/>
            <p:cNvSpPr/>
            <p:nvPr/>
          </p:nvSpPr>
          <p:spPr>
            <a:xfrm>
              <a:off x="8499140" y="2737698"/>
              <a:ext cx="127899" cy="127899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293298" y="2250765"/>
              <a:ext cx="163335" cy="163335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80994" y="2914085"/>
              <a:ext cx="118899" cy="118899"/>
            </a:xfrm>
            <a:prstGeom prst="rect">
              <a:avLst/>
            </a:prstGeom>
            <a:solidFill>
              <a:srgbClr val="FFE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551451" y="3032984"/>
            <a:ext cx="451959" cy="770871"/>
            <a:chOff x="3551451" y="3032984"/>
            <a:chExt cx="451959" cy="770871"/>
          </a:xfrm>
        </p:grpSpPr>
        <p:sp>
          <p:nvSpPr>
            <p:cNvPr id="32" name="직사각형 31"/>
            <p:cNvSpPr/>
            <p:nvPr/>
          </p:nvSpPr>
          <p:spPr>
            <a:xfrm>
              <a:off x="3845155" y="3645600"/>
              <a:ext cx="158255" cy="158255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726256" y="3032984"/>
              <a:ext cx="118899" cy="118899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551451" y="3336657"/>
              <a:ext cx="133813" cy="133813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8836" y="648792"/>
            <a:ext cx="423254" cy="39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</a:t>
            </a:r>
            <a:r>
              <a:rPr lang="en-US" altLang="ko-KR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5688" y="1537102"/>
            <a:ext cx="115030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rPr>
              <a:t>: </a:t>
            </a:r>
            <a:r>
              <a:rPr lang="ko-KR" altLang="en-US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rPr>
              <a:t> 유저시나리오</a:t>
            </a:r>
            <a:endParaRPr lang="en-US" altLang="ko-KR" sz="1200" b="0" spc="-50">
              <a:ln w="9525">
                <a:solidFill>
                  <a:srgbClr val="313540">
                    <a:alpha val="0"/>
                  </a:srgbClr>
                </a:solidFill>
              </a:ln>
              <a:latin typeface="Noto Sans CJK KR Regular"/>
              <a:ea typeface="Noto Sans CJK KR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8836" y="1046027"/>
            <a:ext cx="909029" cy="437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/>
                <a:ea typeface="Noto Sans CJK KR Black"/>
              </a:rPr>
              <a:t>구현도</a:t>
            </a:r>
            <a:endParaRPr lang="en-US" sz="2000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67576" y="2081242"/>
            <a:ext cx="1341241" cy="1696143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직사각형 22"/>
          <p:cNvSpPr/>
          <p:nvPr/>
        </p:nvSpPr>
        <p:spPr>
          <a:xfrm>
            <a:off x="2167576" y="3777386"/>
            <a:ext cx="1341241" cy="1172268"/>
          </a:xfrm>
          <a:prstGeom prst="rect">
            <a:avLst/>
          </a:prstGeom>
          <a:solidFill>
            <a:srgbClr val="8A9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" name="그래픽 15"/>
          <p:cNvGrpSpPr/>
          <p:nvPr/>
        </p:nvGrpSpPr>
        <p:grpSpPr>
          <a:xfrm>
            <a:off x="2602039" y="4127363"/>
            <a:ext cx="472314" cy="472314"/>
            <a:chOff x="5009728" y="2725751"/>
            <a:chExt cx="571500" cy="571500"/>
          </a:xfrm>
          <a:solidFill>
            <a:schemeClr val="bg1"/>
          </a:solidFill>
        </p:grpSpPr>
        <p:grpSp>
          <p:nvGrpSpPr>
            <p:cNvPr id="25" name="그래픽 15"/>
            <p:cNvGrpSpPr/>
            <p:nvPr/>
          </p:nvGrpSpPr>
          <p:grpSpPr>
            <a:xfrm>
              <a:off x="5071640" y="2725751"/>
              <a:ext cx="447675" cy="571500"/>
              <a:chOff x="5071640" y="2725751"/>
              <a:chExt cx="447675" cy="571500"/>
            </a:xfrm>
            <a:grpFill/>
          </p:grpSpPr>
          <p:sp>
            <p:nvSpPr>
              <p:cNvPr id="26" name="자유형: 도형 25"/>
              <p:cNvSpPr/>
              <p:nvPr/>
            </p:nvSpPr>
            <p:spPr>
              <a:xfrm>
                <a:off x="5071640" y="2725751"/>
                <a:ext cx="447675" cy="571500"/>
              </a:xfrm>
              <a:custGeom>
                <a:avLst/>
                <a:gdLst>
                  <a:gd name="connsiteX0" fmla="*/ 308743 w 447675"/>
                  <a:gd name="connsiteY0" fmla="*/ 0 h 571500"/>
                  <a:gd name="connsiteX1" fmla="*/ 0 w 447675"/>
                  <a:gd name="connsiteY1" fmla="*/ 0 h 571500"/>
                  <a:gd name="connsiteX2" fmla="*/ 0 w 447675"/>
                  <a:gd name="connsiteY2" fmla="*/ 571500 h 571500"/>
                  <a:gd name="connsiteX3" fmla="*/ 447675 w 447675"/>
                  <a:gd name="connsiteY3" fmla="*/ 571500 h 571500"/>
                  <a:gd name="connsiteX4" fmla="*/ 447675 w 447675"/>
                  <a:gd name="connsiteY4" fmla="*/ 138932 h 571500"/>
                  <a:gd name="connsiteX5" fmla="*/ 308743 w 447675"/>
                  <a:gd name="connsiteY5" fmla="*/ 0 h 571500"/>
                  <a:gd name="connsiteX6" fmla="*/ 314325 w 447675"/>
                  <a:gd name="connsiteY6" fmla="*/ 32518 h 571500"/>
                  <a:gd name="connsiteX7" fmla="*/ 415157 w 447675"/>
                  <a:gd name="connsiteY7" fmla="*/ 133350 h 571500"/>
                  <a:gd name="connsiteX8" fmla="*/ 314325 w 447675"/>
                  <a:gd name="connsiteY8" fmla="*/ 133350 h 571500"/>
                  <a:gd name="connsiteX9" fmla="*/ 314325 w 447675"/>
                  <a:gd name="connsiteY9" fmla="*/ 32518 h 571500"/>
                  <a:gd name="connsiteX10" fmla="*/ 19050 w 447675"/>
                  <a:gd name="connsiteY10" fmla="*/ 552450 h 571500"/>
                  <a:gd name="connsiteX11" fmla="*/ 19050 w 447675"/>
                  <a:gd name="connsiteY11" fmla="*/ 19050 h 571500"/>
                  <a:gd name="connsiteX12" fmla="*/ 295275 w 447675"/>
                  <a:gd name="connsiteY12" fmla="*/ 19050 h 571500"/>
                  <a:gd name="connsiteX13" fmla="*/ 295275 w 447675"/>
                  <a:gd name="connsiteY13" fmla="*/ 152400 h 571500"/>
                  <a:gd name="connsiteX14" fmla="*/ 428625 w 447675"/>
                  <a:gd name="connsiteY14" fmla="*/ 152400 h 571500"/>
                  <a:gd name="connsiteX15" fmla="*/ 428625 w 447675"/>
                  <a:gd name="connsiteY15" fmla="*/ 552450 h 571500"/>
                  <a:gd name="connsiteX16" fmla="*/ 19050 w 447675"/>
                  <a:gd name="connsiteY16" fmla="*/ 55245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7675" h="571500">
                    <a:moveTo>
                      <a:pt x="308743" y="0"/>
                    </a:moveTo>
                    <a:lnTo>
                      <a:pt x="0" y="0"/>
                    </a:lnTo>
                    <a:lnTo>
                      <a:pt x="0" y="571500"/>
                    </a:lnTo>
                    <a:lnTo>
                      <a:pt x="447675" y="571500"/>
                    </a:lnTo>
                    <a:lnTo>
                      <a:pt x="447675" y="138932"/>
                    </a:lnTo>
                    <a:lnTo>
                      <a:pt x="308743" y="0"/>
                    </a:lnTo>
                    <a:close/>
                    <a:moveTo>
                      <a:pt x="314325" y="32518"/>
                    </a:moveTo>
                    <a:lnTo>
                      <a:pt x="415157" y="133350"/>
                    </a:lnTo>
                    <a:lnTo>
                      <a:pt x="314325" y="133350"/>
                    </a:lnTo>
                    <a:lnTo>
                      <a:pt x="314325" y="32518"/>
                    </a:lnTo>
                    <a:close/>
                    <a:moveTo>
                      <a:pt x="19050" y="552450"/>
                    </a:moveTo>
                    <a:lnTo>
                      <a:pt x="19050" y="19050"/>
                    </a:lnTo>
                    <a:lnTo>
                      <a:pt x="295275" y="19050"/>
                    </a:lnTo>
                    <a:lnTo>
                      <a:pt x="295275" y="152400"/>
                    </a:lnTo>
                    <a:lnTo>
                      <a:pt x="428625" y="152400"/>
                    </a:lnTo>
                    <a:lnTo>
                      <a:pt x="428625" y="552450"/>
                    </a:lnTo>
                    <a:lnTo>
                      <a:pt x="19050" y="552450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5252615" y="2925776"/>
                <a:ext cx="171450" cy="19050"/>
              </a:xfrm>
              <a:custGeom>
                <a:avLst/>
                <a:gdLst>
                  <a:gd name="connsiteX0" fmla="*/ 161925 w 171450"/>
                  <a:gd name="connsiteY0" fmla="*/ 0 h 19050"/>
                  <a:gd name="connsiteX1" fmla="*/ 9525 w 171450"/>
                  <a:gd name="connsiteY1" fmla="*/ 0 h 19050"/>
                  <a:gd name="connsiteX2" fmla="*/ 0 w 171450"/>
                  <a:gd name="connsiteY2" fmla="*/ 9525 h 19050"/>
                  <a:gd name="connsiteX3" fmla="*/ 9525 w 171450"/>
                  <a:gd name="connsiteY3" fmla="*/ 19050 h 19050"/>
                  <a:gd name="connsiteX4" fmla="*/ 161925 w 171450"/>
                  <a:gd name="connsiteY4" fmla="*/ 19050 h 19050"/>
                  <a:gd name="connsiteX5" fmla="*/ 171450 w 171450"/>
                  <a:gd name="connsiteY5" fmla="*/ 9525 h 19050"/>
                  <a:gd name="connsiteX6" fmla="*/ 161925 w 171450"/>
                  <a:gd name="connsiteY6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19050">
                    <a:moveTo>
                      <a:pt x="161925" y="0"/>
                    </a:moveTo>
                    <a:lnTo>
                      <a:pt x="9525" y="0"/>
                    </a:lnTo>
                    <a:cubicBezTo>
                      <a:pt x="4267" y="0"/>
                      <a:pt x="0" y="4258"/>
                      <a:pt x="0" y="9525"/>
                    </a:cubicBezTo>
                    <a:cubicBezTo>
                      <a:pt x="0" y="14792"/>
                      <a:pt x="4267" y="19050"/>
                      <a:pt x="9525" y="19050"/>
                    </a:cubicBezTo>
                    <a:lnTo>
                      <a:pt x="161925" y="19050"/>
                    </a:lnTo>
                    <a:cubicBezTo>
                      <a:pt x="167183" y="19050"/>
                      <a:pt x="171450" y="14792"/>
                      <a:pt x="171450" y="9525"/>
                    </a:cubicBezTo>
                    <a:cubicBezTo>
                      <a:pt x="171450" y="4258"/>
                      <a:pt x="167183" y="0"/>
                      <a:pt x="161925" y="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0" name="자유형: 도형 29"/>
              <p:cNvSpPr/>
              <p:nvPr/>
            </p:nvSpPr>
            <p:spPr>
              <a:xfrm>
                <a:off x="5157363" y="2897196"/>
                <a:ext cx="85722" cy="57154"/>
              </a:xfrm>
              <a:custGeom>
                <a:avLst/>
                <a:gdLst>
                  <a:gd name="connsiteX0" fmla="*/ 70249 w 85722"/>
                  <a:gd name="connsiteY0" fmla="*/ 2090 h 57154"/>
                  <a:gd name="connsiteX1" fmla="*/ 29282 w 85722"/>
                  <a:gd name="connsiteY1" fmla="*/ 34866 h 57154"/>
                  <a:gd name="connsiteX2" fmla="*/ 16262 w 85722"/>
                  <a:gd name="connsiteY2" fmla="*/ 21845 h 57154"/>
                  <a:gd name="connsiteX3" fmla="*/ 2793 w 85722"/>
                  <a:gd name="connsiteY3" fmla="*/ 21845 h 57154"/>
                  <a:gd name="connsiteX4" fmla="*/ 2793 w 85722"/>
                  <a:gd name="connsiteY4" fmla="*/ 35314 h 57154"/>
                  <a:gd name="connsiteX5" fmla="*/ 21843 w 85722"/>
                  <a:gd name="connsiteY5" fmla="*/ 54364 h 57154"/>
                  <a:gd name="connsiteX6" fmla="*/ 28577 w 85722"/>
                  <a:gd name="connsiteY6" fmla="*/ 57154 h 57154"/>
                  <a:gd name="connsiteX7" fmla="*/ 34521 w 85722"/>
                  <a:gd name="connsiteY7" fmla="*/ 55068 h 57154"/>
                  <a:gd name="connsiteX8" fmla="*/ 82146 w 85722"/>
                  <a:gd name="connsiteY8" fmla="*/ 16968 h 57154"/>
                  <a:gd name="connsiteX9" fmla="*/ 83632 w 85722"/>
                  <a:gd name="connsiteY9" fmla="*/ 3576 h 57154"/>
                  <a:gd name="connsiteX10" fmla="*/ 70249 w 85722"/>
                  <a:gd name="connsiteY10" fmla="*/ 2090 h 5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722" h="57154">
                    <a:moveTo>
                      <a:pt x="70249" y="2090"/>
                    </a:moveTo>
                    <a:lnTo>
                      <a:pt x="29282" y="34866"/>
                    </a:lnTo>
                    <a:lnTo>
                      <a:pt x="16262" y="21845"/>
                    </a:lnTo>
                    <a:cubicBezTo>
                      <a:pt x="12537" y="18121"/>
                      <a:pt x="6517" y="18121"/>
                      <a:pt x="2793" y="21845"/>
                    </a:cubicBezTo>
                    <a:cubicBezTo>
                      <a:pt x="-931" y="25570"/>
                      <a:pt x="-931" y="31589"/>
                      <a:pt x="2793" y="35314"/>
                    </a:cubicBezTo>
                    <a:lnTo>
                      <a:pt x="21843" y="54364"/>
                    </a:lnTo>
                    <a:cubicBezTo>
                      <a:pt x="23691" y="56211"/>
                      <a:pt x="26129" y="57154"/>
                      <a:pt x="28577" y="57154"/>
                    </a:cubicBezTo>
                    <a:cubicBezTo>
                      <a:pt x="30673" y="57154"/>
                      <a:pt x="32778" y="56469"/>
                      <a:pt x="34521" y="55068"/>
                    </a:cubicBezTo>
                    <a:lnTo>
                      <a:pt x="82146" y="16968"/>
                    </a:lnTo>
                    <a:cubicBezTo>
                      <a:pt x="86261" y="13673"/>
                      <a:pt x="86918" y="7682"/>
                      <a:pt x="83632" y="3576"/>
                    </a:cubicBezTo>
                    <a:cubicBezTo>
                      <a:pt x="80355" y="-539"/>
                      <a:pt x="74355" y="-1196"/>
                      <a:pt x="70249" y="209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7" name="자유형: 도형 46"/>
              <p:cNvSpPr/>
              <p:nvPr/>
            </p:nvSpPr>
            <p:spPr>
              <a:xfrm>
                <a:off x="5252615" y="3030551"/>
                <a:ext cx="171450" cy="19050"/>
              </a:xfrm>
              <a:custGeom>
                <a:avLst/>
                <a:gdLst>
                  <a:gd name="connsiteX0" fmla="*/ 161925 w 171450"/>
                  <a:gd name="connsiteY0" fmla="*/ 0 h 19050"/>
                  <a:gd name="connsiteX1" fmla="*/ 9525 w 171450"/>
                  <a:gd name="connsiteY1" fmla="*/ 0 h 19050"/>
                  <a:gd name="connsiteX2" fmla="*/ 0 w 171450"/>
                  <a:gd name="connsiteY2" fmla="*/ 9525 h 19050"/>
                  <a:gd name="connsiteX3" fmla="*/ 9525 w 171450"/>
                  <a:gd name="connsiteY3" fmla="*/ 19050 h 19050"/>
                  <a:gd name="connsiteX4" fmla="*/ 161925 w 171450"/>
                  <a:gd name="connsiteY4" fmla="*/ 19050 h 19050"/>
                  <a:gd name="connsiteX5" fmla="*/ 171450 w 171450"/>
                  <a:gd name="connsiteY5" fmla="*/ 9525 h 19050"/>
                  <a:gd name="connsiteX6" fmla="*/ 161925 w 171450"/>
                  <a:gd name="connsiteY6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19050">
                    <a:moveTo>
                      <a:pt x="161925" y="0"/>
                    </a:moveTo>
                    <a:lnTo>
                      <a:pt x="9525" y="0"/>
                    </a:lnTo>
                    <a:cubicBezTo>
                      <a:pt x="4267" y="0"/>
                      <a:pt x="0" y="4258"/>
                      <a:pt x="0" y="9525"/>
                    </a:cubicBezTo>
                    <a:cubicBezTo>
                      <a:pt x="0" y="14792"/>
                      <a:pt x="4267" y="19050"/>
                      <a:pt x="9525" y="19050"/>
                    </a:cubicBezTo>
                    <a:lnTo>
                      <a:pt x="161925" y="19050"/>
                    </a:lnTo>
                    <a:cubicBezTo>
                      <a:pt x="167183" y="19050"/>
                      <a:pt x="171450" y="14792"/>
                      <a:pt x="171450" y="9525"/>
                    </a:cubicBezTo>
                    <a:cubicBezTo>
                      <a:pt x="171450" y="4258"/>
                      <a:pt x="167183" y="0"/>
                      <a:pt x="161925" y="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8" name="자유형: 도형 47"/>
              <p:cNvSpPr/>
              <p:nvPr/>
            </p:nvSpPr>
            <p:spPr>
              <a:xfrm>
                <a:off x="5157363" y="3001971"/>
                <a:ext cx="85722" cy="57154"/>
              </a:xfrm>
              <a:custGeom>
                <a:avLst/>
                <a:gdLst>
                  <a:gd name="connsiteX0" fmla="*/ 70249 w 85722"/>
                  <a:gd name="connsiteY0" fmla="*/ 2090 h 57154"/>
                  <a:gd name="connsiteX1" fmla="*/ 29282 w 85722"/>
                  <a:gd name="connsiteY1" fmla="*/ 34866 h 57154"/>
                  <a:gd name="connsiteX2" fmla="*/ 16262 w 85722"/>
                  <a:gd name="connsiteY2" fmla="*/ 21845 h 57154"/>
                  <a:gd name="connsiteX3" fmla="*/ 2793 w 85722"/>
                  <a:gd name="connsiteY3" fmla="*/ 21845 h 57154"/>
                  <a:gd name="connsiteX4" fmla="*/ 2793 w 85722"/>
                  <a:gd name="connsiteY4" fmla="*/ 35314 h 57154"/>
                  <a:gd name="connsiteX5" fmla="*/ 21843 w 85722"/>
                  <a:gd name="connsiteY5" fmla="*/ 54364 h 57154"/>
                  <a:gd name="connsiteX6" fmla="*/ 28577 w 85722"/>
                  <a:gd name="connsiteY6" fmla="*/ 57154 h 57154"/>
                  <a:gd name="connsiteX7" fmla="*/ 34521 w 85722"/>
                  <a:gd name="connsiteY7" fmla="*/ 55068 h 57154"/>
                  <a:gd name="connsiteX8" fmla="*/ 82146 w 85722"/>
                  <a:gd name="connsiteY8" fmla="*/ 16968 h 57154"/>
                  <a:gd name="connsiteX9" fmla="*/ 83632 w 85722"/>
                  <a:gd name="connsiteY9" fmla="*/ 3576 h 57154"/>
                  <a:gd name="connsiteX10" fmla="*/ 70249 w 85722"/>
                  <a:gd name="connsiteY10" fmla="*/ 2090 h 5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722" h="57154">
                    <a:moveTo>
                      <a:pt x="70249" y="2090"/>
                    </a:moveTo>
                    <a:lnTo>
                      <a:pt x="29282" y="34866"/>
                    </a:lnTo>
                    <a:lnTo>
                      <a:pt x="16262" y="21845"/>
                    </a:lnTo>
                    <a:cubicBezTo>
                      <a:pt x="12537" y="18121"/>
                      <a:pt x="6517" y="18121"/>
                      <a:pt x="2793" y="21845"/>
                    </a:cubicBezTo>
                    <a:cubicBezTo>
                      <a:pt x="-931" y="25570"/>
                      <a:pt x="-931" y="31589"/>
                      <a:pt x="2793" y="35314"/>
                    </a:cubicBezTo>
                    <a:lnTo>
                      <a:pt x="21843" y="54364"/>
                    </a:lnTo>
                    <a:cubicBezTo>
                      <a:pt x="23691" y="56211"/>
                      <a:pt x="26129" y="57154"/>
                      <a:pt x="28577" y="57154"/>
                    </a:cubicBezTo>
                    <a:cubicBezTo>
                      <a:pt x="30673" y="57154"/>
                      <a:pt x="32778" y="56469"/>
                      <a:pt x="34521" y="55068"/>
                    </a:cubicBezTo>
                    <a:lnTo>
                      <a:pt x="82146" y="16968"/>
                    </a:lnTo>
                    <a:cubicBezTo>
                      <a:pt x="86261" y="13673"/>
                      <a:pt x="86918" y="7682"/>
                      <a:pt x="83632" y="3576"/>
                    </a:cubicBezTo>
                    <a:cubicBezTo>
                      <a:pt x="80355" y="-539"/>
                      <a:pt x="74355" y="-1196"/>
                      <a:pt x="70249" y="209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9" name="자유형: 도형 48"/>
              <p:cNvSpPr/>
              <p:nvPr/>
            </p:nvSpPr>
            <p:spPr>
              <a:xfrm>
                <a:off x="5252615" y="3135326"/>
                <a:ext cx="171450" cy="19050"/>
              </a:xfrm>
              <a:custGeom>
                <a:avLst/>
                <a:gdLst>
                  <a:gd name="connsiteX0" fmla="*/ 161925 w 171450"/>
                  <a:gd name="connsiteY0" fmla="*/ 0 h 19050"/>
                  <a:gd name="connsiteX1" fmla="*/ 9525 w 171450"/>
                  <a:gd name="connsiteY1" fmla="*/ 0 h 19050"/>
                  <a:gd name="connsiteX2" fmla="*/ 0 w 171450"/>
                  <a:gd name="connsiteY2" fmla="*/ 9525 h 19050"/>
                  <a:gd name="connsiteX3" fmla="*/ 9525 w 171450"/>
                  <a:gd name="connsiteY3" fmla="*/ 19050 h 19050"/>
                  <a:gd name="connsiteX4" fmla="*/ 161925 w 171450"/>
                  <a:gd name="connsiteY4" fmla="*/ 19050 h 19050"/>
                  <a:gd name="connsiteX5" fmla="*/ 171450 w 171450"/>
                  <a:gd name="connsiteY5" fmla="*/ 9525 h 19050"/>
                  <a:gd name="connsiteX6" fmla="*/ 161925 w 171450"/>
                  <a:gd name="connsiteY6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19050">
                    <a:moveTo>
                      <a:pt x="161925" y="0"/>
                    </a:moveTo>
                    <a:lnTo>
                      <a:pt x="9525" y="0"/>
                    </a:lnTo>
                    <a:cubicBezTo>
                      <a:pt x="4267" y="0"/>
                      <a:pt x="0" y="4258"/>
                      <a:pt x="0" y="9525"/>
                    </a:cubicBezTo>
                    <a:cubicBezTo>
                      <a:pt x="0" y="14792"/>
                      <a:pt x="4267" y="19050"/>
                      <a:pt x="9525" y="19050"/>
                    </a:cubicBezTo>
                    <a:lnTo>
                      <a:pt x="161925" y="19050"/>
                    </a:lnTo>
                    <a:cubicBezTo>
                      <a:pt x="167183" y="19050"/>
                      <a:pt x="171450" y="14792"/>
                      <a:pt x="171450" y="9525"/>
                    </a:cubicBezTo>
                    <a:cubicBezTo>
                      <a:pt x="171450" y="4258"/>
                      <a:pt x="167183" y="0"/>
                      <a:pt x="161925" y="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0" name="자유형: 도형 49"/>
              <p:cNvSpPr/>
              <p:nvPr/>
            </p:nvSpPr>
            <p:spPr>
              <a:xfrm>
                <a:off x="5157363" y="3106746"/>
                <a:ext cx="85722" cy="57154"/>
              </a:xfrm>
              <a:custGeom>
                <a:avLst/>
                <a:gdLst>
                  <a:gd name="connsiteX0" fmla="*/ 70249 w 85722"/>
                  <a:gd name="connsiteY0" fmla="*/ 2090 h 57154"/>
                  <a:gd name="connsiteX1" fmla="*/ 29282 w 85722"/>
                  <a:gd name="connsiteY1" fmla="*/ 34866 h 57154"/>
                  <a:gd name="connsiteX2" fmla="*/ 16262 w 85722"/>
                  <a:gd name="connsiteY2" fmla="*/ 21845 h 57154"/>
                  <a:gd name="connsiteX3" fmla="*/ 2793 w 85722"/>
                  <a:gd name="connsiteY3" fmla="*/ 21845 h 57154"/>
                  <a:gd name="connsiteX4" fmla="*/ 2793 w 85722"/>
                  <a:gd name="connsiteY4" fmla="*/ 35314 h 57154"/>
                  <a:gd name="connsiteX5" fmla="*/ 21843 w 85722"/>
                  <a:gd name="connsiteY5" fmla="*/ 54364 h 57154"/>
                  <a:gd name="connsiteX6" fmla="*/ 28577 w 85722"/>
                  <a:gd name="connsiteY6" fmla="*/ 57154 h 57154"/>
                  <a:gd name="connsiteX7" fmla="*/ 34521 w 85722"/>
                  <a:gd name="connsiteY7" fmla="*/ 55068 h 57154"/>
                  <a:gd name="connsiteX8" fmla="*/ 82146 w 85722"/>
                  <a:gd name="connsiteY8" fmla="*/ 16968 h 57154"/>
                  <a:gd name="connsiteX9" fmla="*/ 83632 w 85722"/>
                  <a:gd name="connsiteY9" fmla="*/ 3576 h 57154"/>
                  <a:gd name="connsiteX10" fmla="*/ 70249 w 85722"/>
                  <a:gd name="connsiteY10" fmla="*/ 2090 h 5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722" h="57154">
                    <a:moveTo>
                      <a:pt x="70249" y="2090"/>
                    </a:moveTo>
                    <a:lnTo>
                      <a:pt x="29282" y="34866"/>
                    </a:lnTo>
                    <a:lnTo>
                      <a:pt x="16262" y="21845"/>
                    </a:lnTo>
                    <a:cubicBezTo>
                      <a:pt x="12537" y="18121"/>
                      <a:pt x="6517" y="18121"/>
                      <a:pt x="2793" y="21845"/>
                    </a:cubicBezTo>
                    <a:cubicBezTo>
                      <a:pt x="-931" y="25569"/>
                      <a:pt x="-931" y="31589"/>
                      <a:pt x="2793" y="35314"/>
                    </a:cubicBezTo>
                    <a:lnTo>
                      <a:pt x="21843" y="54364"/>
                    </a:lnTo>
                    <a:cubicBezTo>
                      <a:pt x="23691" y="56211"/>
                      <a:pt x="26129" y="57154"/>
                      <a:pt x="28577" y="57154"/>
                    </a:cubicBezTo>
                    <a:cubicBezTo>
                      <a:pt x="30673" y="57154"/>
                      <a:pt x="32778" y="56469"/>
                      <a:pt x="34521" y="55068"/>
                    </a:cubicBezTo>
                    <a:lnTo>
                      <a:pt x="82146" y="16968"/>
                    </a:lnTo>
                    <a:cubicBezTo>
                      <a:pt x="86261" y="13673"/>
                      <a:pt x="86918" y="7682"/>
                      <a:pt x="83632" y="3576"/>
                    </a:cubicBezTo>
                    <a:cubicBezTo>
                      <a:pt x="80355" y="-539"/>
                      <a:pt x="74355" y="-1196"/>
                      <a:pt x="70249" y="209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</p:grpSp>
      </p:grpSp>
      <p:pic>
        <p:nvPicPr>
          <p:cNvPr id="51" name="Picture 2" descr="Pixabay의 무료 이미지 - 물음표, Question, Mark | 물음표, 귀여운 그림, 일러스트레이션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2291202" y="2461042"/>
            <a:ext cx="936542" cy="936542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4095465" y="2331734"/>
            <a:ext cx="1110900" cy="424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G마켓 산스 Medium"/>
                <a:ea typeface="G마켓 산스 Medium"/>
              </a:rPr>
              <a:t>불편 사항</a:t>
            </a:r>
            <a:endParaRPr lang="en-US" b="0" spc="-50">
              <a:ln w="9525">
                <a:solidFill>
                  <a:srgbClr val="313540">
                    <a:alpha val="0"/>
                  </a:srgbClr>
                </a:solidFill>
              </a:ln>
              <a:latin typeface="G마켓 산스 Medium"/>
              <a:ea typeface="G마켓 산스 Medium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95454" y="2667433"/>
            <a:ext cx="4720885" cy="5977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배달 어플에는 학교 앞 음식점 대다수가 등록되어있지 않다</a:t>
            </a:r>
            <a:r>
              <a:rPr lang="en-US" altLang="ko-KR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매번 학교 식당에서 밥을 먹기에는 질린다</a:t>
            </a:r>
            <a:r>
              <a:rPr lang="en-US" altLang="ko-KR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95465" y="3921984"/>
            <a:ext cx="617477" cy="424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G마켓 산스 Medium"/>
                <a:ea typeface="G마켓 산스 Medium"/>
              </a:rPr>
              <a:t>니즈</a:t>
            </a:r>
            <a:endParaRPr lang="en-US" b="0" spc="-50">
              <a:ln w="9525">
                <a:solidFill>
                  <a:srgbClr val="313540">
                    <a:alpha val="0"/>
                  </a:srgbClr>
                </a:solidFill>
              </a:ln>
              <a:latin typeface="G마켓 산스 Medium"/>
              <a:ea typeface="G마켓 산스 Medium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95456" y="4339397"/>
            <a:ext cx="6311559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맑은 고딕"/>
                <a:ea typeface="맑은 고딕"/>
              </a:rPr>
              <a:t>학교 앞 음식점 정보를 쉽게 알 수 있고 세부 정보를 볼 수 있는 어플이 필요하다</a:t>
            </a:r>
            <a:r>
              <a:rPr lang="en-US" altLang="ko-KR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맑은 고딕"/>
                <a:ea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8836" y="648792"/>
            <a:ext cx="423254" cy="39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</a:t>
            </a:r>
            <a:r>
              <a:rPr lang="en-US" altLang="ko-KR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4</a:t>
            </a:r>
            <a:endParaRPr lang="ko-KR" altLang="en-US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5688" y="1537102"/>
            <a:ext cx="115030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rPr>
              <a:t>: </a:t>
            </a:r>
            <a:r>
              <a:rPr lang="ko-KR" altLang="en-US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rPr>
              <a:t> 유저시나리오</a:t>
            </a:r>
            <a:endParaRPr lang="en-US" altLang="ko-KR" sz="1200" b="0" spc="-50">
              <a:ln w="9525">
                <a:solidFill>
                  <a:srgbClr val="313540">
                    <a:alpha val="0"/>
                  </a:srgbClr>
                </a:solidFill>
              </a:ln>
              <a:latin typeface="Noto Sans CJK KR Regular"/>
              <a:ea typeface="Noto Sans CJK KR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8836" y="1046027"/>
            <a:ext cx="909029" cy="437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/>
                <a:ea typeface="Noto Sans CJK KR Black"/>
              </a:rPr>
              <a:t>구현도</a:t>
            </a:r>
            <a:endParaRPr lang="en-US" sz="2000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43776" y="1830407"/>
            <a:ext cx="1341241" cy="1172268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직사각형 64"/>
          <p:cNvSpPr/>
          <p:nvPr/>
        </p:nvSpPr>
        <p:spPr>
          <a:xfrm>
            <a:off x="2243776" y="3002674"/>
            <a:ext cx="1341241" cy="2344537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직사각형 65"/>
          <p:cNvSpPr/>
          <p:nvPr/>
        </p:nvSpPr>
        <p:spPr>
          <a:xfrm>
            <a:off x="2243776" y="5347212"/>
            <a:ext cx="1341241" cy="1172268"/>
          </a:xfrm>
          <a:prstGeom prst="rect">
            <a:avLst/>
          </a:prstGeom>
          <a:solidFill>
            <a:srgbClr val="8A9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7" name="그래픽 13"/>
          <p:cNvGrpSpPr/>
          <p:nvPr/>
        </p:nvGrpSpPr>
        <p:grpSpPr>
          <a:xfrm>
            <a:off x="2607388" y="3946658"/>
            <a:ext cx="456570" cy="456570"/>
            <a:chOff x="6019446" y="2449526"/>
            <a:chExt cx="552450" cy="552450"/>
          </a:xfrm>
          <a:solidFill>
            <a:schemeClr val="bg1"/>
          </a:solidFill>
        </p:grpSpPr>
        <p:grpSp>
          <p:nvGrpSpPr>
            <p:cNvPr id="68" name="그래픽 13"/>
            <p:cNvGrpSpPr/>
            <p:nvPr/>
          </p:nvGrpSpPr>
          <p:grpSpPr>
            <a:xfrm>
              <a:off x="6019446" y="2506676"/>
              <a:ext cx="552450" cy="438150"/>
              <a:chOff x="6019446" y="2506676"/>
              <a:chExt cx="552450" cy="438150"/>
            </a:xfrm>
            <a:grpFill/>
          </p:grpSpPr>
          <p:sp>
            <p:nvSpPr>
              <p:cNvPr id="69" name="자유형: 도형 68"/>
              <p:cNvSpPr/>
              <p:nvPr/>
            </p:nvSpPr>
            <p:spPr>
              <a:xfrm>
                <a:off x="6019446" y="2506676"/>
                <a:ext cx="552450" cy="438150"/>
              </a:xfrm>
              <a:custGeom>
                <a:avLst/>
                <a:gdLst>
                  <a:gd name="connsiteX0" fmla="*/ 542925 w 552450"/>
                  <a:gd name="connsiteY0" fmla="*/ 0 h 438150"/>
                  <a:gd name="connsiteX1" fmla="*/ 9525 w 552450"/>
                  <a:gd name="connsiteY1" fmla="*/ 0 h 438150"/>
                  <a:gd name="connsiteX2" fmla="*/ 0 w 552450"/>
                  <a:gd name="connsiteY2" fmla="*/ 9525 h 438150"/>
                  <a:gd name="connsiteX3" fmla="*/ 0 w 552450"/>
                  <a:gd name="connsiteY3" fmla="*/ 428625 h 438150"/>
                  <a:gd name="connsiteX4" fmla="*/ 9525 w 552450"/>
                  <a:gd name="connsiteY4" fmla="*/ 438150 h 438150"/>
                  <a:gd name="connsiteX5" fmla="*/ 542925 w 552450"/>
                  <a:gd name="connsiteY5" fmla="*/ 438150 h 438150"/>
                  <a:gd name="connsiteX6" fmla="*/ 552450 w 552450"/>
                  <a:gd name="connsiteY6" fmla="*/ 428625 h 438150"/>
                  <a:gd name="connsiteX7" fmla="*/ 552450 w 552450"/>
                  <a:gd name="connsiteY7" fmla="*/ 9525 h 438150"/>
                  <a:gd name="connsiteX8" fmla="*/ 542925 w 552450"/>
                  <a:gd name="connsiteY8" fmla="*/ 0 h 438150"/>
                  <a:gd name="connsiteX9" fmla="*/ 533400 w 552450"/>
                  <a:gd name="connsiteY9" fmla="*/ 419100 h 438150"/>
                  <a:gd name="connsiteX10" fmla="*/ 19050 w 552450"/>
                  <a:gd name="connsiteY10" fmla="*/ 419100 h 438150"/>
                  <a:gd name="connsiteX11" fmla="*/ 19050 w 552450"/>
                  <a:gd name="connsiteY11" fmla="*/ 19050 h 438150"/>
                  <a:gd name="connsiteX12" fmla="*/ 533400 w 552450"/>
                  <a:gd name="connsiteY12" fmla="*/ 19050 h 438150"/>
                  <a:gd name="connsiteX13" fmla="*/ 533400 w 552450"/>
                  <a:gd name="connsiteY13" fmla="*/ 41910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52450" h="438150">
                    <a:moveTo>
                      <a:pt x="542925" y="0"/>
                    </a:moveTo>
                    <a:lnTo>
                      <a:pt x="9525" y="0"/>
                    </a:lnTo>
                    <a:cubicBezTo>
                      <a:pt x="4267" y="0"/>
                      <a:pt x="0" y="4258"/>
                      <a:pt x="0" y="9525"/>
                    </a:cubicBezTo>
                    <a:lnTo>
                      <a:pt x="0" y="428625"/>
                    </a:lnTo>
                    <a:cubicBezTo>
                      <a:pt x="0" y="433892"/>
                      <a:pt x="4267" y="438150"/>
                      <a:pt x="9525" y="438150"/>
                    </a:cubicBezTo>
                    <a:lnTo>
                      <a:pt x="542925" y="438150"/>
                    </a:lnTo>
                    <a:cubicBezTo>
                      <a:pt x="548183" y="438150"/>
                      <a:pt x="552450" y="433892"/>
                      <a:pt x="552450" y="428625"/>
                    </a:cubicBezTo>
                    <a:lnTo>
                      <a:pt x="552450" y="9525"/>
                    </a:lnTo>
                    <a:cubicBezTo>
                      <a:pt x="552450" y="4258"/>
                      <a:pt x="548183" y="0"/>
                      <a:pt x="542925" y="0"/>
                    </a:cubicBezTo>
                    <a:close/>
                    <a:moveTo>
                      <a:pt x="533400" y="419100"/>
                    </a:moveTo>
                    <a:lnTo>
                      <a:pt x="19050" y="419100"/>
                    </a:lnTo>
                    <a:lnTo>
                      <a:pt x="19050" y="19050"/>
                    </a:lnTo>
                    <a:lnTo>
                      <a:pt x="533400" y="19050"/>
                    </a:lnTo>
                    <a:lnTo>
                      <a:pt x="533400" y="419100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0" name="자유형: 도형 69"/>
              <p:cNvSpPr/>
              <p:nvPr/>
            </p:nvSpPr>
            <p:spPr>
              <a:xfrm>
                <a:off x="6118801" y="2611451"/>
                <a:ext cx="106089" cy="106089"/>
              </a:xfrm>
              <a:custGeom>
                <a:avLst/>
                <a:gdLst>
                  <a:gd name="connsiteX0" fmla="*/ 53045 w 106089"/>
                  <a:gd name="connsiteY0" fmla="*/ 106089 h 106089"/>
                  <a:gd name="connsiteX1" fmla="*/ 106089 w 106089"/>
                  <a:gd name="connsiteY1" fmla="*/ 53054 h 106089"/>
                  <a:gd name="connsiteX2" fmla="*/ 53045 w 106089"/>
                  <a:gd name="connsiteY2" fmla="*/ 0 h 106089"/>
                  <a:gd name="connsiteX3" fmla="*/ 0 w 106089"/>
                  <a:gd name="connsiteY3" fmla="*/ 53045 h 106089"/>
                  <a:gd name="connsiteX4" fmla="*/ 53045 w 106089"/>
                  <a:gd name="connsiteY4" fmla="*/ 106089 h 106089"/>
                  <a:gd name="connsiteX5" fmla="*/ 53045 w 106089"/>
                  <a:gd name="connsiteY5" fmla="*/ 19050 h 106089"/>
                  <a:gd name="connsiteX6" fmla="*/ 87039 w 106089"/>
                  <a:gd name="connsiteY6" fmla="*/ 53045 h 106089"/>
                  <a:gd name="connsiteX7" fmla="*/ 53045 w 106089"/>
                  <a:gd name="connsiteY7" fmla="*/ 87039 h 106089"/>
                  <a:gd name="connsiteX8" fmla="*/ 19050 w 106089"/>
                  <a:gd name="connsiteY8" fmla="*/ 53054 h 106089"/>
                  <a:gd name="connsiteX9" fmla="*/ 53045 w 106089"/>
                  <a:gd name="connsiteY9" fmla="*/ 19050 h 106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089" h="106089">
                    <a:moveTo>
                      <a:pt x="53045" y="106089"/>
                    </a:moveTo>
                    <a:cubicBezTo>
                      <a:pt x="82296" y="106089"/>
                      <a:pt x="106089" y="82296"/>
                      <a:pt x="106089" y="53054"/>
                    </a:cubicBezTo>
                    <a:cubicBezTo>
                      <a:pt x="106089" y="23793"/>
                      <a:pt x="82296" y="0"/>
                      <a:pt x="53045" y="0"/>
                    </a:cubicBezTo>
                    <a:cubicBezTo>
                      <a:pt x="23793" y="0"/>
                      <a:pt x="0" y="23793"/>
                      <a:pt x="0" y="53045"/>
                    </a:cubicBezTo>
                    <a:cubicBezTo>
                      <a:pt x="0" y="82296"/>
                      <a:pt x="23793" y="106089"/>
                      <a:pt x="53045" y="106089"/>
                    </a:cubicBezTo>
                    <a:close/>
                    <a:moveTo>
                      <a:pt x="53045" y="19050"/>
                    </a:moveTo>
                    <a:cubicBezTo>
                      <a:pt x="71790" y="19050"/>
                      <a:pt x="87039" y="34309"/>
                      <a:pt x="87039" y="53045"/>
                    </a:cubicBezTo>
                    <a:cubicBezTo>
                      <a:pt x="87039" y="71780"/>
                      <a:pt x="71790" y="87039"/>
                      <a:pt x="53045" y="87039"/>
                    </a:cubicBezTo>
                    <a:cubicBezTo>
                      <a:pt x="34300" y="87039"/>
                      <a:pt x="19050" y="71790"/>
                      <a:pt x="19050" y="53054"/>
                    </a:cubicBezTo>
                    <a:cubicBezTo>
                      <a:pt x="19050" y="34319"/>
                      <a:pt x="34300" y="19050"/>
                      <a:pt x="53045" y="190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1" name="자유형: 도형 70"/>
              <p:cNvSpPr/>
              <p:nvPr/>
            </p:nvSpPr>
            <p:spPr>
              <a:xfrm>
                <a:off x="6076590" y="2668607"/>
                <a:ext cx="447678" cy="219068"/>
              </a:xfrm>
              <a:custGeom>
                <a:avLst/>
                <a:gdLst>
                  <a:gd name="connsiteX0" fmla="*/ 9530 w 447678"/>
                  <a:gd name="connsiteY0" fmla="*/ 219068 h 219068"/>
                  <a:gd name="connsiteX1" fmla="*/ 15817 w 447678"/>
                  <a:gd name="connsiteY1" fmla="*/ 216696 h 219068"/>
                  <a:gd name="connsiteX2" fmla="*/ 171198 w 447678"/>
                  <a:gd name="connsiteY2" fmla="*/ 79898 h 219068"/>
                  <a:gd name="connsiteX3" fmla="*/ 269324 w 447678"/>
                  <a:gd name="connsiteY3" fmla="*/ 178015 h 219068"/>
                  <a:gd name="connsiteX4" fmla="*/ 282793 w 447678"/>
                  <a:gd name="connsiteY4" fmla="*/ 178015 h 219068"/>
                  <a:gd name="connsiteX5" fmla="*/ 282793 w 447678"/>
                  <a:gd name="connsiteY5" fmla="*/ 164547 h 219068"/>
                  <a:gd name="connsiteX6" fmla="*/ 237006 w 447678"/>
                  <a:gd name="connsiteY6" fmla="*/ 118760 h 219068"/>
                  <a:gd name="connsiteX7" fmla="*/ 324455 w 447678"/>
                  <a:gd name="connsiteY7" fmla="*/ 22996 h 219068"/>
                  <a:gd name="connsiteX8" fmla="*/ 431716 w 447678"/>
                  <a:gd name="connsiteY8" fmla="*/ 121323 h 219068"/>
                  <a:gd name="connsiteX9" fmla="*/ 445175 w 447678"/>
                  <a:gd name="connsiteY9" fmla="*/ 120732 h 219068"/>
                  <a:gd name="connsiteX10" fmla="*/ 444584 w 447678"/>
                  <a:gd name="connsiteY10" fmla="*/ 107273 h 219068"/>
                  <a:gd name="connsiteX11" fmla="*/ 330284 w 447678"/>
                  <a:gd name="connsiteY11" fmla="*/ 2498 h 219068"/>
                  <a:gd name="connsiteX12" fmla="*/ 323426 w 447678"/>
                  <a:gd name="connsiteY12" fmla="*/ 3 h 219068"/>
                  <a:gd name="connsiteX13" fmla="*/ 316816 w 447678"/>
                  <a:gd name="connsiteY13" fmla="*/ 3098 h 219068"/>
                  <a:gd name="connsiteX14" fmla="*/ 223528 w 447678"/>
                  <a:gd name="connsiteY14" fmla="*/ 105273 h 219068"/>
                  <a:gd name="connsiteX15" fmla="*/ 178351 w 447678"/>
                  <a:gd name="connsiteY15" fmla="*/ 60096 h 219068"/>
                  <a:gd name="connsiteX16" fmla="*/ 165321 w 447678"/>
                  <a:gd name="connsiteY16" fmla="*/ 59677 h 219068"/>
                  <a:gd name="connsiteX17" fmla="*/ 3234 w 447678"/>
                  <a:gd name="connsiteY17" fmla="*/ 202390 h 219068"/>
                  <a:gd name="connsiteX18" fmla="*/ 2377 w 447678"/>
                  <a:gd name="connsiteY18" fmla="*/ 215839 h 219068"/>
                  <a:gd name="connsiteX19" fmla="*/ 9530 w 447678"/>
                  <a:gd name="connsiteY19" fmla="*/ 219068 h 21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7678" h="219068">
                    <a:moveTo>
                      <a:pt x="9530" y="219068"/>
                    </a:moveTo>
                    <a:cubicBezTo>
                      <a:pt x="11759" y="219068"/>
                      <a:pt x="14007" y="218287"/>
                      <a:pt x="15817" y="216696"/>
                    </a:cubicBezTo>
                    <a:lnTo>
                      <a:pt x="171198" y="79898"/>
                    </a:lnTo>
                    <a:lnTo>
                      <a:pt x="269324" y="178015"/>
                    </a:lnTo>
                    <a:cubicBezTo>
                      <a:pt x="273049" y="181740"/>
                      <a:pt x="279069" y="181740"/>
                      <a:pt x="282793" y="178015"/>
                    </a:cubicBezTo>
                    <a:cubicBezTo>
                      <a:pt x="286517" y="174291"/>
                      <a:pt x="286517" y="168271"/>
                      <a:pt x="282793" y="164547"/>
                    </a:cubicBezTo>
                    <a:lnTo>
                      <a:pt x="237006" y="118760"/>
                    </a:lnTo>
                    <a:lnTo>
                      <a:pt x="324455" y="22996"/>
                    </a:lnTo>
                    <a:lnTo>
                      <a:pt x="431716" y="121323"/>
                    </a:lnTo>
                    <a:cubicBezTo>
                      <a:pt x="435593" y="124875"/>
                      <a:pt x="441622" y="124609"/>
                      <a:pt x="445175" y="120732"/>
                    </a:cubicBezTo>
                    <a:cubicBezTo>
                      <a:pt x="448728" y="116855"/>
                      <a:pt x="448471" y="110826"/>
                      <a:pt x="444584" y="107273"/>
                    </a:cubicBezTo>
                    <a:lnTo>
                      <a:pt x="330284" y="2498"/>
                    </a:lnTo>
                    <a:cubicBezTo>
                      <a:pt x="328418" y="793"/>
                      <a:pt x="325931" y="-54"/>
                      <a:pt x="323426" y="3"/>
                    </a:cubicBezTo>
                    <a:cubicBezTo>
                      <a:pt x="320902" y="117"/>
                      <a:pt x="318521" y="1231"/>
                      <a:pt x="316816" y="3098"/>
                    </a:cubicBezTo>
                    <a:lnTo>
                      <a:pt x="223528" y="105273"/>
                    </a:lnTo>
                    <a:lnTo>
                      <a:pt x="178351" y="60096"/>
                    </a:lnTo>
                    <a:cubicBezTo>
                      <a:pt x="174789" y="56543"/>
                      <a:pt x="169093" y="56362"/>
                      <a:pt x="165321" y="59677"/>
                    </a:cubicBezTo>
                    <a:lnTo>
                      <a:pt x="3234" y="202390"/>
                    </a:lnTo>
                    <a:cubicBezTo>
                      <a:pt x="-719" y="205867"/>
                      <a:pt x="-1100" y="211886"/>
                      <a:pt x="2377" y="215839"/>
                    </a:cubicBezTo>
                    <a:cubicBezTo>
                      <a:pt x="4263" y="217982"/>
                      <a:pt x="6892" y="219068"/>
                      <a:pt x="9530" y="219068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</p:grpSp>
      </p:grpSp>
      <p:grpSp>
        <p:nvGrpSpPr>
          <p:cNvPr id="72" name="그래픽 15"/>
          <p:cNvGrpSpPr/>
          <p:nvPr/>
        </p:nvGrpSpPr>
        <p:grpSpPr>
          <a:xfrm>
            <a:off x="2678239" y="5697189"/>
            <a:ext cx="472314" cy="472314"/>
            <a:chOff x="5009728" y="2725751"/>
            <a:chExt cx="571500" cy="571500"/>
          </a:xfrm>
          <a:solidFill>
            <a:schemeClr val="bg1"/>
          </a:solidFill>
        </p:grpSpPr>
        <p:grpSp>
          <p:nvGrpSpPr>
            <p:cNvPr id="73" name="그래픽 15"/>
            <p:cNvGrpSpPr/>
            <p:nvPr/>
          </p:nvGrpSpPr>
          <p:grpSpPr>
            <a:xfrm>
              <a:off x="5071640" y="2725751"/>
              <a:ext cx="447675" cy="571500"/>
              <a:chOff x="5071640" y="2725751"/>
              <a:chExt cx="447675" cy="571500"/>
            </a:xfrm>
            <a:grpFill/>
          </p:grpSpPr>
          <p:sp>
            <p:nvSpPr>
              <p:cNvPr id="74" name="자유형: 도형 73"/>
              <p:cNvSpPr/>
              <p:nvPr/>
            </p:nvSpPr>
            <p:spPr>
              <a:xfrm>
                <a:off x="5071640" y="2725751"/>
                <a:ext cx="447675" cy="571500"/>
              </a:xfrm>
              <a:custGeom>
                <a:avLst/>
                <a:gdLst>
                  <a:gd name="connsiteX0" fmla="*/ 308743 w 447675"/>
                  <a:gd name="connsiteY0" fmla="*/ 0 h 571500"/>
                  <a:gd name="connsiteX1" fmla="*/ 0 w 447675"/>
                  <a:gd name="connsiteY1" fmla="*/ 0 h 571500"/>
                  <a:gd name="connsiteX2" fmla="*/ 0 w 447675"/>
                  <a:gd name="connsiteY2" fmla="*/ 571500 h 571500"/>
                  <a:gd name="connsiteX3" fmla="*/ 447675 w 447675"/>
                  <a:gd name="connsiteY3" fmla="*/ 571500 h 571500"/>
                  <a:gd name="connsiteX4" fmla="*/ 447675 w 447675"/>
                  <a:gd name="connsiteY4" fmla="*/ 138932 h 571500"/>
                  <a:gd name="connsiteX5" fmla="*/ 308743 w 447675"/>
                  <a:gd name="connsiteY5" fmla="*/ 0 h 571500"/>
                  <a:gd name="connsiteX6" fmla="*/ 314325 w 447675"/>
                  <a:gd name="connsiteY6" fmla="*/ 32518 h 571500"/>
                  <a:gd name="connsiteX7" fmla="*/ 415157 w 447675"/>
                  <a:gd name="connsiteY7" fmla="*/ 133350 h 571500"/>
                  <a:gd name="connsiteX8" fmla="*/ 314325 w 447675"/>
                  <a:gd name="connsiteY8" fmla="*/ 133350 h 571500"/>
                  <a:gd name="connsiteX9" fmla="*/ 314325 w 447675"/>
                  <a:gd name="connsiteY9" fmla="*/ 32518 h 571500"/>
                  <a:gd name="connsiteX10" fmla="*/ 19050 w 447675"/>
                  <a:gd name="connsiteY10" fmla="*/ 552450 h 571500"/>
                  <a:gd name="connsiteX11" fmla="*/ 19050 w 447675"/>
                  <a:gd name="connsiteY11" fmla="*/ 19050 h 571500"/>
                  <a:gd name="connsiteX12" fmla="*/ 295275 w 447675"/>
                  <a:gd name="connsiteY12" fmla="*/ 19050 h 571500"/>
                  <a:gd name="connsiteX13" fmla="*/ 295275 w 447675"/>
                  <a:gd name="connsiteY13" fmla="*/ 152400 h 571500"/>
                  <a:gd name="connsiteX14" fmla="*/ 428625 w 447675"/>
                  <a:gd name="connsiteY14" fmla="*/ 152400 h 571500"/>
                  <a:gd name="connsiteX15" fmla="*/ 428625 w 447675"/>
                  <a:gd name="connsiteY15" fmla="*/ 552450 h 571500"/>
                  <a:gd name="connsiteX16" fmla="*/ 19050 w 447675"/>
                  <a:gd name="connsiteY16" fmla="*/ 55245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7675" h="571500">
                    <a:moveTo>
                      <a:pt x="308743" y="0"/>
                    </a:moveTo>
                    <a:lnTo>
                      <a:pt x="0" y="0"/>
                    </a:lnTo>
                    <a:lnTo>
                      <a:pt x="0" y="571500"/>
                    </a:lnTo>
                    <a:lnTo>
                      <a:pt x="447675" y="571500"/>
                    </a:lnTo>
                    <a:lnTo>
                      <a:pt x="447675" y="138932"/>
                    </a:lnTo>
                    <a:lnTo>
                      <a:pt x="308743" y="0"/>
                    </a:lnTo>
                    <a:close/>
                    <a:moveTo>
                      <a:pt x="314325" y="32518"/>
                    </a:moveTo>
                    <a:lnTo>
                      <a:pt x="415157" y="133350"/>
                    </a:lnTo>
                    <a:lnTo>
                      <a:pt x="314325" y="133350"/>
                    </a:lnTo>
                    <a:lnTo>
                      <a:pt x="314325" y="32518"/>
                    </a:lnTo>
                    <a:close/>
                    <a:moveTo>
                      <a:pt x="19050" y="552450"/>
                    </a:moveTo>
                    <a:lnTo>
                      <a:pt x="19050" y="19050"/>
                    </a:lnTo>
                    <a:lnTo>
                      <a:pt x="295275" y="19050"/>
                    </a:lnTo>
                    <a:lnTo>
                      <a:pt x="295275" y="152400"/>
                    </a:lnTo>
                    <a:lnTo>
                      <a:pt x="428625" y="152400"/>
                    </a:lnTo>
                    <a:lnTo>
                      <a:pt x="428625" y="552450"/>
                    </a:lnTo>
                    <a:lnTo>
                      <a:pt x="19050" y="552450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5" name="자유형: 도형 74"/>
              <p:cNvSpPr/>
              <p:nvPr/>
            </p:nvSpPr>
            <p:spPr>
              <a:xfrm>
                <a:off x="5252615" y="2925776"/>
                <a:ext cx="171450" cy="19050"/>
              </a:xfrm>
              <a:custGeom>
                <a:avLst/>
                <a:gdLst>
                  <a:gd name="connsiteX0" fmla="*/ 161925 w 171450"/>
                  <a:gd name="connsiteY0" fmla="*/ 0 h 19050"/>
                  <a:gd name="connsiteX1" fmla="*/ 9525 w 171450"/>
                  <a:gd name="connsiteY1" fmla="*/ 0 h 19050"/>
                  <a:gd name="connsiteX2" fmla="*/ 0 w 171450"/>
                  <a:gd name="connsiteY2" fmla="*/ 9525 h 19050"/>
                  <a:gd name="connsiteX3" fmla="*/ 9525 w 171450"/>
                  <a:gd name="connsiteY3" fmla="*/ 19050 h 19050"/>
                  <a:gd name="connsiteX4" fmla="*/ 161925 w 171450"/>
                  <a:gd name="connsiteY4" fmla="*/ 19050 h 19050"/>
                  <a:gd name="connsiteX5" fmla="*/ 171450 w 171450"/>
                  <a:gd name="connsiteY5" fmla="*/ 9525 h 19050"/>
                  <a:gd name="connsiteX6" fmla="*/ 161925 w 171450"/>
                  <a:gd name="connsiteY6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19050">
                    <a:moveTo>
                      <a:pt x="161925" y="0"/>
                    </a:moveTo>
                    <a:lnTo>
                      <a:pt x="9525" y="0"/>
                    </a:lnTo>
                    <a:cubicBezTo>
                      <a:pt x="4267" y="0"/>
                      <a:pt x="0" y="4258"/>
                      <a:pt x="0" y="9525"/>
                    </a:cubicBezTo>
                    <a:cubicBezTo>
                      <a:pt x="0" y="14792"/>
                      <a:pt x="4267" y="19050"/>
                      <a:pt x="9525" y="19050"/>
                    </a:cubicBezTo>
                    <a:lnTo>
                      <a:pt x="161925" y="19050"/>
                    </a:lnTo>
                    <a:cubicBezTo>
                      <a:pt x="167183" y="19050"/>
                      <a:pt x="171450" y="14792"/>
                      <a:pt x="171450" y="9525"/>
                    </a:cubicBezTo>
                    <a:cubicBezTo>
                      <a:pt x="171450" y="4258"/>
                      <a:pt x="167183" y="0"/>
                      <a:pt x="161925" y="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6" name="자유형: 도형 75"/>
              <p:cNvSpPr/>
              <p:nvPr/>
            </p:nvSpPr>
            <p:spPr>
              <a:xfrm>
                <a:off x="5157363" y="2897196"/>
                <a:ext cx="85722" cy="57154"/>
              </a:xfrm>
              <a:custGeom>
                <a:avLst/>
                <a:gdLst>
                  <a:gd name="connsiteX0" fmla="*/ 70249 w 85722"/>
                  <a:gd name="connsiteY0" fmla="*/ 2090 h 57154"/>
                  <a:gd name="connsiteX1" fmla="*/ 29282 w 85722"/>
                  <a:gd name="connsiteY1" fmla="*/ 34866 h 57154"/>
                  <a:gd name="connsiteX2" fmla="*/ 16262 w 85722"/>
                  <a:gd name="connsiteY2" fmla="*/ 21845 h 57154"/>
                  <a:gd name="connsiteX3" fmla="*/ 2793 w 85722"/>
                  <a:gd name="connsiteY3" fmla="*/ 21845 h 57154"/>
                  <a:gd name="connsiteX4" fmla="*/ 2793 w 85722"/>
                  <a:gd name="connsiteY4" fmla="*/ 35314 h 57154"/>
                  <a:gd name="connsiteX5" fmla="*/ 21843 w 85722"/>
                  <a:gd name="connsiteY5" fmla="*/ 54364 h 57154"/>
                  <a:gd name="connsiteX6" fmla="*/ 28577 w 85722"/>
                  <a:gd name="connsiteY6" fmla="*/ 57154 h 57154"/>
                  <a:gd name="connsiteX7" fmla="*/ 34521 w 85722"/>
                  <a:gd name="connsiteY7" fmla="*/ 55068 h 57154"/>
                  <a:gd name="connsiteX8" fmla="*/ 82146 w 85722"/>
                  <a:gd name="connsiteY8" fmla="*/ 16968 h 57154"/>
                  <a:gd name="connsiteX9" fmla="*/ 83632 w 85722"/>
                  <a:gd name="connsiteY9" fmla="*/ 3576 h 57154"/>
                  <a:gd name="connsiteX10" fmla="*/ 70249 w 85722"/>
                  <a:gd name="connsiteY10" fmla="*/ 2090 h 5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722" h="57154">
                    <a:moveTo>
                      <a:pt x="70249" y="2090"/>
                    </a:moveTo>
                    <a:lnTo>
                      <a:pt x="29282" y="34866"/>
                    </a:lnTo>
                    <a:lnTo>
                      <a:pt x="16262" y="21845"/>
                    </a:lnTo>
                    <a:cubicBezTo>
                      <a:pt x="12537" y="18121"/>
                      <a:pt x="6517" y="18121"/>
                      <a:pt x="2793" y="21845"/>
                    </a:cubicBezTo>
                    <a:cubicBezTo>
                      <a:pt x="-931" y="25570"/>
                      <a:pt x="-931" y="31589"/>
                      <a:pt x="2793" y="35314"/>
                    </a:cubicBezTo>
                    <a:lnTo>
                      <a:pt x="21843" y="54364"/>
                    </a:lnTo>
                    <a:cubicBezTo>
                      <a:pt x="23691" y="56211"/>
                      <a:pt x="26129" y="57154"/>
                      <a:pt x="28577" y="57154"/>
                    </a:cubicBezTo>
                    <a:cubicBezTo>
                      <a:pt x="30673" y="57154"/>
                      <a:pt x="32778" y="56469"/>
                      <a:pt x="34521" y="55068"/>
                    </a:cubicBezTo>
                    <a:lnTo>
                      <a:pt x="82146" y="16968"/>
                    </a:lnTo>
                    <a:cubicBezTo>
                      <a:pt x="86261" y="13673"/>
                      <a:pt x="86918" y="7682"/>
                      <a:pt x="83632" y="3576"/>
                    </a:cubicBezTo>
                    <a:cubicBezTo>
                      <a:pt x="80355" y="-539"/>
                      <a:pt x="74355" y="-1196"/>
                      <a:pt x="70249" y="209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7" name="자유형: 도형 76"/>
              <p:cNvSpPr/>
              <p:nvPr/>
            </p:nvSpPr>
            <p:spPr>
              <a:xfrm>
                <a:off x="5252615" y="3030551"/>
                <a:ext cx="171450" cy="19050"/>
              </a:xfrm>
              <a:custGeom>
                <a:avLst/>
                <a:gdLst>
                  <a:gd name="connsiteX0" fmla="*/ 161925 w 171450"/>
                  <a:gd name="connsiteY0" fmla="*/ 0 h 19050"/>
                  <a:gd name="connsiteX1" fmla="*/ 9525 w 171450"/>
                  <a:gd name="connsiteY1" fmla="*/ 0 h 19050"/>
                  <a:gd name="connsiteX2" fmla="*/ 0 w 171450"/>
                  <a:gd name="connsiteY2" fmla="*/ 9525 h 19050"/>
                  <a:gd name="connsiteX3" fmla="*/ 9525 w 171450"/>
                  <a:gd name="connsiteY3" fmla="*/ 19050 h 19050"/>
                  <a:gd name="connsiteX4" fmla="*/ 161925 w 171450"/>
                  <a:gd name="connsiteY4" fmla="*/ 19050 h 19050"/>
                  <a:gd name="connsiteX5" fmla="*/ 171450 w 171450"/>
                  <a:gd name="connsiteY5" fmla="*/ 9525 h 19050"/>
                  <a:gd name="connsiteX6" fmla="*/ 161925 w 171450"/>
                  <a:gd name="connsiteY6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19050">
                    <a:moveTo>
                      <a:pt x="161925" y="0"/>
                    </a:moveTo>
                    <a:lnTo>
                      <a:pt x="9525" y="0"/>
                    </a:lnTo>
                    <a:cubicBezTo>
                      <a:pt x="4267" y="0"/>
                      <a:pt x="0" y="4258"/>
                      <a:pt x="0" y="9525"/>
                    </a:cubicBezTo>
                    <a:cubicBezTo>
                      <a:pt x="0" y="14792"/>
                      <a:pt x="4267" y="19050"/>
                      <a:pt x="9525" y="19050"/>
                    </a:cubicBezTo>
                    <a:lnTo>
                      <a:pt x="161925" y="19050"/>
                    </a:lnTo>
                    <a:cubicBezTo>
                      <a:pt x="167183" y="19050"/>
                      <a:pt x="171450" y="14792"/>
                      <a:pt x="171450" y="9525"/>
                    </a:cubicBezTo>
                    <a:cubicBezTo>
                      <a:pt x="171450" y="4258"/>
                      <a:pt x="167183" y="0"/>
                      <a:pt x="161925" y="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8" name="자유형: 도형 77"/>
              <p:cNvSpPr/>
              <p:nvPr/>
            </p:nvSpPr>
            <p:spPr>
              <a:xfrm>
                <a:off x="5157363" y="3001971"/>
                <a:ext cx="85722" cy="57154"/>
              </a:xfrm>
              <a:custGeom>
                <a:avLst/>
                <a:gdLst>
                  <a:gd name="connsiteX0" fmla="*/ 70249 w 85722"/>
                  <a:gd name="connsiteY0" fmla="*/ 2090 h 57154"/>
                  <a:gd name="connsiteX1" fmla="*/ 29282 w 85722"/>
                  <a:gd name="connsiteY1" fmla="*/ 34866 h 57154"/>
                  <a:gd name="connsiteX2" fmla="*/ 16262 w 85722"/>
                  <a:gd name="connsiteY2" fmla="*/ 21845 h 57154"/>
                  <a:gd name="connsiteX3" fmla="*/ 2793 w 85722"/>
                  <a:gd name="connsiteY3" fmla="*/ 21845 h 57154"/>
                  <a:gd name="connsiteX4" fmla="*/ 2793 w 85722"/>
                  <a:gd name="connsiteY4" fmla="*/ 35314 h 57154"/>
                  <a:gd name="connsiteX5" fmla="*/ 21843 w 85722"/>
                  <a:gd name="connsiteY5" fmla="*/ 54364 h 57154"/>
                  <a:gd name="connsiteX6" fmla="*/ 28577 w 85722"/>
                  <a:gd name="connsiteY6" fmla="*/ 57154 h 57154"/>
                  <a:gd name="connsiteX7" fmla="*/ 34521 w 85722"/>
                  <a:gd name="connsiteY7" fmla="*/ 55068 h 57154"/>
                  <a:gd name="connsiteX8" fmla="*/ 82146 w 85722"/>
                  <a:gd name="connsiteY8" fmla="*/ 16968 h 57154"/>
                  <a:gd name="connsiteX9" fmla="*/ 83632 w 85722"/>
                  <a:gd name="connsiteY9" fmla="*/ 3576 h 57154"/>
                  <a:gd name="connsiteX10" fmla="*/ 70249 w 85722"/>
                  <a:gd name="connsiteY10" fmla="*/ 2090 h 5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722" h="57154">
                    <a:moveTo>
                      <a:pt x="70249" y="2090"/>
                    </a:moveTo>
                    <a:lnTo>
                      <a:pt x="29282" y="34866"/>
                    </a:lnTo>
                    <a:lnTo>
                      <a:pt x="16262" y="21845"/>
                    </a:lnTo>
                    <a:cubicBezTo>
                      <a:pt x="12537" y="18121"/>
                      <a:pt x="6517" y="18121"/>
                      <a:pt x="2793" y="21845"/>
                    </a:cubicBezTo>
                    <a:cubicBezTo>
                      <a:pt x="-931" y="25570"/>
                      <a:pt x="-931" y="31589"/>
                      <a:pt x="2793" y="35314"/>
                    </a:cubicBezTo>
                    <a:lnTo>
                      <a:pt x="21843" y="54364"/>
                    </a:lnTo>
                    <a:cubicBezTo>
                      <a:pt x="23691" y="56211"/>
                      <a:pt x="26129" y="57154"/>
                      <a:pt x="28577" y="57154"/>
                    </a:cubicBezTo>
                    <a:cubicBezTo>
                      <a:pt x="30673" y="57154"/>
                      <a:pt x="32778" y="56469"/>
                      <a:pt x="34521" y="55068"/>
                    </a:cubicBezTo>
                    <a:lnTo>
                      <a:pt x="82146" y="16968"/>
                    </a:lnTo>
                    <a:cubicBezTo>
                      <a:pt x="86261" y="13673"/>
                      <a:pt x="86918" y="7682"/>
                      <a:pt x="83632" y="3576"/>
                    </a:cubicBezTo>
                    <a:cubicBezTo>
                      <a:pt x="80355" y="-539"/>
                      <a:pt x="74355" y="-1196"/>
                      <a:pt x="70249" y="209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9" name="자유형: 도형 78"/>
              <p:cNvSpPr/>
              <p:nvPr/>
            </p:nvSpPr>
            <p:spPr>
              <a:xfrm>
                <a:off x="5252615" y="3135326"/>
                <a:ext cx="171450" cy="19050"/>
              </a:xfrm>
              <a:custGeom>
                <a:avLst/>
                <a:gdLst>
                  <a:gd name="connsiteX0" fmla="*/ 161925 w 171450"/>
                  <a:gd name="connsiteY0" fmla="*/ 0 h 19050"/>
                  <a:gd name="connsiteX1" fmla="*/ 9525 w 171450"/>
                  <a:gd name="connsiteY1" fmla="*/ 0 h 19050"/>
                  <a:gd name="connsiteX2" fmla="*/ 0 w 171450"/>
                  <a:gd name="connsiteY2" fmla="*/ 9525 h 19050"/>
                  <a:gd name="connsiteX3" fmla="*/ 9525 w 171450"/>
                  <a:gd name="connsiteY3" fmla="*/ 19050 h 19050"/>
                  <a:gd name="connsiteX4" fmla="*/ 161925 w 171450"/>
                  <a:gd name="connsiteY4" fmla="*/ 19050 h 19050"/>
                  <a:gd name="connsiteX5" fmla="*/ 171450 w 171450"/>
                  <a:gd name="connsiteY5" fmla="*/ 9525 h 19050"/>
                  <a:gd name="connsiteX6" fmla="*/ 161925 w 171450"/>
                  <a:gd name="connsiteY6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19050">
                    <a:moveTo>
                      <a:pt x="161925" y="0"/>
                    </a:moveTo>
                    <a:lnTo>
                      <a:pt x="9525" y="0"/>
                    </a:lnTo>
                    <a:cubicBezTo>
                      <a:pt x="4267" y="0"/>
                      <a:pt x="0" y="4258"/>
                      <a:pt x="0" y="9525"/>
                    </a:cubicBezTo>
                    <a:cubicBezTo>
                      <a:pt x="0" y="14792"/>
                      <a:pt x="4267" y="19050"/>
                      <a:pt x="9525" y="19050"/>
                    </a:cubicBezTo>
                    <a:lnTo>
                      <a:pt x="161925" y="19050"/>
                    </a:lnTo>
                    <a:cubicBezTo>
                      <a:pt x="167183" y="19050"/>
                      <a:pt x="171450" y="14792"/>
                      <a:pt x="171450" y="9525"/>
                    </a:cubicBezTo>
                    <a:cubicBezTo>
                      <a:pt x="171450" y="4258"/>
                      <a:pt x="167183" y="0"/>
                      <a:pt x="161925" y="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0" name="자유형: 도형 79"/>
              <p:cNvSpPr/>
              <p:nvPr/>
            </p:nvSpPr>
            <p:spPr>
              <a:xfrm>
                <a:off x="5157363" y="3106746"/>
                <a:ext cx="85722" cy="57154"/>
              </a:xfrm>
              <a:custGeom>
                <a:avLst/>
                <a:gdLst>
                  <a:gd name="connsiteX0" fmla="*/ 70249 w 85722"/>
                  <a:gd name="connsiteY0" fmla="*/ 2090 h 57154"/>
                  <a:gd name="connsiteX1" fmla="*/ 29282 w 85722"/>
                  <a:gd name="connsiteY1" fmla="*/ 34866 h 57154"/>
                  <a:gd name="connsiteX2" fmla="*/ 16262 w 85722"/>
                  <a:gd name="connsiteY2" fmla="*/ 21845 h 57154"/>
                  <a:gd name="connsiteX3" fmla="*/ 2793 w 85722"/>
                  <a:gd name="connsiteY3" fmla="*/ 21845 h 57154"/>
                  <a:gd name="connsiteX4" fmla="*/ 2793 w 85722"/>
                  <a:gd name="connsiteY4" fmla="*/ 35314 h 57154"/>
                  <a:gd name="connsiteX5" fmla="*/ 21843 w 85722"/>
                  <a:gd name="connsiteY5" fmla="*/ 54364 h 57154"/>
                  <a:gd name="connsiteX6" fmla="*/ 28577 w 85722"/>
                  <a:gd name="connsiteY6" fmla="*/ 57154 h 57154"/>
                  <a:gd name="connsiteX7" fmla="*/ 34521 w 85722"/>
                  <a:gd name="connsiteY7" fmla="*/ 55068 h 57154"/>
                  <a:gd name="connsiteX8" fmla="*/ 82146 w 85722"/>
                  <a:gd name="connsiteY8" fmla="*/ 16968 h 57154"/>
                  <a:gd name="connsiteX9" fmla="*/ 83632 w 85722"/>
                  <a:gd name="connsiteY9" fmla="*/ 3576 h 57154"/>
                  <a:gd name="connsiteX10" fmla="*/ 70249 w 85722"/>
                  <a:gd name="connsiteY10" fmla="*/ 2090 h 5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722" h="57154">
                    <a:moveTo>
                      <a:pt x="70249" y="2090"/>
                    </a:moveTo>
                    <a:lnTo>
                      <a:pt x="29282" y="34866"/>
                    </a:lnTo>
                    <a:lnTo>
                      <a:pt x="16262" y="21845"/>
                    </a:lnTo>
                    <a:cubicBezTo>
                      <a:pt x="12537" y="18121"/>
                      <a:pt x="6517" y="18121"/>
                      <a:pt x="2793" y="21845"/>
                    </a:cubicBezTo>
                    <a:cubicBezTo>
                      <a:pt x="-931" y="25569"/>
                      <a:pt x="-931" y="31589"/>
                      <a:pt x="2793" y="35314"/>
                    </a:cubicBezTo>
                    <a:lnTo>
                      <a:pt x="21843" y="54364"/>
                    </a:lnTo>
                    <a:cubicBezTo>
                      <a:pt x="23691" y="56211"/>
                      <a:pt x="26129" y="57154"/>
                      <a:pt x="28577" y="57154"/>
                    </a:cubicBezTo>
                    <a:cubicBezTo>
                      <a:pt x="30673" y="57154"/>
                      <a:pt x="32778" y="56469"/>
                      <a:pt x="34521" y="55068"/>
                    </a:cubicBezTo>
                    <a:lnTo>
                      <a:pt x="82146" y="16968"/>
                    </a:lnTo>
                    <a:cubicBezTo>
                      <a:pt x="86261" y="13673"/>
                      <a:pt x="86918" y="7682"/>
                      <a:pt x="83632" y="3576"/>
                    </a:cubicBezTo>
                    <a:cubicBezTo>
                      <a:pt x="80355" y="-539"/>
                      <a:pt x="74355" y="-1196"/>
                      <a:pt x="70249" y="209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</p:grpSp>
      </p:grp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FF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73909" y="1905409"/>
            <a:ext cx="1042766" cy="1001563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3815150" y="2065034"/>
            <a:ext cx="1114990" cy="424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G마켓 산스 Medium"/>
                <a:ea typeface="G마켓 산스 Medium"/>
              </a:rPr>
              <a:t>대책 마련</a:t>
            </a:r>
            <a:endParaRPr lang="en-US" b="0" spc="-50">
              <a:ln w="9525">
                <a:solidFill>
                  <a:srgbClr val="313540">
                    <a:alpha val="0"/>
                  </a:srgbClr>
                </a:solidFill>
              </a:ln>
              <a:latin typeface="G마켓 산스 Medium"/>
              <a:ea typeface="G마켓 산스 Medium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15150" y="2400733"/>
            <a:ext cx="2924740" cy="3405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맑은 고딕"/>
                <a:ea typeface="맑은 고딕"/>
              </a:rPr>
              <a:t>학교 앞 대다수 식당의 정보를 등록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15150" y="3307325"/>
            <a:ext cx="1334065" cy="424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G마켓 산스 Medium"/>
                <a:ea typeface="G마켓 산스 Medium"/>
              </a:rPr>
              <a:t>서비스 구성</a:t>
            </a:r>
            <a:endParaRPr lang="en-US" b="0" spc="-50">
              <a:ln w="9525">
                <a:solidFill>
                  <a:srgbClr val="313540">
                    <a:alpha val="0"/>
                  </a:srgbClr>
                </a:solidFill>
              </a:ln>
              <a:latin typeface="G마켓 산스 Medium"/>
              <a:ea typeface="G마켓 산스 Medium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15150" y="3643024"/>
            <a:ext cx="3305740" cy="1593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  <a:defRPr/>
            </a:pP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회원가입</a:t>
            </a:r>
            <a:r>
              <a:rPr lang="en-US" altLang="ko-KR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,</a:t>
            </a: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 로그인 서비스</a:t>
            </a:r>
          </a:p>
          <a:p>
            <a:pPr marL="285750" indent="-285750">
              <a:lnSpc>
                <a:spcPct val="120000"/>
              </a:lnSpc>
              <a:buFontTx/>
              <a:buChar char="-"/>
              <a:defRPr/>
            </a:pP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메뉴의 카테고리 구분</a:t>
            </a:r>
          </a:p>
          <a:p>
            <a:pPr marL="285750" indent="-285750">
              <a:lnSpc>
                <a:spcPct val="120000"/>
              </a:lnSpc>
              <a:buFontTx/>
              <a:buChar char="-"/>
              <a:defRPr/>
            </a:pP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매장 전화번호 제공</a:t>
            </a:r>
            <a:r>
              <a:rPr lang="en-US" altLang="ko-KR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,</a:t>
            </a: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 전화연결 서비스</a:t>
            </a:r>
          </a:p>
          <a:p>
            <a:pPr marL="285750" indent="-285750">
              <a:lnSpc>
                <a:spcPct val="120000"/>
              </a:lnSpc>
              <a:buFontTx/>
              <a:buChar char="-"/>
              <a:defRPr/>
            </a:pP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관심매장 등록 서비스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endParaRPr lang="ko-KR" altLang="en-US" sz="1400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chemeClr val="tx1">
                  <a:alpha val="7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Tx/>
              <a:buChar char="-"/>
              <a:defRPr/>
            </a:pPr>
            <a:endParaRPr lang="en-US" altLang="ko-KR" sz="1200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chemeClr val="tx1">
                  <a:alpha val="75000"/>
                </a:schemeClr>
              </a:solidFill>
              <a:latin typeface="G마켓 산스 Light"/>
              <a:ea typeface="G마켓 산스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5150" y="5503180"/>
            <a:ext cx="1057840" cy="424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G마켓 산스 Medium"/>
                <a:ea typeface="G마켓 산스 Medium"/>
              </a:rPr>
              <a:t>감성요소</a:t>
            </a:r>
            <a:endParaRPr lang="en-US" b="0" spc="-50">
              <a:ln w="9525">
                <a:solidFill>
                  <a:srgbClr val="313540">
                    <a:alpha val="0"/>
                  </a:srgbClr>
                </a:solidFill>
              </a:ln>
              <a:latin typeface="G마켓 산스 Medium"/>
              <a:ea typeface="G마켓 산스 Medium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15150" y="5838879"/>
            <a:ext cx="1905564" cy="340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  <a:latin typeface="맑은 고딕"/>
                <a:ea typeface="맑은 고딕"/>
              </a:rPr>
              <a:t>학교 앞 상권의 활성화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8836" y="648792"/>
            <a:ext cx="423254" cy="39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</a:t>
            </a:r>
            <a:r>
              <a:rPr lang="en-US" altLang="ko-KR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5688" y="1537102"/>
            <a:ext cx="181705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</a:rPr>
              <a:t>: </a:t>
            </a:r>
            <a:r>
              <a:rPr lang="ko-KR" altLang="en-US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</a:rPr>
              <a:t> 로그인 </a:t>
            </a:r>
            <a:r>
              <a:rPr lang="en-US" altLang="ko-KR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</a:rPr>
              <a:t>/</a:t>
            </a:r>
            <a:r>
              <a:rPr lang="ko-KR" altLang="en-US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</a:rPr>
              <a:t> 회원가입 화면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8836" y="1046027"/>
            <a:ext cx="1528154" cy="437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/>
                <a:ea typeface="Noto Sans CJK KR Black"/>
              </a:rPr>
              <a:t>앱 기능 설명</a:t>
            </a:r>
            <a:endParaRPr lang="en-US" sz="2000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291902" y="2017224"/>
            <a:ext cx="4638840" cy="2038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000" b="0" kern="0" spc="0">
                <a:solidFill>
                  <a:srgbClr val="000000"/>
                </a:solidFill>
                <a:effectLst/>
                <a:latin typeface="배달의민족 한나체 Air"/>
                <a:ea typeface="배달의민족 한나체 Air"/>
              </a:rPr>
              <a:t>아이디</a:t>
            </a:r>
            <a:r>
              <a:rPr lang="en-US" altLang="ko-KR" sz="2000" b="0" kern="0" spc="0">
                <a:solidFill>
                  <a:srgbClr val="000000"/>
                </a:solidFill>
                <a:effectLst/>
                <a:latin typeface="배달의민족 한나체 Air"/>
                <a:ea typeface="배달의민족 한나체 Air"/>
              </a:rPr>
              <a:t>,</a:t>
            </a:r>
            <a:r>
              <a:rPr lang="ko-KR" altLang="en-US" sz="2000" b="0" kern="0" spc="0">
                <a:solidFill>
                  <a:srgbClr val="000000"/>
                </a:solidFill>
                <a:effectLst/>
                <a:latin typeface="배달의민족 한나체 Air"/>
                <a:ea typeface="배달의민족 한나체 Air"/>
              </a:rPr>
              <a:t> 비밀번호</a:t>
            </a:r>
            <a:r>
              <a:rPr lang="en-US" altLang="ko-KR" sz="2000" b="0" kern="0" spc="0">
                <a:solidFill>
                  <a:srgbClr val="000000"/>
                </a:solidFill>
                <a:effectLst/>
                <a:latin typeface="배달의민족 한나체 Air"/>
                <a:ea typeface="배달의민족 한나체 Air"/>
              </a:rPr>
              <a:t>,</a:t>
            </a:r>
            <a:r>
              <a:rPr lang="ko-KR" altLang="en-US" sz="2000" b="0" kern="0" spc="0">
                <a:solidFill>
                  <a:srgbClr val="000000"/>
                </a:solidFill>
                <a:effectLst/>
                <a:latin typeface="배달의민족 한나체 Air"/>
                <a:ea typeface="배달의민족 한나체 Air"/>
              </a:rPr>
              <a:t> 비밀번호 재확인과</a:t>
            </a:r>
          </a:p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000" b="0" kern="0" spc="0">
                <a:solidFill>
                  <a:srgbClr val="000000"/>
                </a:solidFill>
                <a:effectLst/>
                <a:latin typeface="배달의민족 한나체 Air"/>
                <a:ea typeface="배달의민족 한나체 Air"/>
              </a:rPr>
              <a:t>이름을 입력 후 회원가입을 한다</a:t>
            </a:r>
            <a:r>
              <a:rPr lang="en-US" altLang="ko-KR" sz="2000" b="0" kern="0" spc="0">
                <a:solidFill>
                  <a:srgbClr val="000000"/>
                </a:solidFill>
                <a:effectLst/>
                <a:latin typeface="배달의민족 한나체 Air"/>
                <a:ea typeface="배달의민족 한나체 Air"/>
              </a:rPr>
              <a:t>.</a:t>
            </a:r>
          </a:p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000" b="0" kern="0" spc="0">
                <a:solidFill>
                  <a:srgbClr val="000000"/>
                </a:solidFill>
                <a:effectLst/>
                <a:latin typeface="배달의민족 한나체 Air"/>
                <a:ea typeface="배달의민족 한나체 Air"/>
              </a:rPr>
              <a:t>이때 비밀번호가 일치하지 않으면</a:t>
            </a:r>
          </a:p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000" b="0" kern="0" spc="0">
                <a:solidFill>
                  <a:srgbClr val="000000"/>
                </a:solidFill>
                <a:effectLst/>
                <a:latin typeface="배달의민족 한나체 Air"/>
                <a:ea typeface="배달의민족 한나체 Air"/>
              </a:rPr>
              <a:t>회원가입은 불가능 하다</a:t>
            </a:r>
            <a:r>
              <a:rPr lang="en-US" altLang="ko-KR" sz="2000" b="0" kern="0" spc="0">
                <a:solidFill>
                  <a:srgbClr val="000000"/>
                </a:solidFill>
                <a:effectLst/>
                <a:latin typeface="배달의민족 한나체 Air"/>
                <a:ea typeface="배달의민족 한나체 Air"/>
              </a:rPr>
              <a:t>.</a:t>
            </a:r>
          </a:p>
        </p:txBody>
      </p: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052" y="1862804"/>
            <a:ext cx="3355700" cy="4320540"/>
          </a:xfrm>
          <a:prstGeom prst="rect">
            <a:avLst/>
          </a:prstGeom>
        </p:spPr>
      </p:pic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98188" y="1862804"/>
            <a:ext cx="3445258" cy="432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8836" y="648792"/>
            <a:ext cx="423254" cy="39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</a:t>
            </a:r>
            <a:r>
              <a:rPr lang="en-US" altLang="ko-KR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5688" y="1537102"/>
            <a:ext cx="186467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rPr>
              <a:t>: </a:t>
            </a:r>
            <a:r>
              <a:rPr lang="ko-KR" altLang="en-US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rPr>
              <a:t> 메인화면 </a:t>
            </a:r>
            <a:r>
              <a:rPr lang="en-US" altLang="ko-KR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rPr>
              <a:t>/</a:t>
            </a:r>
            <a:r>
              <a:rPr lang="ko-KR" altLang="en-US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rPr>
              <a:t> 카테고리 화면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8836" y="1046027"/>
            <a:ext cx="1528154" cy="437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/>
                <a:ea typeface="Noto Sans CJK KR Black"/>
              </a:rPr>
              <a:t>앱 기능 설명</a:t>
            </a:r>
            <a:endParaRPr lang="en-US" sz="2000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88296" y="2360668"/>
            <a:ext cx="4638840" cy="1068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- </a:t>
            </a:r>
            <a:r>
              <a:rPr lang="ko-KR" altLang="en-US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각 카테고리는 메뉴를 상징하는</a:t>
            </a:r>
          </a:p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아이콘으로 버튼을 만들어 준다</a:t>
            </a:r>
            <a:r>
              <a:rPr lang="en-US" altLang="ko-KR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2051" name="그림 20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623" y="2125980"/>
            <a:ext cx="3384219" cy="4320540"/>
          </a:xfrm>
          <a:prstGeom prst="rect">
            <a:avLst/>
          </a:prstGeom>
        </p:spPr>
      </p:pic>
      <p:pic>
        <p:nvPicPr>
          <p:cNvPr id="2052" name="그림 205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03326" y="2085158"/>
            <a:ext cx="2483173" cy="4320540"/>
          </a:xfrm>
          <a:prstGeom prst="rect">
            <a:avLst/>
          </a:prstGeom>
        </p:spPr>
      </p:pic>
      <p:sp>
        <p:nvSpPr>
          <p:cNvPr id="2053" name="TextBox 35"/>
          <p:cNvSpPr txBox="1"/>
          <p:nvPr/>
        </p:nvSpPr>
        <p:spPr>
          <a:xfrm>
            <a:off x="7131839" y="3846568"/>
            <a:ext cx="4638840" cy="1066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-</a:t>
            </a:r>
            <a:r>
              <a:rPr lang="ko-KR" altLang="en-US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 메뉴 화면에서는 음식점의</a:t>
            </a:r>
          </a:p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메인메뉴</a:t>
            </a:r>
            <a:r>
              <a:rPr lang="en-US" altLang="ko-KR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,</a:t>
            </a:r>
            <a:r>
              <a:rPr lang="ko-KR" altLang="en-US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 영업시간</a:t>
            </a:r>
            <a:r>
              <a:rPr lang="en-US" altLang="ko-KR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,</a:t>
            </a:r>
            <a:r>
              <a:rPr lang="ko-KR" altLang="en-US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 매장번호를 제공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8836" y="648792"/>
            <a:ext cx="423254" cy="39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</a:t>
            </a:r>
            <a:r>
              <a:rPr lang="en-US" altLang="ko-KR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5688" y="1537102"/>
            <a:ext cx="136937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rPr>
              <a:t>: </a:t>
            </a:r>
            <a:r>
              <a:rPr lang="ko-KR" altLang="en-US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rPr>
              <a:t> 음식점 세부 화면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8836" y="1046027"/>
            <a:ext cx="1528154" cy="437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/>
                <a:ea typeface="Noto Sans CJK KR Black"/>
              </a:rPr>
              <a:t>앱 기능 설명</a:t>
            </a:r>
            <a:endParaRPr lang="en-US" sz="2000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65187" y="1892399"/>
            <a:ext cx="4638840" cy="447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-</a:t>
            </a:r>
            <a:r>
              <a:rPr lang="ko-KR" altLang="en-US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메뉴 화면에서 음식점 클릭 후</a:t>
            </a:r>
          </a:p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음식점의 자세한 정보를 제공한다</a:t>
            </a:r>
            <a:r>
              <a:rPr lang="en-US" altLang="ko-KR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.</a:t>
            </a:r>
          </a:p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0" kern="0" spc="0">
              <a:solidFill>
                <a:srgbClr val="000000"/>
              </a:solidFill>
              <a:effectLst/>
              <a:latin typeface="굴림체"/>
              <a:ea typeface="굴림체"/>
            </a:endParaRPr>
          </a:p>
          <a:p>
            <a:pPr marL="342900" marR="0" indent="-34290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음식점의 주소</a:t>
            </a:r>
            <a:r>
              <a:rPr lang="en-US" altLang="ko-KR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,</a:t>
            </a:r>
            <a:r>
              <a:rPr lang="ko-KR" altLang="en-US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 번호</a:t>
            </a:r>
            <a:r>
              <a:rPr lang="en-US" altLang="ko-KR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,</a:t>
            </a:r>
            <a:r>
              <a:rPr lang="ko-KR" altLang="en-US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 메뉴와</a:t>
            </a:r>
          </a:p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주소 클릭 시 지도화면으로 넘어간다</a:t>
            </a:r>
            <a:r>
              <a:rPr lang="en-US" altLang="ko-KR" sz="2000" b="0" kern="0" spc="0">
                <a:solidFill>
                  <a:srgbClr val="000000"/>
                </a:solidFill>
                <a:effectLst/>
                <a:latin typeface="굴림체"/>
                <a:ea typeface="굴림체"/>
              </a:rPr>
              <a:t>.</a:t>
            </a:r>
          </a:p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2000" b="0" kern="0" spc="0">
              <a:solidFill>
                <a:srgbClr val="000000"/>
              </a:solidFill>
              <a:effectLst/>
              <a:latin typeface="굴림체"/>
              <a:ea typeface="굴림체"/>
            </a:endParaRPr>
          </a:p>
          <a:p>
            <a:pPr marL="342900" marR="0" indent="-34290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000" kern="0">
                <a:solidFill>
                  <a:srgbClr val="000000"/>
                </a:solidFill>
                <a:latin typeface="굴림체"/>
                <a:ea typeface="굴림체"/>
              </a:rPr>
              <a:t>화면 하단에는 음식점과 유사한</a:t>
            </a:r>
          </a:p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000" kern="0">
                <a:solidFill>
                  <a:srgbClr val="000000"/>
                </a:solidFill>
                <a:latin typeface="굴림체"/>
                <a:ea typeface="굴림체"/>
              </a:rPr>
              <a:t>음식점을 소개해 준다</a:t>
            </a:r>
            <a:r>
              <a:rPr lang="en-US" altLang="ko-KR" sz="2000" kern="0">
                <a:solidFill>
                  <a:srgbClr val="000000"/>
                </a:solidFill>
                <a:latin typeface="굴림체"/>
                <a:ea typeface="굴림체"/>
              </a:rPr>
              <a:t>.</a:t>
            </a:r>
          </a:p>
          <a:p>
            <a:pPr marL="342900" marR="0" indent="-34290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ko-KR" altLang="en-US" sz="2000" b="0" kern="0" spc="0">
              <a:solidFill>
                <a:srgbClr val="000000"/>
              </a:solidFill>
              <a:effectLst/>
              <a:latin typeface="굴림체"/>
              <a:ea typeface="굴림체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3075" name="그림 307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6282" y="2054678"/>
            <a:ext cx="2927838" cy="4320540"/>
          </a:xfrm>
          <a:prstGeom prst="rect">
            <a:avLst/>
          </a:prstGeom>
        </p:spPr>
      </p:pic>
      <p:pic>
        <p:nvPicPr>
          <p:cNvPr id="3076" name="그림 307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88217" y="2280554"/>
            <a:ext cx="3384423" cy="2940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8836" y="648792"/>
            <a:ext cx="423254" cy="39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</a:t>
            </a:r>
            <a:r>
              <a:rPr lang="en-US" altLang="ko-KR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5688" y="1537102"/>
            <a:ext cx="91217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rPr>
              <a:t>: </a:t>
            </a:r>
            <a:r>
              <a:rPr lang="ko-KR" altLang="en-US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rPr>
              <a:t> 지도 화면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8836" y="1046027"/>
            <a:ext cx="1528154" cy="437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/>
                <a:ea typeface="Noto Sans CJK KR Black"/>
              </a:rPr>
              <a:t>앱 기능 설명</a:t>
            </a:r>
            <a:endParaRPr lang="en-US" sz="2000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99877" y="2738436"/>
            <a:ext cx="6029326" cy="106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000" b="0" kern="0" spc="0">
                <a:solidFill>
                  <a:srgbClr val="000000"/>
                </a:solidFill>
                <a:effectLst/>
                <a:latin typeface="나눔고딕"/>
                <a:ea typeface="나눔고딕"/>
              </a:rPr>
              <a:t>주소를 클릭하면 카카오 맵을 통해</a:t>
            </a:r>
          </a:p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2000" b="0" kern="0" spc="0">
                <a:solidFill>
                  <a:srgbClr val="000000"/>
                </a:solidFill>
                <a:effectLst/>
                <a:latin typeface="나눔고딕"/>
                <a:ea typeface="나눔고딕"/>
              </a:rPr>
              <a:t>클릭한 음식점의 주소를 표시해준다</a:t>
            </a:r>
            <a:r>
              <a:rPr lang="en-US" altLang="ko-KR" sz="2000" b="0" kern="0" spc="0">
                <a:solidFill>
                  <a:srgbClr val="000000"/>
                </a:solidFill>
                <a:effectLst/>
                <a:latin typeface="나눔고딕"/>
                <a:ea typeface="나눔고딕"/>
              </a:rPr>
              <a:t>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4099" name="그림 40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0657" y="1809750"/>
            <a:ext cx="2835221" cy="4938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8836" y="648792"/>
            <a:ext cx="423254" cy="39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</a:t>
            </a:r>
            <a:r>
              <a:rPr lang="en-US" altLang="ko-KR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8836" y="1046027"/>
            <a:ext cx="1213829" cy="437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/>
                <a:ea typeface="Noto Sans CJK KR Black"/>
              </a:rPr>
              <a:t>기능 구현</a:t>
            </a:r>
            <a:endParaRPr lang="en-US" sz="2000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1418" y="2046249"/>
            <a:ext cx="5400675" cy="3505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5310" b="1280"/>
          <a:stretch>
            <a:fillRect/>
          </a:stretch>
        </p:blipFill>
        <p:spPr>
          <a:xfrm>
            <a:off x="6605506" y="1780077"/>
            <a:ext cx="5586494" cy="352563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23365" y="1229465"/>
            <a:ext cx="2575990" cy="406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IntroActivity.java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-716577" y="1564893"/>
            <a:ext cx="2575990" cy="414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Intro_activity.xml</a:t>
            </a:r>
            <a:endParaRPr lang="ko-KR" altLang="en-US" sz="90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8836" y="648792"/>
            <a:ext cx="423254" cy="39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</a:t>
            </a:r>
            <a:r>
              <a:rPr lang="en-US" altLang="ko-KR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8836" y="1046027"/>
            <a:ext cx="1213829" cy="437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/>
                <a:ea typeface="Noto Sans CJK KR Black"/>
              </a:rPr>
              <a:t>기능 구현</a:t>
            </a:r>
            <a:endParaRPr lang="en-US" sz="2000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97461" y="1431613"/>
            <a:ext cx="2378110" cy="414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login_activity.xml</a:t>
            </a:r>
            <a:endParaRPr lang="ko-KR" altLang="en-US" sz="90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52763" y="565384"/>
            <a:ext cx="4373563" cy="54174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51967" y="661776"/>
            <a:ext cx="3806620" cy="5534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8836" y="648792"/>
            <a:ext cx="423254" cy="39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</a:t>
            </a:r>
            <a:r>
              <a:rPr lang="en-US" altLang="ko-KR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8836" y="1046027"/>
            <a:ext cx="1213829" cy="437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/>
                <a:ea typeface="Noto Sans CJK KR Black"/>
              </a:rPr>
              <a:t>기능 구현</a:t>
            </a:r>
            <a:endParaRPr lang="en-US" sz="2000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300784"/>
            <a:ext cx="2575990" cy="411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>
                <a:solidFill>
                  <a:prstClr val="black">
                    <a:lumMod val="65000"/>
                    <a:lumOff val="35000"/>
                  </a:prstClr>
                </a:solidFill>
              </a:rPr>
              <a:t>LoginActivity.java</a:t>
            </a:r>
            <a:endParaRPr lang="ko-KR" altLang="en-US" sz="90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24619" y="648792"/>
            <a:ext cx="8315325" cy="5742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49CF59A5-716B-4A3D-A6AD-F4C90D347CDE}"/>
              </a:ext>
            </a:extLst>
          </p:cNvPr>
          <p:cNvGrpSpPr/>
          <p:nvPr/>
        </p:nvGrpSpPr>
        <p:grpSpPr>
          <a:xfrm>
            <a:off x="4645775" y="3181763"/>
            <a:ext cx="494474" cy="494474"/>
            <a:chOff x="4521777" y="3181763"/>
            <a:chExt cx="494474" cy="494474"/>
          </a:xfrm>
        </p:grpSpPr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9E872303-C5B5-4FA3-A2DA-BF23AAB1ECC1}"/>
                </a:ext>
              </a:extLst>
            </p:cNvPr>
            <p:cNvSpPr/>
            <p:nvPr/>
          </p:nvSpPr>
          <p:spPr>
            <a:xfrm>
              <a:off x="4521777" y="3181763"/>
              <a:ext cx="494474" cy="494474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A55C12F6-5BAF-4AB1-836E-B000483AC61C}"/>
                </a:ext>
              </a:extLst>
            </p:cNvPr>
            <p:cNvSpPr/>
            <p:nvPr/>
          </p:nvSpPr>
          <p:spPr>
            <a:xfrm>
              <a:off x="4561265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감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2470647A-CD32-42AE-8D5C-E207BB66D0EB}"/>
              </a:ext>
            </a:extLst>
          </p:cNvPr>
          <p:cNvGrpSpPr/>
          <p:nvPr/>
        </p:nvGrpSpPr>
        <p:grpSpPr>
          <a:xfrm>
            <a:off x="5245886" y="3181763"/>
            <a:ext cx="494474" cy="494474"/>
            <a:chOff x="5185270" y="3181763"/>
            <a:chExt cx="494474" cy="494474"/>
          </a:xfrm>
        </p:grpSpPr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9D548B50-7416-4EF7-AB87-8A82B13A233B}"/>
                </a:ext>
              </a:extLst>
            </p:cNvPr>
            <p:cNvSpPr/>
            <p:nvPr/>
          </p:nvSpPr>
          <p:spPr>
            <a:xfrm>
              <a:off x="5185270" y="3181763"/>
              <a:ext cx="494474" cy="494474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4196C230-8C28-485F-A061-1765E7A54AD2}"/>
                </a:ext>
              </a:extLst>
            </p:cNvPr>
            <p:cNvSpPr/>
            <p:nvPr/>
          </p:nvSpPr>
          <p:spPr>
            <a:xfrm>
              <a:off x="5224758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사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0FF962C8-CB2F-4A57-A0E1-6DB7C6056DBE}"/>
              </a:ext>
            </a:extLst>
          </p:cNvPr>
          <p:cNvGrpSpPr/>
          <p:nvPr/>
        </p:nvGrpSpPr>
        <p:grpSpPr>
          <a:xfrm>
            <a:off x="5845997" y="3181763"/>
            <a:ext cx="494474" cy="494474"/>
            <a:chOff x="5848763" y="3181763"/>
            <a:chExt cx="494474" cy="494474"/>
          </a:xfrm>
        </p:grpSpPr>
        <p:sp>
          <p:nvSpPr>
            <p:cNvPr id="107" name="직사각형 106">
              <a:extLst>
                <a:ext uri="{FF2B5EF4-FFF2-40B4-BE49-F238E27FC236}">
                  <a16:creationId xmlns="" xmlns:a16="http://schemas.microsoft.com/office/drawing/2014/main" id="{E95926A1-E556-41E8-AE64-FE78519E33F4}"/>
                </a:ext>
              </a:extLst>
            </p:cNvPr>
            <p:cNvSpPr/>
            <p:nvPr/>
          </p:nvSpPr>
          <p:spPr>
            <a:xfrm>
              <a:off x="5848763" y="3181763"/>
              <a:ext cx="494474" cy="494474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736C121F-5D76-4F09-8065-C113933B2043}"/>
                </a:ext>
              </a:extLst>
            </p:cNvPr>
            <p:cNvSpPr/>
            <p:nvPr/>
          </p:nvSpPr>
          <p:spPr>
            <a:xfrm>
              <a:off x="5888251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합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FDAFFC8-456F-4E10-9982-EBDFAA6BF5E7}"/>
              </a:ext>
            </a:extLst>
          </p:cNvPr>
          <p:cNvGrpSpPr/>
          <p:nvPr/>
        </p:nvGrpSpPr>
        <p:grpSpPr>
          <a:xfrm>
            <a:off x="6446108" y="3181763"/>
            <a:ext cx="494474" cy="494474"/>
            <a:chOff x="6512256" y="3181763"/>
            <a:chExt cx="494474" cy="494474"/>
          </a:xfrm>
        </p:grpSpPr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F0C559CC-51D4-4664-9283-006F131FC2EF}"/>
                </a:ext>
              </a:extLst>
            </p:cNvPr>
            <p:cNvSpPr/>
            <p:nvPr/>
          </p:nvSpPr>
          <p:spPr>
            <a:xfrm>
              <a:off x="6512256" y="3181763"/>
              <a:ext cx="494474" cy="494474"/>
            </a:xfrm>
            <a:prstGeom prst="rect">
              <a:avLst/>
            </a:prstGeom>
            <a:solidFill>
              <a:srgbClr val="FFE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="" xmlns:a16="http://schemas.microsoft.com/office/drawing/2014/main" id="{AA7B50C9-5957-4AC5-9488-D5115EBBA358}"/>
                </a:ext>
              </a:extLst>
            </p:cNvPr>
            <p:cNvSpPr/>
            <p:nvPr/>
          </p:nvSpPr>
          <p:spPr>
            <a:xfrm>
              <a:off x="6551744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E405A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니</a:t>
              </a:r>
              <a:endParaRPr lang="ko-KR" altLang="en-US" dirty="0">
                <a:solidFill>
                  <a:srgbClr val="2E405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2BFF8961-709A-408D-85F3-3CE43582DB4A}"/>
              </a:ext>
            </a:extLst>
          </p:cNvPr>
          <p:cNvGrpSpPr/>
          <p:nvPr/>
        </p:nvGrpSpPr>
        <p:grpSpPr>
          <a:xfrm>
            <a:off x="7046218" y="3181763"/>
            <a:ext cx="494474" cy="494474"/>
            <a:chOff x="7175748" y="3181763"/>
            <a:chExt cx="494474" cy="494474"/>
          </a:xfrm>
        </p:grpSpPr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525E2325-9A2E-4D27-A8EE-C94ECC51E527}"/>
                </a:ext>
              </a:extLst>
            </p:cNvPr>
            <p:cNvSpPr/>
            <p:nvPr/>
          </p:nvSpPr>
          <p:spPr>
            <a:xfrm>
              <a:off x="7175748" y="3181763"/>
              <a:ext cx="494474" cy="494474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A0BAA09A-C754-416D-AF6D-F75A2BB8B577}"/>
                </a:ext>
              </a:extLst>
            </p:cNvPr>
            <p:cNvSpPr/>
            <p:nvPr/>
          </p:nvSpPr>
          <p:spPr>
            <a:xfrm>
              <a:off x="7215237" y="32443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다</a:t>
              </a:r>
              <a:endParaRPr lang="ko-KR" altLang="en-US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76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6967091" y="6077903"/>
            <a:ext cx="794805" cy="163335"/>
            <a:chOff x="6823265" y="6049328"/>
            <a:chExt cx="794805" cy="163335"/>
          </a:xfrm>
        </p:grpSpPr>
        <p:sp>
          <p:nvSpPr>
            <p:cNvPr id="34" name="직사각형 33"/>
            <p:cNvSpPr/>
            <p:nvPr/>
          </p:nvSpPr>
          <p:spPr>
            <a:xfrm>
              <a:off x="7134500" y="6049328"/>
              <a:ext cx="127899" cy="127899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454735" y="6049328"/>
              <a:ext cx="163335" cy="163335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23265" y="6049328"/>
              <a:ext cx="118899" cy="118899"/>
            </a:xfrm>
            <a:prstGeom prst="rect">
              <a:avLst/>
            </a:prstGeom>
            <a:solidFill>
              <a:srgbClr val="FFEC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430080" y="572837"/>
            <a:ext cx="795640" cy="158255"/>
            <a:chOff x="4581526" y="515242"/>
            <a:chExt cx="795640" cy="158255"/>
          </a:xfrm>
        </p:grpSpPr>
        <p:sp>
          <p:nvSpPr>
            <p:cNvPr id="32" name="직사각형 31"/>
            <p:cNvSpPr/>
            <p:nvPr/>
          </p:nvSpPr>
          <p:spPr>
            <a:xfrm>
              <a:off x="4581526" y="515242"/>
              <a:ext cx="158255" cy="158255"/>
            </a:xfrm>
            <a:prstGeom prst="rect">
              <a:avLst/>
            </a:prstGeom>
            <a:solidFill>
              <a:srgbClr val="3F97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258267" y="554598"/>
              <a:ext cx="118899" cy="118899"/>
            </a:xfrm>
            <a:prstGeom prst="rect">
              <a:avLst/>
            </a:prstGeom>
            <a:solidFill>
              <a:srgbClr val="FC9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932118" y="539684"/>
              <a:ext cx="133813" cy="133813"/>
            </a:xfrm>
            <a:prstGeom prst="rect">
              <a:avLst/>
            </a:pr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604510" y="1166490"/>
            <a:ext cx="9639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타이포_쌍문동 B"/>
                <a:ea typeface="타이포_쌍문동 B"/>
              </a:rPr>
              <a:t>INDEX</a:t>
            </a:r>
            <a:endParaRPr lang="ko-KR" altLang="en-US" sz="2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타이포_쌍문동 B"/>
              <a:ea typeface="타이포_쌍문동 B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5772238" y="1706665"/>
            <a:ext cx="647509" cy="0"/>
          </a:xfrm>
          <a:prstGeom prst="line">
            <a:avLst/>
          </a:prstGeom>
          <a:ln w="28575">
            <a:solidFill>
              <a:srgbClr val="2E4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7553" y="1837950"/>
            <a:ext cx="1516893" cy="285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dist">
              <a:buAutoNum type="arabicPeriod"/>
              <a:defRPr/>
            </a:pP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기획의도</a:t>
            </a:r>
          </a:p>
          <a:p>
            <a:pPr marL="228600" indent="-228600" algn="dist">
              <a:buAutoNum type="arabicPeriod"/>
              <a:defRPr/>
            </a:pPr>
            <a:endParaRPr lang="en-US" altLang="ko-KR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/>
              <a:ea typeface="나눔고딕"/>
            </a:endParaRPr>
          </a:p>
          <a:p>
            <a:pPr marL="228600" indent="-228600" algn="dist">
              <a:buAutoNum type="arabicPeriod"/>
              <a:defRPr/>
            </a:pP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목표 및 필요성</a:t>
            </a:r>
          </a:p>
          <a:p>
            <a:pPr marL="228600" indent="-228600" algn="dist">
              <a:buAutoNum type="arabicPeriod"/>
              <a:defRPr/>
            </a:pPr>
            <a:endParaRPr lang="en-US" altLang="ko-KR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/>
              <a:ea typeface="나눔고딕"/>
            </a:endParaRPr>
          </a:p>
          <a:p>
            <a:pPr marL="228600" indent="-228600" algn="dist">
              <a:buAutoNum type="arabicPeriod"/>
              <a:defRPr/>
            </a:pP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제작절차</a:t>
            </a:r>
          </a:p>
          <a:p>
            <a:pPr marL="228600" indent="-228600" algn="dist">
              <a:buAutoNum type="arabicPeriod"/>
              <a:defRPr/>
            </a:pPr>
            <a:endParaRPr lang="en-US" altLang="ko-KR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/>
              <a:ea typeface="나눔고딕"/>
            </a:endParaRPr>
          </a:p>
          <a:p>
            <a:pPr marL="228600" indent="-228600" algn="dist">
              <a:buAutoNum type="arabicPeriod"/>
              <a:defRPr/>
            </a:pP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구성도</a:t>
            </a:r>
          </a:p>
          <a:p>
            <a:pPr marL="228600" indent="-228600" algn="dist">
              <a:buAutoNum type="arabicPeriod"/>
              <a:defRPr/>
            </a:pPr>
            <a:endParaRPr lang="en-US" altLang="ko-KR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/>
              <a:ea typeface="나눔고딕"/>
            </a:endParaRPr>
          </a:p>
          <a:p>
            <a:pPr marL="228600" indent="-228600" algn="dist">
              <a:buAutoNum type="arabicPeriod"/>
              <a:defRPr/>
            </a:pP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앱기능 설명</a:t>
            </a:r>
          </a:p>
          <a:p>
            <a:pPr marL="228600" indent="-228600" algn="dist">
              <a:buAutoNum type="arabicPeriod"/>
              <a:defRPr/>
            </a:pP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/>
              <a:ea typeface="나눔고딕"/>
            </a:endParaRPr>
          </a:p>
          <a:p>
            <a:pPr marL="228600" indent="-228600" algn="dist">
              <a:buAutoNum type="arabicPeriod"/>
              <a:defRPr/>
            </a:pPr>
            <a:r>
              <a:rPr lang="ko-KR" altLang="en-US" sz="14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기능구현</a:t>
            </a:r>
          </a:p>
          <a:p>
            <a:pPr algn="dist">
              <a:defRPr/>
            </a:pPr>
            <a:endParaRPr lang="en-US" altLang="ko-KR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/>
              <a:ea typeface="나눔고딕"/>
            </a:endParaRPr>
          </a:p>
          <a:p>
            <a:pPr marL="228600" indent="-228600" algn="dist">
              <a:buAutoNum type="arabicPeriod"/>
              <a:defRPr/>
            </a:pPr>
            <a:endParaRPr lang="ko-KR" altLang="en-US" sz="14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/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30080" y="863645"/>
            <a:ext cx="3331816" cy="5075908"/>
          </a:xfrm>
          <a:prstGeom prst="rect">
            <a:avLst/>
          </a:prstGeom>
          <a:noFill/>
          <a:ln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58836" y="1046027"/>
            <a:ext cx="1147154" cy="437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/>
                <a:ea typeface="Noto Sans CJK KR Black"/>
              </a:rPr>
              <a:t>기획의도</a:t>
            </a:r>
            <a:endParaRPr lang="en-US" sz="2000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58836" y="648792"/>
            <a:ext cx="423254" cy="39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altLang="ko-KR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01</a:t>
            </a:r>
            <a:endParaRPr lang="en-US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58836" y="5974350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83569" y="1695978"/>
            <a:ext cx="9516181" cy="2550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휴먼명조"/>
                <a:ea typeface="휴먼명조"/>
              </a:rPr>
              <a:t>2020년부터 코로나 19로 인해 대학교 수업이 비대면으로 진행되어 2021년 기준 1학년인 신입생과 2학년 대부분이 학교를 가본 적이 없어 학교 앞에 어떠한 음식점이 있는지 알지 못합니다. 저희 팀 또한 1학년 때는 학교 앞에 어떠한 음식점이 알지 못했고 그 당시에는 학교 선배들이 알려줬지만 </a:t>
            </a:r>
          </a:p>
          <a:p>
            <a:pPr>
              <a:defRPr/>
            </a:pPr>
            <a:r>
              <a:rPr lang="ko-KR" altLang="en-US">
                <a:latin typeface="휴먼명조"/>
                <a:ea typeface="휴먼명조"/>
              </a:rPr>
              <a:t>현재는 비대면으로 수업이 진행되어 알려줄 사람을 찾기 힘듭니다. </a:t>
            </a:r>
          </a:p>
          <a:p>
            <a:pPr>
              <a:defRPr/>
            </a:pPr>
            <a:r>
              <a:rPr lang="ko-KR" altLang="en-US">
                <a:latin typeface="휴먼명조"/>
                <a:ea typeface="휴먼명조"/>
              </a:rPr>
              <a:t>그리고 복학생도 학교를 가지 못해 어떠한 음식점이 생기고 사라졌는지 대부분 </a:t>
            </a:r>
          </a:p>
          <a:p>
            <a:pPr>
              <a:defRPr/>
            </a:pPr>
            <a:r>
              <a:rPr lang="ko-KR" altLang="en-US">
                <a:latin typeface="휴먼명조"/>
                <a:ea typeface="휴먼명조"/>
              </a:rPr>
              <a:t>모르고 있습니다. 그래서 학교 앞에 어떠한 음식점이 있는지 어떠한 메뉴가 있는지 소개를 해주는 App이 있으면 어떨까? 하는 생각을 해서 학교 앞 </a:t>
            </a:r>
          </a:p>
          <a:p>
            <a:pPr>
              <a:defRPr/>
            </a:pPr>
            <a:r>
              <a:rPr lang="ko-KR" altLang="en-US">
                <a:latin typeface="휴먼명조"/>
                <a:ea typeface="휴먼명조"/>
              </a:rPr>
              <a:t>음식점을 소개해주는 App을 기획하게 되었습니다.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58836" y="1046027"/>
            <a:ext cx="1147154" cy="437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/>
                <a:ea typeface="Noto Sans CJK KR Black"/>
              </a:rPr>
              <a:t>기획의도</a:t>
            </a:r>
            <a:endParaRPr lang="en-US" sz="2000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58836" y="648792"/>
            <a:ext cx="423254" cy="39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altLang="ko-KR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01</a:t>
            </a:r>
            <a:endParaRPr lang="en-US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58836" y="5974350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7523" y="1647512"/>
            <a:ext cx="3476625" cy="321945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67212" y="1636652"/>
            <a:ext cx="3457575" cy="32004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125920" y="2117361"/>
            <a:ext cx="3841228" cy="36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4719" y="4940821"/>
            <a:ext cx="3370623" cy="68862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68459" y="4958468"/>
            <a:ext cx="3255081" cy="666599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094690" y="1617688"/>
            <a:ext cx="3716310" cy="361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938542" y="2699338"/>
            <a:ext cx="4253458" cy="1461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대학교 신·복학생을 대상으로</a:t>
            </a:r>
          </a:p>
          <a:p>
            <a:pPr>
              <a:defRPr/>
            </a:pPr>
            <a:r>
              <a:rPr lang="ko-KR" altLang="en-US"/>
              <a:t>설문조사를 한 결과</a:t>
            </a:r>
          </a:p>
          <a:p>
            <a:pPr>
              <a:defRPr/>
            </a:pPr>
            <a:r>
              <a:rPr lang="ko-KR" altLang="en-US"/>
              <a:t>많은 학생이 학교에 와본적이 없고</a:t>
            </a:r>
            <a:r>
              <a:rPr lang="en-US" altLang="ko-KR"/>
              <a:t>,</a:t>
            </a:r>
          </a:p>
          <a:p>
            <a:pPr>
              <a:defRPr/>
            </a:pPr>
            <a:r>
              <a:rPr lang="ko-KR" altLang="en-US"/>
              <a:t>학교 앞 음식점을 가본적이 없다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54173" y="1848221"/>
            <a:ext cx="8700442" cy="11311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굴림체"/>
                <a:ea typeface="굴림체"/>
              </a:rPr>
              <a:t>코로나로 모든 수업이 비대면으로 진행되고</a:t>
            </a:r>
            <a:r>
              <a:rPr lang="en-US" altLang="ko-KR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굴림체"/>
                <a:ea typeface="굴림체"/>
              </a:rPr>
              <a:t>,</a:t>
            </a: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굴림체"/>
                <a:ea typeface="굴림체"/>
              </a:rPr>
              <a:t> 대학교에 온적없는 학생들은 </a:t>
            </a:r>
          </a:p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굴림체"/>
                <a:ea typeface="굴림체"/>
              </a:rPr>
              <a:t>학교앞에있는 음식점의 정보가 부족하다</a:t>
            </a:r>
            <a:r>
              <a:rPr lang="en-US" altLang="ko-KR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굴림체"/>
                <a:ea typeface="굴림체"/>
              </a:rPr>
              <a:t>.</a:t>
            </a:r>
          </a:p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굴림체"/>
                <a:ea typeface="굴림체"/>
              </a:rPr>
              <a:t>그렇기에 신입생</a:t>
            </a:r>
            <a:r>
              <a:rPr lang="en-US" altLang="ko-KR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굴림체"/>
                <a:ea typeface="굴림체"/>
              </a:rPr>
              <a:t>,</a:t>
            </a: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굴림체"/>
                <a:ea typeface="굴림체"/>
              </a:rPr>
              <a:t> 복학생을 위한 어플리케이션을 만들게 되었다</a:t>
            </a:r>
            <a:r>
              <a:rPr lang="en-US" altLang="ko-KR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굴림체"/>
                <a:ea typeface="굴림체"/>
              </a:rPr>
              <a:t>.</a:t>
            </a: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굴림체"/>
                <a:ea typeface="굴림체"/>
              </a:rPr>
              <a:t>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998477" y="495954"/>
            <a:ext cx="204788" cy="108051"/>
            <a:chOff x="5838825" y="717479"/>
            <a:chExt cx="204788" cy="12585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838825" y="717479"/>
              <a:ext cx="114300" cy="125853"/>
            </a:xfrm>
            <a:prstGeom prst="line">
              <a:avLst/>
            </a:prstGeom>
            <a:ln w="44450">
              <a:solidFill>
                <a:srgbClr val="3135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5929313" y="717479"/>
              <a:ext cx="114300" cy="125853"/>
            </a:xfrm>
            <a:prstGeom prst="line">
              <a:avLst/>
            </a:prstGeom>
            <a:ln w="44450">
              <a:solidFill>
                <a:srgbClr val="3135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타원 8"/>
          <p:cNvSpPr/>
          <p:nvPr/>
        </p:nvSpPr>
        <p:spPr>
          <a:xfrm>
            <a:off x="4198143" y="5194300"/>
            <a:ext cx="3771900" cy="3771900"/>
          </a:xfrm>
          <a:prstGeom prst="ellipse">
            <a:avLst/>
          </a:prstGeom>
          <a:pattFill prst="wdDnDiag">
            <a:fgClr>
              <a:srgbClr val="CA9C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22026" y="1004514"/>
            <a:ext cx="1217864" cy="4431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667383"/>
                </a:solidFill>
                <a:latin typeface="G마켓 산스 Medium"/>
                <a:ea typeface="G마켓 산스 Medium"/>
              </a:rPr>
              <a:t>결론 도출</a:t>
            </a:r>
            <a:endParaRPr lang="en-US" sz="2000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667383"/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58836" y="1046027"/>
            <a:ext cx="1766279" cy="437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/>
                <a:ea typeface="Noto Sans CJK KR Black"/>
              </a:rPr>
              <a:t>목표 및 필요성</a:t>
            </a:r>
            <a:endParaRPr lang="en-US" sz="2000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58836" y="648792"/>
            <a:ext cx="423254" cy="39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altLang="ko-KR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02</a:t>
            </a:r>
            <a:endParaRPr lang="en-US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91872" y="2004962"/>
            <a:ext cx="7503178" cy="2174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1300" b="0" spc="-50">
                <a:ln w="9525">
                  <a:solidFill>
                    <a:srgbClr val="313540">
                      <a:alpha val="0"/>
                    </a:srgbClr>
                  </a:solidFill>
                </a:ln>
              </a:rPr>
              <a:t>현재 대학교 주변 음식점의 정보를 알 수 있는 어플은 배달어플 밖에 없다</a:t>
            </a:r>
            <a:r>
              <a:rPr lang="en-US" altLang="ko-KR" sz="1300" b="0" spc="-50">
                <a:ln w="9525">
                  <a:solidFill>
                    <a:srgbClr val="313540">
                      <a:alpha val="0"/>
                    </a:srgbClr>
                  </a:solidFill>
                </a:ln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sz="1300" b="0" spc="-50">
                <a:ln w="9525">
                  <a:solidFill>
                    <a:srgbClr val="313540">
                      <a:alpha val="0"/>
                    </a:srgbClr>
                  </a:solidFill>
                </a:ln>
              </a:rPr>
              <a:t>하지만 배달어플의 특성상 점주는 이용료를 지불하고 매장을 등록해야 한다</a:t>
            </a:r>
            <a:r>
              <a:rPr lang="en-US" altLang="ko-KR" sz="1300" b="0" spc="-50">
                <a:ln w="9525">
                  <a:solidFill>
                    <a:srgbClr val="313540">
                      <a:alpha val="0"/>
                    </a:srgbClr>
                  </a:solidFill>
                </a:ln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sz="1300" b="0" spc="-50">
                <a:ln w="9525">
                  <a:solidFill>
                    <a:srgbClr val="313540">
                      <a:alpha val="0"/>
                    </a:srgbClr>
                  </a:solidFill>
                </a:ln>
              </a:rPr>
              <a:t>현재는 많은 음식점들이 등록을 했지만</a:t>
            </a:r>
            <a:r>
              <a:rPr lang="en-US" altLang="ko-KR" sz="1300" b="0" spc="-50">
                <a:ln w="9525">
                  <a:solidFill>
                    <a:srgbClr val="313540">
                      <a:alpha val="0"/>
                    </a:srgbClr>
                  </a:solidFill>
                </a:ln>
              </a:rPr>
              <a:t>,</a:t>
            </a:r>
            <a:r>
              <a:rPr lang="ko-KR" altLang="en-US" sz="1300" b="0" spc="-50">
                <a:ln w="9525">
                  <a:solidFill>
                    <a:srgbClr val="313540">
                      <a:alpha val="0"/>
                    </a:srgbClr>
                  </a:solidFill>
                </a:ln>
              </a:rPr>
              <a:t> 아직 많은 음식점들은 등록하지 않고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sz="1300" b="0" spc="-50">
                <a:ln w="9525">
                  <a:solidFill>
                    <a:srgbClr val="313540">
                      <a:alpha val="0"/>
                    </a:srgbClr>
                  </a:solidFill>
                </a:ln>
              </a:rPr>
              <a:t>매장 손님을 메인으로 영업을 하고 있다</a:t>
            </a:r>
            <a:r>
              <a:rPr lang="en-US" altLang="ko-KR" sz="1300" b="0" spc="-50">
                <a:ln w="9525">
                  <a:solidFill>
                    <a:srgbClr val="313540">
                      <a:alpha val="0"/>
                    </a:srgbClr>
                  </a:solidFill>
                </a:ln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endParaRPr lang="en-US" altLang="ko-KR" sz="1300" b="0" spc="-50">
              <a:ln w="9525">
                <a:solidFill>
                  <a:srgbClr val="313540">
                    <a:alpha val="0"/>
                  </a:srgbClr>
                </a:solidFill>
              </a:ln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300" b="0" spc="-50">
                <a:ln w="9525">
                  <a:solidFill>
                    <a:srgbClr val="313540">
                      <a:alpha val="0"/>
                    </a:srgbClr>
                  </a:solidFill>
                </a:ln>
              </a:rPr>
              <a:t>우리는 이 특성을 활용하기 위해 배달어플이 아닌 신·복학생에게 학교 주변 음식점을</a:t>
            </a:r>
          </a:p>
          <a:p>
            <a:pPr algn="just">
              <a:lnSpc>
                <a:spcPct val="150000"/>
              </a:lnSpc>
              <a:defRPr/>
            </a:pPr>
            <a:r>
              <a:rPr lang="ko-KR" altLang="en-US" sz="1300" b="0" spc="-50">
                <a:ln w="9525">
                  <a:solidFill>
                    <a:srgbClr val="313540">
                      <a:alpha val="0"/>
                    </a:srgbClr>
                  </a:solidFill>
                </a:ln>
              </a:rPr>
              <a:t>소개하는 어플을 만들기로 했다</a:t>
            </a:r>
            <a:r>
              <a:rPr lang="en-US" altLang="ko-KR" sz="1300" b="0" spc="-50">
                <a:ln w="9525">
                  <a:solidFill>
                    <a:srgbClr val="313540">
                      <a:alpha val="0"/>
                    </a:srgbClr>
                  </a:solidFill>
                </a:ln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5786" y="5941669"/>
            <a:ext cx="2575990" cy="361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bg2">
                    <a:lumMod val="75000"/>
                  </a:schemeClr>
                </a:solidFill>
              </a:rPr>
              <a:t>배달어플 </a:t>
            </a:r>
            <a:r>
              <a:rPr lang="en-US" altLang="ko-KR" sz="120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ko-KR" altLang="en-US" sz="1200">
                <a:solidFill>
                  <a:schemeClr val="bg2">
                    <a:lumMod val="75000"/>
                  </a:schemeClr>
                </a:solidFill>
              </a:rPr>
              <a:t> 배달의 민족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4841" y="1499016"/>
            <a:ext cx="2144374" cy="4433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392566" y="1315437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73667" y="702821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986400" y="1187538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780558" y="700605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85435" y="641526"/>
            <a:ext cx="1402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atin typeface="타이포_쌍문동 B"/>
                <a:ea typeface="타이포_쌍문동 B"/>
              </a:rPr>
              <a:t>3. </a:t>
            </a:r>
            <a:r>
              <a:rPr lang="ko-KR" altLang="en-US">
                <a:latin typeface="타이포_쌍문동 B"/>
                <a:ea typeface="타이포_쌍문동 B"/>
              </a:rPr>
              <a:t>제작 절차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668254" y="1363925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098862" y="1006494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42427" y="2816902"/>
            <a:ext cx="1712869" cy="3141523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099487" y="2816902"/>
            <a:ext cx="2408127" cy="3141523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51804" y="2816902"/>
            <a:ext cx="3926229" cy="314152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727622" y="3058477"/>
            <a:ext cx="370614" cy="301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2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01</a:t>
            </a:r>
            <a:endParaRPr lang="ko-KR" altLang="en-US" sz="12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/>
              <a:ea typeface="나눔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27622" y="3825180"/>
            <a:ext cx="370614" cy="3067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2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02</a:t>
            </a:r>
            <a:endParaRPr lang="ko-KR" altLang="en-US" sz="12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/>
              <a:ea typeface="나눔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27622" y="4591883"/>
            <a:ext cx="370614" cy="302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2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03</a:t>
            </a:r>
            <a:endParaRPr lang="ko-KR" altLang="en-US" sz="12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/>
              <a:ea typeface="나눔고딕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27622" y="5358586"/>
            <a:ext cx="370614" cy="3068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2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04</a:t>
            </a:r>
            <a:endParaRPr lang="ko-KR" altLang="en-US" sz="12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/>
              <a:ea typeface="나눔고딕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52640" y="2380644"/>
            <a:ext cx="424825" cy="2785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05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LIST</a:t>
            </a:r>
            <a:endParaRPr lang="ko-KR" altLang="en-US" sz="105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/>
              <a:ea typeface="나눔고딕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96159" y="2380644"/>
            <a:ext cx="524406" cy="2785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05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PLAN</a:t>
            </a:r>
            <a:endParaRPr lang="ko-KR" altLang="en-US" sz="105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/>
              <a:ea typeface="나눔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52605" y="2380644"/>
            <a:ext cx="1025485" cy="2749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05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CONCLUSION</a:t>
            </a:r>
            <a:endParaRPr lang="ko-KR" altLang="en-US" sz="105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고딕"/>
              <a:ea typeface="나눔고딕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73213" y="2964900"/>
            <a:ext cx="742511" cy="2907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시장 조사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73213" y="3723314"/>
            <a:ext cx="737652" cy="2848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매장 조사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73213" y="4485962"/>
            <a:ext cx="1242477" cy="2841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어플 </a:t>
            </a:r>
            <a:r>
              <a:rPr lang="en-US" altLang="ko-KR" sz="1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UI/UX</a:t>
            </a:r>
            <a:r>
              <a:rPr lang="ko-KR" altLang="en-US" sz="1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디자인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73213" y="5259517"/>
            <a:ext cx="1252002" cy="2821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고딕"/>
                <a:ea typeface="나눔고딕"/>
              </a:rPr>
              <a:t>어플리케이션 제작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213860" y="2975923"/>
            <a:ext cx="1945005" cy="3082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유사 어플 탐색 및 계획 수립</a:t>
            </a:r>
            <a:endParaRPr lang="ko-KR" altLang="en-US" sz="1200" b="1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3410" y="3733101"/>
            <a:ext cx="1583054" cy="3035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학교 주변 음식점 조사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232910" y="4509329"/>
            <a:ext cx="2011680" cy="3084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어플의 전반적인 디자인 확정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37685" y="5276031"/>
            <a:ext cx="1687829" cy="3037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어플리케이션 개발 시작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744325" y="2967432"/>
            <a:ext cx="3275344" cy="288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배달의 민족</a:t>
            </a:r>
            <a:r>
              <a:rPr lang="en-US" altLang="ko-KR" sz="1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,</a:t>
            </a:r>
            <a:r>
              <a:rPr lang="ko-KR" altLang="en-US" sz="1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요기요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44325" y="3725846"/>
            <a:ext cx="2168933" cy="282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학교 주변 음식점 메뉴</a:t>
            </a:r>
            <a:r>
              <a:rPr lang="en-US" altLang="ko-KR" sz="1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,</a:t>
            </a:r>
            <a:r>
              <a:rPr lang="ko-KR" altLang="en-US" sz="1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가격 조사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44325" y="4488494"/>
            <a:ext cx="2593902" cy="291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어플의 </a:t>
            </a:r>
            <a:r>
              <a:rPr lang="en-US" altLang="ko-KR" sz="1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UI/UX </a:t>
            </a:r>
            <a:r>
              <a:rPr lang="ko-KR" altLang="en-US" sz="1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디자인 확정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44324" y="5262049"/>
            <a:ext cx="2287665" cy="289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레이아웃 배치 및 구현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392566" y="1315437"/>
            <a:ext cx="158255" cy="158255"/>
          </a:xfrm>
          <a:prstGeom prst="rect">
            <a:avLst/>
          </a:prstGeom>
          <a:solidFill>
            <a:srgbClr val="3F9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273667" y="702821"/>
            <a:ext cx="118899" cy="118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986400" y="1187538"/>
            <a:ext cx="127899" cy="127899"/>
          </a:xfrm>
          <a:prstGeom prst="rect">
            <a:avLst/>
          </a:prstGeom>
          <a:solidFill>
            <a:srgbClr val="FC9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780558" y="700605"/>
            <a:ext cx="163335" cy="163335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28310" y="641526"/>
            <a:ext cx="1116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타이포_쌍문동 B"/>
                <a:ea typeface="타이포_쌍문동 B"/>
              </a:rPr>
              <a:t>4. </a:t>
            </a: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타이포_쌍문동 B"/>
                <a:ea typeface="타이포_쌍문동 B"/>
              </a:rPr>
              <a:t>구성도</a:t>
            </a:r>
            <a:endParaRPr lang="ko-KR" altLang="en-US">
              <a:solidFill>
                <a:srgbClr val="2E405A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668254" y="1363925"/>
            <a:ext cx="118899" cy="118899"/>
          </a:xfrm>
          <a:prstGeom prst="rect">
            <a:avLst/>
          </a:prstGeom>
          <a:solidFill>
            <a:srgbClr val="FFE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098862" y="1006494"/>
            <a:ext cx="133813" cy="133813"/>
          </a:xfrm>
          <a:prstGeom prst="rect">
            <a:avLst/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2" name="그림 91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50388" y="1982851"/>
            <a:ext cx="10216968" cy="4212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8836" y="648792"/>
            <a:ext cx="423254" cy="39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</a:t>
            </a:r>
            <a:r>
              <a:rPr lang="en-US" altLang="ko-KR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5688" y="1537102"/>
            <a:ext cx="115030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rPr>
              <a:t>: </a:t>
            </a:r>
            <a:r>
              <a:rPr lang="ko-KR" altLang="en-US" sz="12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rPr>
              <a:t> 유저시나리오</a:t>
            </a:r>
            <a:endParaRPr lang="en-US" altLang="ko-KR" sz="1200" b="0" spc="-50">
              <a:ln w="9525">
                <a:solidFill>
                  <a:srgbClr val="313540">
                    <a:alpha val="0"/>
                  </a:srgbClr>
                </a:solidFill>
              </a:ln>
              <a:latin typeface="Noto Sans CJK KR Regular"/>
              <a:ea typeface="Noto Sans CJK KR Regular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47730" y="2256732"/>
            <a:ext cx="1341241" cy="1172268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2455745" y="3429000"/>
            <a:ext cx="1341241" cy="2344537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095465" y="2331734"/>
            <a:ext cx="1329975" cy="424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G마켓 산스 Medium"/>
                <a:ea typeface="G마켓 산스 Medium"/>
              </a:rPr>
              <a:t>사용자 그룹</a:t>
            </a:r>
            <a:endParaRPr lang="en-US" b="0" spc="-50">
              <a:ln w="9525">
                <a:solidFill>
                  <a:srgbClr val="313540">
                    <a:alpha val="0"/>
                  </a:srgbClr>
                </a:solidFill>
              </a:ln>
              <a:latin typeface="G마켓 산스 Medium"/>
              <a:ea typeface="G마켓 산스 Medium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95465" y="2667433"/>
            <a:ext cx="2596800" cy="3405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백석대에 재학중인 </a:t>
            </a:r>
            <a:r>
              <a:rPr lang="en-US" altLang="ko-KR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20</a:t>
            </a: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학번 남성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95465" y="3957078"/>
            <a:ext cx="1053750" cy="424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b="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G마켓 산스 Medium"/>
                <a:ea typeface="G마켓 산스 Medium"/>
              </a:rPr>
              <a:t>시놉시스</a:t>
            </a:r>
            <a:endParaRPr lang="en-US" b="0" spc="-50">
              <a:ln w="9525">
                <a:solidFill>
                  <a:srgbClr val="313540">
                    <a:alpha val="0"/>
                  </a:srgbClr>
                </a:solidFill>
              </a:ln>
              <a:latin typeface="G마켓 산스 Medium"/>
              <a:ea typeface="G마켓 산스 Medium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95465" y="4390396"/>
            <a:ext cx="7391596" cy="1113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사용자는 </a:t>
            </a:r>
            <a:r>
              <a:rPr lang="en-US" altLang="ko-KR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20</a:t>
            </a: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년도 입학 후 학교에 방문한 적이 없다</a:t>
            </a:r>
            <a:r>
              <a:rPr lang="en-US" altLang="ko-KR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사용자는 대면 수업을 신청해 학교에 방문하게 되었지만 학교 앞 음식점에 대한 정보가 없다</a:t>
            </a:r>
            <a:r>
              <a:rPr lang="en-US" altLang="ko-KR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코로나 </a:t>
            </a:r>
            <a:r>
              <a:rPr lang="en-US" altLang="ko-KR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19</a:t>
            </a: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로 인해 선배</a:t>
            </a:r>
            <a:r>
              <a:rPr lang="en-US" altLang="ko-KR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,</a:t>
            </a: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동기들과 교류가 전혀 없었기에 학교 주변 맛집을 모른다</a:t>
            </a:r>
            <a:r>
              <a:rPr lang="en-US" altLang="ko-KR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스마트폰을 이용해 배달 어플을 보았지만 정보가 부족하다</a:t>
            </a:r>
            <a:r>
              <a:rPr lang="en-US" altLang="ko-KR" sz="14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tx1">
                    <a:alpha val="75000"/>
                  </a:schemeClr>
                </a:solidFill>
              </a:rPr>
              <a:t>.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FF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677863" y="2331734"/>
            <a:ext cx="1042766" cy="1001563"/>
          </a:xfrm>
          <a:prstGeom prst="rect">
            <a:avLst/>
          </a:prstGeom>
        </p:spPr>
      </p:pic>
      <p:grpSp>
        <p:nvGrpSpPr>
          <p:cNvPr id="38" name="그래픽 15"/>
          <p:cNvGrpSpPr/>
          <p:nvPr/>
        </p:nvGrpSpPr>
        <p:grpSpPr>
          <a:xfrm>
            <a:off x="2846769" y="4320026"/>
            <a:ext cx="472314" cy="472314"/>
            <a:chOff x="5009728" y="2725751"/>
            <a:chExt cx="571500" cy="571500"/>
          </a:xfrm>
          <a:solidFill>
            <a:schemeClr val="bg1"/>
          </a:solidFill>
        </p:grpSpPr>
        <p:grpSp>
          <p:nvGrpSpPr>
            <p:cNvPr id="39" name="그래픽 15"/>
            <p:cNvGrpSpPr/>
            <p:nvPr/>
          </p:nvGrpSpPr>
          <p:grpSpPr>
            <a:xfrm>
              <a:off x="5071640" y="2725751"/>
              <a:ext cx="447675" cy="571500"/>
              <a:chOff x="5071640" y="2725751"/>
              <a:chExt cx="447675" cy="571500"/>
            </a:xfrm>
            <a:grpFill/>
          </p:grpSpPr>
          <p:sp>
            <p:nvSpPr>
              <p:cNvPr id="40" name="자유형: 도형 39"/>
              <p:cNvSpPr/>
              <p:nvPr/>
            </p:nvSpPr>
            <p:spPr>
              <a:xfrm>
                <a:off x="5071640" y="2725751"/>
                <a:ext cx="447675" cy="571500"/>
              </a:xfrm>
              <a:custGeom>
                <a:avLst/>
                <a:gdLst>
                  <a:gd name="connsiteX0" fmla="*/ 308743 w 447675"/>
                  <a:gd name="connsiteY0" fmla="*/ 0 h 571500"/>
                  <a:gd name="connsiteX1" fmla="*/ 0 w 447675"/>
                  <a:gd name="connsiteY1" fmla="*/ 0 h 571500"/>
                  <a:gd name="connsiteX2" fmla="*/ 0 w 447675"/>
                  <a:gd name="connsiteY2" fmla="*/ 571500 h 571500"/>
                  <a:gd name="connsiteX3" fmla="*/ 447675 w 447675"/>
                  <a:gd name="connsiteY3" fmla="*/ 571500 h 571500"/>
                  <a:gd name="connsiteX4" fmla="*/ 447675 w 447675"/>
                  <a:gd name="connsiteY4" fmla="*/ 138932 h 571500"/>
                  <a:gd name="connsiteX5" fmla="*/ 308743 w 447675"/>
                  <a:gd name="connsiteY5" fmla="*/ 0 h 571500"/>
                  <a:gd name="connsiteX6" fmla="*/ 314325 w 447675"/>
                  <a:gd name="connsiteY6" fmla="*/ 32518 h 571500"/>
                  <a:gd name="connsiteX7" fmla="*/ 415157 w 447675"/>
                  <a:gd name="connsiteY7" fmla="*/ 133350 h 571500"/>
                  <a:gd name="connsiteX8" fmla="*/ 314325 w 447675"/>
                  <a:gd name="connsiteY8" fmla="*/ 133350 h 571500"/>
                  <a:gd name="connsiteX9" fmla="*/ 314325 w 447675"/>
                  <a:gd name="connsiteY9" fmla="*/ 32518 h 571500"/>
                  <a:gd name="connsiteX10" fmla="*/ 19050 w 447675"/>
                  <a:gd name="connsiteY10" fmla="*/ 552450 h 571500"/>
                  <a:gd name="connsiteX11" fmla="*/ 19050 w 447675"/>
                  <a:gd name="connsiteY11" fmla="*/ 19050 h 571500"/>
                  <a:gd name="connsiteX12" fmla="*/ 295275 w 447675"/>
                  <a:gd name="connsiteY12" fmla="*/ 19050 h 571500"/>
                  <a:gd name="connsiteX13" fmla="*/ 295275 w 447675"/>
                  <a:gd name="connsiteY13" fmla="*/ 152400 h 571500"/>
                  <a:gd name="connsiteX14" fmla="*/ 428625 w 447675"/>
                  <a:gd name="connsiteY14" fmla="*/ 152400 h 571500"/>
                  <a:gd name="connsiteX15" fmla="*/ 428625 w 447675"/>
                  <a:gd name="connsiteY15" fmla="*/ 552450 h 571500"/>
                  <a:gd name="connsiteX16" fmla="*/ 19050 w 447675"/>
                  <a:gd name="connsiteY16" fmla="*/ 55245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7675" h="571500">
                    <a:moveTo>
                      <a:pt x="308743" y="0"/>
                    </a:moveTo>
                    <a:lnTo>
                      <a:pt x="0" y="0"/>
                    </a:lnTo>
                    <a:lnTo>
                      <a:pt x="0" y="571500"/>
                    </a:lnTo>
                    <a:lnTo>
                      <a:pt x="447675" y="571500"/>
                    </a:lnTo>
                    <a:lnTo>
                      <a:pt x="447675" y="138932"/>
                    </a:lnTo>
                    <a:lnTo>
                      <a:pt x="308743" y="0"/>
                    </a:lnTo>
                    <a:close/>
                    <a:moveTo>
                      <a:pt x="314325" y="32518"/>
                    </a:moveTo>
                    <a:lnTo>
                      <a:pt x="415157" y="133350"/>
                    </a:lnTo>
                    <a:lnTo>
                      <a:pt x="314325" y="133350"/>
                    </a:lnTo>
                    <a:lnTo>
                      <a:pt x="314325" y="32518"/>
                    </a:lnTo>
                    <a:close/>
                    <a:moveTo>
                      <a:pt x="19050" y="552450"/>
                    </a:moveTo>
                    <a:lnTo>
                      <a:pt x="19050" y="19050"/>
                    </a:lnTo>
                    <a:lnTo>
                      <a:pt x="295275" y="19050"/>
                    </a:lnTo>
                    <a:lnTo>
                      <a:pt x="295275" y="152400"/>
                    </a:lnTo>
                    <a:lnTo>
                      <a:pt x="428625" y="152400"/>
                    </a:lnTo>
                    <a:lnTo>
                      <a:pt x="428625" y="552450"/>
                    </a:lnTo>
                    <a:lnTo>
                      <a:pt x="19050" y="552450"/>
                    </a:ln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1" name="자유형: 도형 40"/>
              <p:cNvSpPr/>
              <p:nvPr/>
            </p:nvSpPr>
            <p:spPr>
              <a:xfrm>
                <a:off x="5252615" y="2925776"/>
                <a:ext cx="171450" cy="19050"/>
              </a:xfrm>
              <a:custGeom>
                <a:avLst/>
                <a:gdLst>
                  <a:gd name="connsiteX0" fmla="*/ 161925 w 171450"/>
                  <a:gd name="connsiteY0" fmla="*/ 0 h 19050"/>
                  <a:gd name="connsiteX1" fmla="*/ 9525 w 171450"/>
                  <a:gd name="connsiteY1" fmla="*/ 0 h 19050"/>
                  <a:gd name="connsiteX2" fmla="*/ 0 w 171450"/>
                  <a:gd name="connsiteY2" fmla="*/ 9525 h 19050"/>
                  <a:gd name="connsiteX3" fmla="*/ 9525 w 171450"/>
                  <a:gd name="connsiteY3" fmla="*/ 19050 h 19050"/>
                  <a:gd name="connsiteX4" fmla="*/ 161925 w 171450"/>
                  <a:gd name="connsiteY4" fmla="*/ 19050 h 19050"/>
                  <a:gd name="connsiteX5" fmla="*/ 171450 w 171450"/>
                  <a:gd name="connsiteY5" fmla="*/ 9525 h 19050"/>
                  <a:gd name="connsiteX6" fmla="*/ 161925 w 171450"/>
                  <a:gd name="connsiteY6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19050">
                    <a:moveTo>
                      <a:pt x="161925" y="0"/>
                    </a:moveTo>
                    <a:lnTo>
                      <a:pt x="9525" y="0"/>
                    </a:lnTo>
                    <a:cubicBezTo>
                      <a:pt x="4267" y="0"/>
                      <a:pt x="0" y="4258"/>
                      <a:pt x="0" y="9525"/>
                    </a:cubicBezTo>
                    <a:cubicBezTo>
                      <a:pt x="0" y="14792"/>
                      <a:pt x="4267" y="19050"/>
                      <a:pt x="9525" y="19050"/>
                    </a:cubicBezTo>
                    <a:lnTo>
                      <a:pt x="161925" y="19050"/>
                    </a:lnTo>
                    <a:cubicBezTo>
                      <a:pt x="167183" y="19050"/>
                      <a:pt x="171450" y="14792"/>
                      <a:pt x="171450" y="9525"/>
                    </a:cubicBezTo>
                    <a:cubicBezTo>
                      <a:pt x="171450" y="4258"/>
                      <a:pt x="167183" y="0"/>
                      <a:pt x="161925" y="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2" name="자유형: 도형 41"/>
              <p:cNvSpPr/>
              <p:nvPr/>
            </p:nvSpPr>
            <p:spPr>
              <a:xfrm>
                <a:off x="5157363" y="2897196"/>
                <a:ext cx="85722" cy="57154"/>
              </a:xfrm>
              <a:custGeom>
                <a:avLst/>
                <a:gdLst>
                  <a:gd name="connsiteX0" fmla="*/ 70249 w 85722"/>
                  <a:gd name="connsiteY0" fmla="*/ 2090 h 57154"/>
                  <a:gd name="connsiteX1" fmla="*/ 29282 w 85722"/>
                  <a:gd name="connsiteY1" fmla="*/ 34866 h 57154"/>
                  <a:gd name="connsiteX2" fmla="*/ 16262 w 85722"/>
                  <a:gd name="connsiteY2" fmla="*/ 21845 h 57154"/>
                  <a:gd name="connsiteX3" fmla="*/ 2793 w 85722"/>
                  <a:gd name="connsiteY3" fmla="*/ 21845 h 57154"/>
                  <a:gd name="connsiteX4" fmla="*/ 2793 w 85722"/>
                  <a:gd name="connsiteY4" fmla="*/ 35314 h 57154"/>
                  <a:gd name="connsiteX5" fmla="*/ 21843 w 85722"/>
                  <a:gd name="connsiteY5" fmla="*/ 54364 h 57154"/>
                  <a:gd name="connsiteX6" fmla="*/ 28577 w 85722"/>
                  <a:gd name="connsiteY6" fmla="*/ 57154 h 57154"/>
                  <a:gd name="connsiteX7" fmla="*/ 34521 w 85722"/>
                  <a:gd name="connsiteY7" fmla="*/ 55068 h 57154"/>
                  <a:gd name="connsiteX8" fmla="*/ 82146 w 85722"/>
                  <a:gd name="connsiteY8" fmla="*/ 16968 h 57154"/>
                  <a:gd name="connsiteX9" fmla="*/ 83632 w 85722"/>
                  <a:gd name="connsiteY9" fmla="*/ 3576 h 57154"/>
                  <a:gd name="connsiteX10" fmla="*/ 70249 w 85722"/>
                  <a:gd name="connsiteY10" fmla="*/ 2090 h 5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722" h="57154">
                    <a:moveTo>
                      <a:pt x="70249" y="2090"/>
                    </a:moveTo>
                    <a:lnTo>
                      <a:pt x="29282" y="34866"/>
                    </a:lnTo>
                    <a:lnTo>
                      <a:pt x="16262" y="21845"/>
                    </a:lnTo>
                    <a:cubicBezTo>
                      <a:pt x="12537" y="18121"/>
                      <a:pt x="6517" y="18121"/>
                      <a:pt x="2793" y="21845"/>
                    </a:cubicBezTo>
                    <a:cubicBezTo>
                      <a:pt x="-931" y="25570"/>
                      <a:pt x="-931" y="31589"/>
                      <a:pt x="2793" y="35314"/>
                    </a:cubicBezTo>
                    <a:lnTo>
                      <a:pt x="21843" y="54364"/>
                    </a:lnTo>
                    <a:cubicBezTo>
                      <a:pt x="23691" y="56211"/>
                      <a:pt x="26129" y="57154"/>
                      <a:pt x="28577" y="57154"/>
                    </a:cubicBezTo>
                    <a:cubicBezTo>
                      <a:pt x="30673" y="57154"/>
                      <a:pt x="32778" y="56469"/>
                      <a:pt x="34521" y="55068"/>
                    </a:cubicBezTo>
                    <a:lnTo>
                      <a:pt x="82146" y="16968"/>
                    </a:lnTo>
                    <a:cubicBezTo>
                      <a:pt x="86261" y="13673"/>
                      <a:pt x="86918" y="7682"/>
                      <a:pt x="83632" y="3576"/>
                    </a:cubicBezTo>
                    <a:cubicBezTo>
                      <a:pt x="80355" y="-539"/>
                      <a:pt x="74355" y="-1196"/>
                      <a:pt x="70249" y="209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3" name="자유형: 도형 42"/>
              <p:cNvSpPr/>
              <p:nvPr/>
            </p:nvSpPr>
            <p:spPr>
              <a:xfrm>
                <a:off x="5252615" y="3030551"/>
                <a:ext cx="171450" cy="19050"/>
              </a:xfrm>
              <a:custGeom>
                <a:avLst/>
                <a:gdLst>
                  <a:gd name="connsiteX0" fmla="*/ 161925 w 171450"/>
                  <a:gd name="connsiteY0" fmla="*/ 0 h 19050"/>
                  <a:gd name="connsiteX1" fmla="*/ 9525 w 171450"/>
                  <a:gd name="connsiteY1" fmla="*/ 0 h 19050"/>
                  <a:gd name="connsiteX2" fmla="*/ 0 w 171450"/>
                  <a:gd name="connsiteY2" fmla="*/ 9525 h 19050"/>
                  <a:gd name="connsiteX3" fmla="*/ 9525 w 171450"/>
                  <a:gd name="connsiteY3" fmla="*/ 19050 h 19050"/>
                  <a:gd name="connsiteX4" fmla="*/ 161925 w 171450"/>
                  <a:gd name="connsiteY4" fmla="*/ 19050 h 19050"/>
                  <a:gd name="connsiteX5" fmla="*/ 171450 w 171450"/>
                  <a:gd name="connsiteY5" fmla="*/ 9525 h 19050"/>
                  <a:gd name="connsiteX6" fmla="*/ 161925 w 171450"/>
                  <a:gd name="connsiteY6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19050">
                    <a:moveTo>
                      <a:pt x="161925" y="0"/>
                    </a:moveTo>
                    <a:lnTo>
                      <a:pt x="9525" y="0"/>
                    </a:lnTo>
                    <a:cubicBezTo>
                      <a:pt x="4267" y="0"/>
                      <a:pt x="0" y="4258"/>
                      <a:pt x="0" y="9525"/>
                    </a:cubicBezTo>
                    <a:cubicBezTo>
                      <a:pt x="0" y="14792"/>
                      <a:pt x="4267" y="19050"/>
                      <a:pt x="9525" y="19050"/>
                    </a:cubicBezTo>
                    <a:lnTo>
                      <a:pt x="161925" y="19050"/>
                    </a:lnTo>
                    <a:cubicBezTo>
                      <a:pt x="167183" y="19050"/>
                      <a:pt x="171450" y="14792"/>
                      <a:pt x="171450" y="9525"/>
                    </a:cubicBezTo>
                    <a:cubicBezTo>
                      <a:pt x="171450" y="4258"/>
                      <a:pt x="167183" y="0"/>
                      <a:pt x="161925" y="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4" name="자유형: 도형 43"/>
              <p:cNvSpPr/>
              <p:nvPr/>
            </p:nvSpPr>
            <p:spPr>
              <a:xfrm>
                <a:off x="5157363" y="3001971"/>
                <a:ext cx="85722" cy="57154"/>
              </a:xfrm>
              <a:custGeom>
                <a:avLst/>
                <a:gdLst>
                  <a:gd name="connsiteX0" fmla="*/ 70249 w 85722"/>
                  <a:gd name="connsiteY0" fmla="*/ 2090 h 57154"/>
                  <a:gd name="connsiteX1" fmla="*/ 29282 w 85722"/>
                  <a:gd name="connsiteY1" fmla="*/ 34866 h 57154"/>
                  <a:gd name="connsiteX2" fmla="*/ 16262 w 85722"/>
                  <a:gd name="connsiteY2" fmla="*/ 21845 h 57154"/>
                  <a:gd name="connsiteX3" fmla="*/ 2793 w 85722"/>
                  <a:gd name="connsiteY3" fmla="*/ 21845 h 57154"/>
                  <a:gd name="connsiteX4" fmla="*/ 2793 w 85722"/>
                  <a:gd name="connsiteY4" fmla="*/ 35314 h 57154"/>
                  <a:gd name="connsiteX5" fmla="*/ 21843 w 85722"/>
                  <a:gd name="connsiteY5" fmla="*/ 54364 h 57154"/>
                  <a:gd name="connsiteX6" fmla="*/ 28577 w 85722"/>
                  <a:gd name="connsiteY6" fmla="*/ 57154 h 57154"/>
                  <a:gd name="connsiteX7" fmla="*/ 34521 w 85722"/>
                  <a:gd name="connsiteY7" fmla="*/ 55068 h 57154"/>
                  <a:gd name="connsiteX8" fmla="*/ 82146 w 85722"/>
                  <a:gd name="connsiteY8" fmla="*/ 16968 h 57154"/>
                  <a:gd name="connsiteX9" fmla="*/ 83632 w 85722"/>
                  <a:gd name="connsiteY9" fmla="*/ 3576 h 57154"/>
                  <a:gd name="connsiteX10" fmla="*/ 70249 w 85722"/>
                  <a:gd name="connsiteY10" fmla="*/ 2090 h 5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722" h="57154">
                    <a:moveTo>
                      <a:pt x="70249" y="2090"/>
                    </a:moveTo>
                    <a:lnTo>
                      <a:pt x="29282" y="34866"/>
                    </a:lnTo>
                    <a:lnTo>
                      <a:pt x="16262" y="21845"/>
                    </a:lnTo>
                    <a:cubicBezTo>
                      <a:pt x="12537" y="18121"/>
                      <a:pt x="6517" y="18121"/>
                      <a:pt x="2793" y="21845"/>
                    </a:cubicBezTo>
                    <a:cubicBezTo>
                      <a:pt x="-931" y="25570"/>
                      <a:pt x="-931" y="31589"/>
                      <a:pt x="2793" y="35314"/>
                    </a:cubicBezTo>
                    <a:lnTo>
                      <a:pt x="21843" y="54364"/>
                    </a:lnTo>
                    <a:cubicBezTo>
                      <a:pt x="23691" y="56211"/>
                      <a:pt x="26129" y="57154"/>
                      <a:pt x="28577" y="57154"/>
                    </a:cubicBezTo>
                    <a:cubicBezTo>
                      <a:pt x="30673" y="57154"/>
                      <a:pt x="32778" y="56469"/>
                      <a:pt x="34521" y="55068"/>
                    </a:cubicBezTo>
                    <a:lnTo>
                      <a:pt x="82146" y="16968"/>
                    </a:lnTo>
                    <a:cubicBezTo>
                      <a:pt x="86261" y="13673"/>
                      <a:pt x="86918" y="7682"/>
                      <a:pt x="83632" y="3576"/>
                    </a:cubicBezTo>
                    <a:cubicBezTo>
                      <a:pt x="80355" y="-539"/>
                      <a:pt x="74355" y="-1196"/>
                      <a:pt x="70249" y="209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5" name="자유형: 도형 44"/>
              <p:cNvSpPr/>
              <p:nvPr/>
            </p:nvSpPr>
            <p:spPr>
              <a:xfrm>
                <a:off x="5252615" y="3135326"/>
                <a:ext cx="171450" cy="19050"/>
              </a:xfrm>
              <a:custGeom>
                <a:avLst/>
                <a:gdLst>
                  <a:gd name="connsiteX0" fmla="*/ 161925 w 171450"/>
                  <a:gd name="connsiteY0" fmla="*/ 0 h 19050"/>
                  <a:gd name="connsiteX1" fmla="*/ 9525 w 171450"/>
                  <a:gd name="connsiteY1" fmla="*/ 0 h 19050"/>
                  <a:gd name="connsiteX2" fmla="*/ 0 w 171450"/>
                  <a:gd name="connsiteY2" fmla="*/ 9525 h 19050"/>
                  <a:gd name="connsiteX3" fmla="*/ 9525 w 171450"/>
                  <a:gd name="connsiteY3" fmla="*/ 19050 h 19050"/>
                  <a:gd name="connsiteX4" fmla="*/ 161925 w 171450"/>
                  <a:gd name="connsiteY4" fmla="*/ 19050 h 19050"/>
                  <a:gd name="connsiteX5" fmla="*/ 171450 w 171450"/>
                  <a:gd name="connsiteY5" fmla="*/ 9525 h 19050"/>
                  <a:gd name="connsiteX6" fmla="*/ 161925 w 171450"/>
                  <a:gd name="connsiteY6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450" h="19050">
                    <a:moveTo>
                      <a:pt x="161925" y="0"/>
                    </a:moveTo>
                    <a:lnTo>
                      <a:pt x="9525" y="0"/>
                    </a:lnTo>
                    <a:cubicBezTo>
                      <a:pt x="4267" y="0"/>
                      <a:pt x="0" y="4258"/>
                      <a:pt x="0" y="9525"/>
                    </a:cubicBezTo>
                    <a:cubicBezTo>
                      <a:pt x="0" y="14792"/>
                      <a:pt x="4267" y="19050"/>
                      <a:pt x="9525" y="19050"/>
                    </a:cubicBezTo>
                    <a:lnTo>
                      <a:pt x="161925" y="19050"/>
                    </a:lnTo>
                    <a:cubicBezTo>
                      <a:pt x="167183" y="19050"/>
                      <a:pt x="171450" y="14792"/>
                      <a:pt x="171450" y="9525"/>
                    </a:cubicBezTo>
                    <a:cubicBezTo>
                      <a:pt x="171450" y="4258"/>
                      <a:pt x="167183" y="0"/>
                      <a:pt x="161925" y="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6" name="자유형: 도형 45"/>
              <p:cNvSpPr/>
              <p:nvPr/>
            </p:nvSpPr>
            <p:spPr>
              <a:xfrm>
                <a:off x="5157363" y="3106746"/>
                <a:ext cx="85722" cy="57154"/>
              </a:xfrm>
              <a:custGeom>
                <a:avLst/>
                <a:gdLst>
                  <a:gd name="connsiteX0" fmla="*/ 70249 w 85722"/>
                  <a:gd name="connsiteY0" fmla="*/ 2090 h 57154"/>
                  <a:gd name="connsiteX1" fmla="*/ 29282 w 85722"/>
                  <a:gd name="connsiteY1" fmla="*/ 34866 h 57154"/>
                  <a:gd name="connsiteX2" fmla="*/ 16262 w 85722"/>
                  <a:gd name="connsiteY2" fmla="*/ 21845 h 57154"/>
                  <a:gd name="connsiteX3" fmla="*/ 2793 w 85722"/>
                  <a:gd name="connsiteY3" fmla="*/ 21845 h 57154"/>
                  <a:gd name="connsiteX4" fmla="*/ 2793 w 85722"/>
                  <a:gd name="connsiteY4" fmla="*/ 35314 h 57154"/>
                  <a:gd name="connsiteX5" fmla="*/ 21843 w 85722"/>
                  <a:gd name="connsiteY5" fmla="*/ 54364 h 57154"/>
                  <a:gd name="connsiteX6" fmla="*/ 28577 w 85722"/>
                  <a:gd name="connsiteY6" fmla="*/ 57154 h 57154"/>
                  <a:gd name="connsiteX7" fmla="*/ 34521 w 85722"/>
                  <a:gd name="connsiteY7" fmla="*/ 55068 h 57154"/>
                  <a:gd name="connsiteX8" fmla="*/ 82146 w 85722"/>
                  <a:gd name="connsiteY8" fmla="*/ 16968 h 57154"/>
                  <a:gd name="connsiteX9" fmla="*/ 83632 w 85722"/>
                  <a:gd name="connsiteY9" fmla="*/ 3576 h 57154"/>
                  <a:gd name="connsiteX10" fmla="*/ 70249 w 85722"/>
                  <a:gd name="connsiteY10" fmla="*/ 2090 h 5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722" h="57154">
                    <a:moveTo>
                      <a:pt x="70249" y="2090"/>
                    </a:moveTo>
                    <a:lnTo>
                      <a:pt x="29282" y="34866"/>
                    </a:lnTo>
                    <a:lnTo>
                      <a:pt x="16262" y="21845"/>
                    </a:lnTo>
                    <a:cubicBezTo>
                      <a:pt x="12537" y="18121"/>
                      <a:pt x="6517" y="18121"/>
                      <a:pt x="2793" y="21845"/>
                    </a:cubicBezTo>
                    <a:cubicBezTo>
                      <a:pt x="-931" y="25569"/>
                      <a:pt x="-931" y="31589"/>
                      <a:pt x="2793" y="35314"/>
                    </a:cubicBezTo>
                    <a:lnTo>
                      <a:pt x="21843" y="54364"/>
                    </a:lnTo>
                    <a:cubicBezTo>
                      <a:pt x="23691" y="56211"/>
                      <a:pt x="26129" y="57154"/>
                      <a:pt x="28577" y="57154"/>
                    </a:cubicBezTo>
                    <a:cubicBezTo>
                      <a:pt x="30673" y="57154"/>
                      <a:pt x="32778" y="56469"/>
                      <a:pt x="34521" y="55068"/>
                    </a:cubicBezTo>
                    <a:lnTo>
                      <a:pt x="82146" y="16968"/>
                    </a:lnTo>
                    <a:cubicBezTo>
                      <a:pt x="86261" y="13673"/>
                      <a:pt x="86918" y="7682"/>
                      <a:pt x="83632" y="3576"/>
                    </a:cubicBezTo>
                    <a:cubicBezTo>
                      <a:pt x="80355" y="-539"/>
                      <a:pt x="74355" y="-1196"/>
                      <a:pt x="70249" y="209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058836" y="1046027"/>
            <a:ext cx="909029" cy="4379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000" b="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/>
                <a:ea typeface="Noto Sans CJK KR Black"/>
              </a:rPr>
              <a:t>구현도</a:t>
            </a:r>
            <a:endParaRPr lang="en-US" sz="2000" b="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564</Words>
  <Application>Microsoft Office PowerPoint</Application>
  <PresentationFormat>와이드스크린</PresentationFormat>
  <Paragraphs>139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G마켓 산스 Light</vt:lpstr>
      <vt:lpstr>G마켓 산스 Medium</vt:lpstr>
      <vt:lpstr>Noto Sans CJK KR Black</vt:lpstr>
      <vt:lpstr>Noto Sans CJK KR Regular</vt:lpstr>
      <vt:lpstr>굴림체</vt:lpstr>
      <vt:lpstr>나눔고딕</vt:lpstr>
      <vt:lpstr>맑은 고딕</vt:lpstr>
      <vt:lpstr>배달의민족 한나체 Air</vt:lpstr>
      <vt:lpstr>타이포_쌍문동 B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Choi</cp:lastModifiedBy>
  <cp:revision>66</cp:revision>
  <dcterms:created xsi:type="dcterms:W3CDTF">2018-12-16T08:22:25Z</dcterms:created>
  <dcterms:modified xsi:type="dcterms:W3CDTF">2021-12-07T06:10:21Z</dcterms:modified>
  <cp:version>1000.0000.01</cp:version>
</cp:coreProperties>
</file>