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34193975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88525" autoAdjust="0"/>
  </p:normalViewPr>
  <p:slideViewPr>
    <p:cSldViewPr>
      <p:cViewPr varScale="1">
        <p:scale>
          <a:sx n="100" d="100"/>
          <a:sy n="100" d="100"/>
        </p:scale>
        <p:origin x="216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9397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jpeg"  /><Relationship Id="rId7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jpeg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1428750" y="3524250"/>
          <a:ext cx="16866224" cy="9127331"/>
          <a:chOff x="1428750" y="3524250"/>
          <a:chExt cx="16866224" cy="9127331"/>
        </a:xfrm>
      </p:grpSpPr>
      <p:pic>
        <p:nvPicPr>
          <p:cNvPr id="7" name="rect895399800675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08" y="5569549"/>
            <a:ext cx="5621904" cy="1285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5AFDF2-E425-BC36-B346-016D1405DB69}"/>
              </a:ext>
            </a:extLst>
          </p:cNvPr>
          <p:cNvSpPr txBox="1"/>
          <p:nvPr/>
        </p:nvSpPr>
        <p:spPr>
          <a:xfrm>
            <a:off x="3671392" y="2911252"/>
            <a:ext cx="10945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600" dirty="0">
                <a:solidFill>
                  <a:schemeClr val="bg1"/>
                </a:solidFill>
                <a:latin typeface="Arial Black" panose="020B0A04020102020204" pitchFamily="34" charset="0"/>
                <a:ea typeface="나눔고딕코딩" panose="020D0009000000000000" pitchFamily="49" charset="-127"/>
              </a:rPr>
              <a:t>MEGABOX</a:t>
            </a:r>
          </a:p>
          <a:p>
            <a:pPr algn="ctr"/>
            <a:r>
              <a:rPr lang="ko-KR" altLang="en-US" sz="8000" b="1" spc="600" dirty="0">
                <a:solidFill>
                  <a:schemeClr val="bg1"/>
                </a:solidFill>
                <a:latin typeface="Arial Black" panose="020B0A04020102020204" pitchFamily="34" charset="0"/>
                <a:ea typeface="나눔고딕코딩" panose="020D0009000000000000" pitchFamily="49" charset="-127"/>
              </a:rPr>
              <a:t>어색한 사</a:t>
            </a:r>
            <a:r>
              <a:rPr lang="en-US" altLang="ko-KR" sz="8000" b="1" spc="600" dirty="0">
                <a:solidFill>
                  <a:schemeClr val="bg1"/>
                </a:solidFill>
                <a:latin typeface="Arial Black" panose="020B0A04020102020204" pitchFamily="34" charset="0"/>
                <a:ea typeface="나눔고딕코딩" panose="020D0009000000000000" pitchFamily="49" charset="-127"/>
              </a:rPr>
              <a:t>2</a:t>
            </a:r>
            <a:r>
              <a:rPr lang="ko-KR" altLang="en-US" sz="8000" b="1" spc="600" dirty="0">
                <a:solidFill>
                  <a:schemeClr val="bg1"/>
                </a:solidFill>
                <a:latin typeface="Arial Black" panose="020B0A04020102020204" pitchFamily="34" charset="0"/>
                <a:ea typeface="나눔고딕코딩" panose="020D0009000000000000" pitchFamily="49" charset="-127"/>
              </a:rPr>
              <a:t>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640E7-F58A-2EB6-77D3-6605E3E38DCE}"/>
              </a:ext>
            </a:extLst>
          </p:cNvPr>
          <p:cNvSpPr txBox="1"/>
          <p:nvPr/>
        </p:nvSpPr>
        <p:spPr>
          <a:xfrm>
            <a:off x="3848770" y="5626615"/>
            <a:ext cx="10585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이윤재</a:t>
            </a:r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김창훈</a:t>
            </a:r>
            <a:r>
              <a:rPr lang="en-US" altLang="ko-KR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채현우</a:t>
            </a:r>
            <a:endParaRPr lang="en-US" altLang="ko-KR" sz="36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이종원 </a:t>
            </a:r>
            <a:r>
              <a:rPr lang="ko-KR" altLang="en-US" sz="3600" b="1" dirty="0" err="1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전성덕</a:t>
            </a:r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김성재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7F0E3-7BD0-75EF-A85B-2A8B59890173}"/>
              </a:ext>
            </a:extLst>
          </p:cNvPr>
          <p:cNvSpPr txBox="1"/>
          <p:nvPr/>
        </p:nvSpPr>
        <p:spPr>
          <a:xfrm>
            <a:off x="1223120" y="8757999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아이티윌</a:t>
            </a:r>
            <a:r>
              <a:rPr lang="ko-KR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자바 </a:t>
            </a:r>
            <a:r>
              <a:rPr lang="ko-KR" alt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풀스택</a:t>
            </a:r>
            <a:r>
              <a:rPr lang="ko-KR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2A4C9-E0B9-57B1-8BA5-CAE0E97D1B9C}"/>
              </a:ext>
            </a:extLst>
          </p:cNvPr>
          <p:cNvSpPr txBox="1"/>
          <p:nvPr/>
        </p:nvSpPr>
        <p:spPr>
          <a:xfrm>
            <a:off x="15442320" y="875799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황태용</a:t>
            </a:r>
            <a:r>
              <a:rPr lang="ko-KR" altLang="en-US" b="1" dirty="0">
                <a:solidFill>
                  <a:srgbClr val="83D7FE"/>
                </a:solidFill>
              </a:rPr>
              <a:t> </a:t>
            </a:r>
            <a:r>
              <a:rPr lang="ko-KR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선생님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7595806" y="8813057"/>
            <a:ext cx="1836226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836211" y="8805502"/>
            <a:ext cx="3492365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49532" y="7787085"/>
            <a:ext cx="7602780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95806" y="7787085"/>
            <a:ext cx="0" cy="1058052"/>
          </a:xfrm>
          <a:prstGeom prst="line">
            <a:avLst/>
          </a:prstGeom>
          <a:ln w="762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836210" y="6764928"/>
            <a:ext cx="0" cy="2080209"/>
          </a:xfrm>
          <a:prstGeom prst="line">
            <a:avLst/>
          </a:prstGeom>
          <a:ln w="762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797785" y="6793507"/>
            <a:ext cx="485720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595806" y="4830727"/>
            <a:ext cx="1116146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373743" y="4255170"/>
            <a:ext cx="3222063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095328" y="5923005"/>
            <a:ext cx="11881320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PART4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1619058" y="5526957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메인 페이지</a:t>
            </a:r>
            <a:endParaRPr lang="ko-KR" altLang="en-US" sz="2300" b="1"/>
          </a:p>
        </p:txBody>
      </p:sp>
      <p:sp>
        <p:nvSpPr>
          <p:cNvPr id="33" name="사각형: 둥근 모서리 32"/>
          <p:cNvSpPr/>
          <p:nvPr/>
        </p:nvSpPr>
        <p:spPr>
          <a:xfrm>
            <a:off x="4859463" y="3823115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고객 센터</a:t>
            </a:r>
            <a:endParaRPr lang="ko-KR" altLang="en-US" sz="2300" b="1"/>
          </a:p>
        </p:txBody>
      </p:sp>
      <p:sp>
        <p:nvSpPr>
          <p:cNvPr id="34" name="사각형: 둥근 모서리 33"/>
          <p:cNvSpPr/>
          <p:nvPr/>
        </p:nvSpPr>
        <p:spPr>
          <a:xfrm>
            <a:off x="4859464" y="5490951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영화 예매</a:t>
            </a:r>
            <a:endParaRPr lang="ko-KR" altLang="en-US" sz="2300" b="1"/>
          </a:p>
        </p:txBody>
      </p:sp>
      <p:sp>
        <p:nvSpPr>
          <p:cNvPr id="35" name="사각형: 둥근 모서리 34"/>
          <p:cNvSpPr/>
          <p:nvPr/>
        </p:nvSpPr>
        <p:spPr>
          <a:xfrm>
            <a:off x="4859464" y="7344789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Member</a:t>
            </a:r>
            <a:endParaRPr lang="en-US" altLang="ko-KR" sz="2300" b="1"/>
          </a:p>
        </p:txBody>
      </p:sp>
      <p:sp>
        <p:nvSpPr>
          <p:cNvPr id="36" name="사각형: 둥근 모서리 35"/>
          <p:cNvSpPr/>
          <p:nvPr/>
        </p:nvSpPr>
        <p:spPr>
          <a:xfrm>
            <a:off x="8099869" y="5490951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좌석 선택</a:t>
            </a:r>
            <a:endParaRPr lang="ko-KR" altLang="en-US" sz="2300" b="1"/>
          </a:p>
        </p:txBody>
      </p:sp>
      <p:sp>
        <p:nvSpPr>
          <p:cNvPr id="37" name="사각형: 둥근 모서리 36"/>
          <p:cNvSpPr/>
          <p:nvPr/>
        </p:nvSpPr>
        <p:spPr>
          <a:xfrm>
            <a:off x="11268265" y="5490951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결제</a:t>
            </a:r>
            <a:endParaRPr lang="ko-KR" altLang="en-US" sz="2300" b="1"/>
          </a:p>
        </p:txBody>
      </p:sp>
      <p:sp>
        <p:nvSpPr>
          <p:cNvPr id="38" name="사각형: 둥근 모서리 37"/>
          <p:cNvSpPr/>
          <p:nvPr/>
        </p:nvSpPr>
        <p:spPr>
          <a:xfrm>
            <a:off x="14004607" y="5490951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예매 완료</a:t>
            </a:r>
            <a:endParaRPr lang="ko-KR" altLang="en-US" sz="2300" b="1"/>
          </a:p>
        </p:txBody>
      </p:sp>
      <p:sp>
        <p:nvSpPr>
          <p:cNvPr id="39" name="사각형: 둥근 모서리 38"/>
          <p:cNvSpPr/>
          <p:nvPr/>
        </p:nvSpPr>
        <p:spPr>
          <a:xfrm>
            <a:off x="8099869" y="7427040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Login</a:t>
            </a:r>
            <a:endParaRPr lang="en-US" altLang="ko-KR" sz="2300" b="1"/>
          </a:p>
        </p:txBody>
      </p:sp>
      <p:sp>
        <p:nvSpPr>
          <p:cNvPr id="40" name="사각형: 둥근 모서리 39"/>
          <p:cNvSpPr/>
          <p:nvPr/>
        </p:nvSpPr>
        <p:spPr>
          <a:xfrm>
            <a:off x="8099869" y="8422531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회원 가입</a:t>
            </a:r>
            <a:endParaRPr lang="ko-KR" altLang="en-US" sz="2300" b="1"/>
          </a:p>
        </p:txBody>
      </p:sp>
      <p:sp>
        <p:nvSpPr>
          <p:cNvPr id="41" name="사각형: 둥근 모서리 40"/>
          <p:cNvSpPr/>
          <p:nvPr/>
        </p:nvSpPr>
        <p:spPr>
          <a:xfrm>
            <a:off x="11268265" y="6433462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ID</a:t>
            </a:r>
            <a:r>
              <a:rPr lang="ko-KR" altLang="en-US" sz="2300" b="1"/>
              <a:t> 찾기</a:t>
            </a:r>
            <a:endParaRPr lang="ko-KR" altLang="en-US" sz="2300" b="1"/>
          </a:p>
        </p:txBody>
      </p:sp>
      <p:sp>
        <p:nvSpPr>
          <p:cNvPr id="42" name="사각형: 둥근 모서리 41"/>
          <p:cNvSpPr/>
          <p:nvPr/>
        </p:nvSpPr>
        <p:spPr>
          <a:xfrm>
            <a:off x="11268265" y="7413010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PW</a:t>
            </a:r>
            <a:r>
              <a:rPr lang="ko-KR" altLang="en-US" sz="2300" b="1"/>
              <a:t> 찾기</a:t>
            </a:r>
            <a:endParaRPr lang="ko-KR" altLang="en-US" sz="2300" b="1"/>
          </a:p>
        </p:txBody>
      </p:sp>
      <p:sp>
        <p:nvSpPr>
          <p:cNvPr id="43" name="사각형: 둥근 모서리 42"/>
          <p:cNvSpPr/>
          <p:nvPr/>
        </p:nvSpPr>
        <p:spPr>
          <a:xfrm>
            <a:off x="11268265" y="8426783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MyPage</a:t>
            </a:r>
            <a:endParaRPr lang="en-US" altLang="ko-KR" sz="2300" b="1"/>
          </a:p>
        </p:txBody>
      </p:sp>
      <p:sp>
        <p:nvSpPr>
          <p:cNvPr id="44" name="사각형: 둥근 모서리 43"/>
          <p:cNvSpPr/>
          <p:nvPr/>
        </p:nvSpPr>
        <p:spPr>
          <a:xfrm>
            <a:off x="14004607" y="8426783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내 정보 수정</a:t>
            </a:r>
            <a:endParaRPr lang="ko-KR" altLang="en-US" sz="2300" b="1"/>
          </a:p>
        </p:txBody>
      </p:sp>
      <p:sp>
        <p:nvSpPr>
          <p:cNvPr id="45" name="사각형: 둥근 모서리 44"/>
          <p:cNvSpPr/>
          <p:nvPr/>
        </p:nvSpPr>
        <p:spPr>
          <a:xfrm>
            <a:off x="8099869" y="3185216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300" b="1"/>
              <a:t>공지 사항</a:t>
            </a:r>
            <a:endParaRPr lang="ko-KR" altLang="en-US" sz="2300" b="1"/>
          </a:p>
        </p:txBody>
      </p:sp>
      <p:sp>
        <p:nvSpPr>
          <p:cNvPr id="46" name="사각형: 둥근 모서리 45"/>
          <p:cNvSpPr/>
          <p:nvPr/>
        </p:nvSpPr>
        <p:spPr>
          <a:xfrm>
            <a:off x="8099869" y="4398673"/>
            <a:ext cx="2088261" cy="792099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 b="1"/>
              <a:t>1</a:t>
            </a:r>
            <a:r>
              <a:rPr lang="ko-KR" altLang="en-US" sz="2300" b="1"/>
              <a:t>대 </a:t>
            </a:r>
            <a:r>
              <a:rPr lang="en-US" altLang="ko-KR" sz="2300" b="1"/>
              <a:t>1</a:t>
            </a:r>
            <a:r>
              <a:rPr lang="ko-KR" altLang="en-US" sz="2300" b="1"/>
              <a:t> 문의</a:t>
            </a:r>
            <a:endParaRPr lang="ko-KR" altLang="en-US" sz="2300" b="1"/>
          </a:p>
        </p:txBody>
      </p:sp>
      <p:cxnSp>
        <p:nvCxnSpPr>
          <p:cNvPr id="51" name="직선 연결선 50"/>
          <p:cNvCxnSpPr/>
          <p:nvPr/>
        </p:nvCxnSpPr>
        <p:spPr>
          <a:xfrm>
            <a:off x="4355400" y="4231840"/>
            <a:ext cx="0" cy="3600400"/>
          </a:xfrm>
          <a:prstGeom prst="line">
            <a:avLst/>
          </a:prstGeom>
          <a:ln w="762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595806" y="3649808"/>
            <a:ext cx="485720" cy="0"/>
          </a:xfrm>
          <a:prstGeom prst="line">
            <a:avLst/>
          </a:prstGeom>
          <a:ln w="635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6200000" flipH="1">
            <a:off x="6971388" y="4248136"/>
            <a:ext cx="1248837" cy="0"/>
          </a:xfrm>
          <a:prstGeom prst="line">
            <a:avLst/>
          </a:prstGeom>
          <a:ln w="76200">
            <a:solidFill>
              <a:schemeClr val="accent1">
                <a:shade val="100"/>
                <a:satMod val="11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615471" y="2119117"/>
            <a:ext cx="7056883" cy="464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/>
              <a:t>정보 구조 설계</a:t>
            </a:r>
            <a:endParaRPr lang="ko-KR" altLang="en-US" sz="2100" b="1"/>
          </a:p>
        </p:txBody>
      </p:sp>
      <p:sp>
        <p:nvSpPr>
          <p:cNvPr id="90" name="TextBox 89"/>
          <p:cNvSpPr txBox="1"/>
          <p:nvPr/>
        </p:nvSpPr>
        <p:spPr>
          <a:xfrm>
            <a:off x="647056" y="1361712"/>
            <a:ext cx="9505056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Web Application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구성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 /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정보 구조 설계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PART4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151113" y="2983260"/>
          <a:ext cx="14833645" cy="6912769"/>
        </p:xfrm>
        <a:graphic>
          <a:graphicData uri="http://schemas.openxmlformats.org/drawingml/2006/table">
            <a:tbl>
              <a:tblPr firstRow="1" bandRow="1"/>
              <a:tblGrid>
                <a:gridCol w="1598581"/>
                <a:gridCol w="2202545"/>
                <a:gridCol w="5896360"/>
                <a:gridCol w="5136158"/>
              </a:tblGrid>
              <a:tr h="4469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고딕코딩"/>
                          <a:ea typeface="나눔고딕코딩"/>
                        </a:rPr>
                        <a:t>Index</a:t>
                      </a:r>
                      <a:endParaRPr lang="en-US" altLang="ko-KR" b="1">
                        <a:solidFill>
                          <a:schemeClr val="bg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고딕코딩"/>
                          <a:ea typeface="나눔고딕코딩"/>
                        </a:rPr>
                        <a:t>Method</a:t>
                      </a:r>
                      <a:endParaRPr lang="en-US" altLang="ko-KR" b="1">
                        <a:solidFill>
                          <a:schemeClr val="bg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고딕코딩"/>
                          <a:ea typeface="나눔고딕코딩"/>
                        </a:rPr>
                        <a:t>URI</a:t>
                      </a:r>
                      <a:endParaRPr lang="en-US" altLang="ko-KR" b="1">
                        <a:solidFill>
                          <a:schemeClr val="bg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나눔고딕코딩"/>
                          <a:ea typeface="나눔고딕코딩"/>
                        </a:rPr>
                        <a:t>Description</a:t>
                      </a:r>
                      <a:endParaRPr lang="en-US" altLang="ko-KR" b="1">
                        <a:solidFill>
                          <a:schemeClr val="bg1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3a3c84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/main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메인 페이지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2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/movie/login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로그인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3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/movie/logout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로그아웃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4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/movie/searchId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ID </a:t>
                      </a: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찾기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5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/movie/searchPW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PW</a:t>
                      </a: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 찾기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6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/movie/join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회원 가입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7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/movie/mypage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마이 페이지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8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/movie/jusoPopup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주소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 API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9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en-US" b="1">
                          <a:latin typeface="나눔고딕코딩"/>
                          <a:ea typeface="나눔고딕코딩"/>
                        </a:rPr>
                        <a:t>/booking_1</a:t>
                      </a:r>
                      <a:endParaRPr lang="en-US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영화예매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1(</a:t>
                      </a: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영화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,</a:t>
                      </a: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극장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,</a:t>
                      </a: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시간 선택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)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10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en-US" b="1">
                          <a:latin typeface="나눔고딕코딩"/>
                          <a:ea typeface="나눔고딕코딩"/>
                        </a:rPr>
                        <a:t>/booking_2</a:t>
                      </a:r>
                      <a:endParaRPr lang="en-US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영화예매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2(</a:t>
                      </a: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좌석선택</a:t>
                      </a: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)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11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en-US" b="1">
                          <a:latin typeface="나눔고딕코딩"/>
                          <a:ea typeface="나눔고딕코딩"/>
                        </a:rPr>
                        <a:t>/booking_3_ok</a:t>
                      </a:r>
                      <a:endParaRPr lang="en-US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영화 결재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3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12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en-US" b="1">
                          <a:latin typeface="나눔고딕코딩"/>
                          <a:ea typeface="나눔고딕코딩"/>
                        </a:rPr>
                        <a:t>/bookingComplete</a:t>
                      </a:r>
                      <a:endParaRPr lang="en-US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예매 완료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1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13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/movie/list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공지사항 게시판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14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/movie/created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공지사항 등록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15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/movie/article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공지사항 게시글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16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/movie/updated&amp;{pageNum}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공지사항 게시글 수정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8034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17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GET/POST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b="1">
                          <a:latin typeface="나눔고딕코딩"/>
                          <a:ea typeface="나눔고딕코딩"/>
                        </a:rPr>
                        <a:t>/movie/deleted_ok&amp;{pageNum}</a:t>
                      </a:r>
                      <a:endParaRPr lang="en-US" altLang="ko-KR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b="1">
                          <a:latin typeface="나눔고딕코딩"/>
                          <a:ea typeface="나눔고딕코딩"/>
                        </a:rPr>
                        <a:t>공지사항 게시글 삭제</a:t>
                      </a:r>
                      <a:endParaRPr lang="ko-KR" altLang="en-US" b="1">
                        <a:latin typeface="나눔고딕코딩"/>
                        <a:ea typeface="나눔고딕코딩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5615471" y="2119117"/>
            <a:ext cx="7056883" cy="464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 b="1">
                <a:latin typeface="나눔고딕코딩"/>
                <a:ea typeface="나눔고딕코딩"/>
              </a:rPr>
              <a:t>API </a:t>
            </a:r>
            <a:r>
              <a:rPr lang="ko-KR" altLang="en-US" sz="2100" b="1">
                <a:latin typeface="나눔고딕코딩"/>
                <a:ea typeface="나눔고딕코딩"/>
              </a:rPr>
              <a:t>명세서</a:t>
            </a:r>
            <a:endParaRPr lang="ko-KR" altLang="en-US" sz="2100" b="1">
              <a:latin typeface="나눔고딕코딩"/>
              <a:ea typeface="나눔고딕코딩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7056" y="1361712"/>
            <a:ext cx="9505056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Web Application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구성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 / API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명세서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PART4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15471" y="2119117"/>
            <a:ext cx="7056883" cy="464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 b="1">
                <a:latin typeface="나눔고딕코딩"/>
                <a:ea typeface="나눔고딕코딩"/>
              </a:rPr>
              <a:t>Source Tree</a:t>
            </a:r>
            <a:endParaRPr lang="en-US" altLang="ko-KR" sz="2100" b="1">
              <a:latin typeface="나눔고딕코딩"/>
              <a:ea typeface="나눔고딕코딩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7056" y="1361712"/>
            <a:ext cx="9505056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Web Application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구성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 / Source Tree</a:t>
            </a:r>
            <a:endParaRPr lang="en-US" altLang="ko-KR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024" y="2839244"/>
            <a:ext cx="4680520" cy="6192688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7536" y="2770509"/>
            <a:ext cx="5368709" cy="6117407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12152" y="2971150"/>
            <a:ext cx="4191533" cy="5907633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630468" y="2758233"/>
            <a:ext cx="2999807" cy="6057675"/>
          </a:xfrm>
          <a:prstGeom prst="rect">
            <a:avLst/>
          </a:prstGeom>
        </p:spPr>
      </p:pic>
      <p:sp>
        <p:nvSpPr>
          <p:cNvPr id="78" name=""/>
          <p:cNvSpPr txBox="1"/>
          <p:nvPr/>
        </p:nvSpPr>
        <p:spPr>
          <a:xfrm>
            <a:off x="1079104" y="9247956"/>
            <a:ext cx="3240360" cy="5989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400" b="1">
                <a:latin typeface="나눔고딕코딩"/>
                <a:ea typeface="나눔고딕코딩"/>
              </a:rPr>
              <a:t>&lt; Controller &gt;</a:t>
            </a:r>
            <a:endParaRPr lang="en-US" altLang="ko-KR" sz="3400" b="1">
              <a:latin typeface="나눔고딕코딩"/>
              <a:ea typeface="나눔고딕코딩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903640" y="9247956"/>
            <a:ext cx="3240360" cy="598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00" b="1">
                <a:latin typeface="나눔고딕코딩"/>
                <a:ea typeface="나눔고딕코딩"/>
              </a:rPr>
              <a:t>&lt; Mapper &gt;</a:t>
            </a:r>
            <a:endParaRPr lang="en-US" altLang="ko-KR" sz="3400" b="1">
              <a:latin typeface="나눔고딕코딩"/>
              <a:ea typeface="나눔고딕코딩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0728176" y="9247956"/>
            <a:ext cx="3240360" cy="60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00" b="1">
                <a:latin typeface="나눔고딕코딩"/>
                <a:ea typeface="나눔고딕코딩"/>
              </a:rPr>
              <a:t>&lt; Service</a:t>
            </a:r>
            <a:r>
              <a:rPr lang="ko-KR" altLang="en-US" sz="3400" b="1">
                <a:latin typeface="나눔고딕코딩"/>
                <a:ea typeface="나눔고딕코딩"/>
              </a:rPr>
              <a:t> </a:t>
            </a:r>
            <a:r>
              <a:rPr lang="en-US" altLang="ko-KR" sz="3400" b="1">
                <a:latin typeface="나눔고딕코딩"/>
                <a:ea typeface="나눔고딕코딩"/>
              </a:rPr>
              <a:t>&gt;</a:t>
            </a:r>
            <a:endParaRPr lang="en-US" altLang="ko-KR" sz="3400" b="1">
              <a:latin typeface="나눔고딕코딩"/>
              <a:ea typeface="나눔고딕코딩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4328576" y="9247956"/>
            <a:ext cx="3240360" cy="604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00" b="1">
                <a:latin typeface="나눔고딕코딩"/>
                <a:ea typeface="나눔고딕코딩"/>
              </a:rPr>
              <a:t>&lt; View &gt;</a:t>
            </a:r>
            <a:endParaRPr lang="en-US" altLang="ko-KR" sz="3400" b="1"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PART4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15471" y="2119117"/>
            <a:ext cx="7056883" cy="464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 b="1">
                <a:latin typeface="나눔고딕코딩"/>
                <a:ea typeface="나눔고딕코딩"/>
              </a:rPr>
              <a:t>DataBase Structure</a:t>
            </a:r>
            <a:endParaRPr lang="en-US" altLang="ko-KR" sz="2100" b="1">
              <a:latin typeface="나눔고딕코딩"/>
              <a:ea typeface="나눔고딕코딩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7055" y="1361712"/>
            <a:ext cx="11377265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Web Application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구성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 / DataBase Structure (ERD)</a:t>
            </a:r>
            <a:endParaRPr lang="en-US" altLang="ko-KR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024" y="2839244"/>
            <a:ext cx="11783217" cy="7128791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40344" y="2836336"/>
            <a:ext cx="2834885" cy="6195596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77750" y="2839244"/>
            <a:ext cx="2340918" cy="712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288" y="3703340"/>
            <a:ext cx="14113568" cy="2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0" b="1" spc="600">
                <a:solidFill>
                  <a:schemeClr val="bg1"/>
                </a:solidFill>
                <a:latin typeface="Arial Black"/>
                <a:ea typeface="나눔고딕코딩"/>
              </a:rPr>
              <a:t>프로젝트 시연</a:t>
            </a:r>
            <a:endParaRPr lang="ko-KR" altLang="en-US" sz="15000" b="1" spc="600">
              <a:solidFill>
                <a:schemeClr val="bg1"/>
              </a:solidFill>
              <a:latin typeface="Arial Black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PART6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7056" y="1361712"/>
            <a:ext cx="9505056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참고 문헌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74" name="TextBox 13"/>
          <p:cNvSpPr txBox="1"/>
          <p:nvPr/>
        </p:nvSpPr>
        <p:spPr>
          <a:xfrm>
            <a:off x="719064" y="2321070"/>
            <a:ext cx="15936097" cy="69835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https://github.com/jh170904/Spring_ShoppingMall</a:t>
            </a:r>
            <a:endParaRPr lang="en-US" altLang="ko-KR" sz="40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5" name="TextBox 14"/>
          <p:cNvSpPr txBox="1"/>
          <p:nvPr/>
        </p:nvSpPr>
        <p:spPr>
          <a:xfrm>
            <a:off x="719063" y="3026631"/>
            <a:ext cx="15936097" cy="13053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https://github.com/iamzin/SpringBoot-Project-Triport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76" name="TextBox 17"/>
          <p:cNvSpPr txBox="1"/>
          <p:nvPr/>
        </p:nvSpPr>
        <p:spPr>
          <a:xfrm>
            <a:off x="719064" y="3733900"/>
            <a:ext cx="15936097" cy="69522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https://wjddyd66.github.io/</a:t>
            </a:r>
            <a:endParaRPr lang="en-US" altLang="ko-KR" sz="40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7" name="TextBox 18"/>
          <p:cNvSpPr txBox="1"/>
          <p:nvPr/>
        </p:nvSpPr>
        <p:spPr>
          <a:xfrm>
            <a:off x="719064" y="4443106"/>
            <a:ext cx="15936097" cy="7003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https://backendcode.tistory.com/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78" name="TextBox 19"/>
          <p:cNvSpPr txBox="1"/>
          <p:nvPr/>
        </p:nvSpPr>
        <p:spPr>
          <a:xfrm>
            <a:off x="719064" y="5150375"/>
            <a:ext cx="15936097" cy="69797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https://www.slideshare.net/_ce/db-42499372</a:t>
            </a:r>
            <a:endParaRPr lang="en-US" altLang="ko-KR" sz="40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9" name="TextBox 18"/>
          <p:cNvSpPr txBox="1"/>
          <p:nvPr/>
        </p:nvSpPr>
        <p:spPr>
          <a:xfrm>
            <a:off x="696735" y="5872380"/>
            <a:ext cx="15936097" cy="6979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https://edu.goorm.io/lecture/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584107"/>
            <a:ext cx="18288000" cy="25593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PART6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7056" y="1361712"/>
            <a:ext cx="9505056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느낀 점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088" y="2839244"/>
            <a:ext cx="1656183" cy="5688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이윤재</a:t>
            </a:r>
            <a:r>
              <a:rPr lang="en-US" altLang="ko-KR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32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7727607"/>
            <a:ext cx="18288000" cy="25593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7460813" y="2086016"/>
            <a:ext cx="3366374" cy="3705556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대각선 방향 모서리 18"/>
          <p:cNvSpPr/>
          <p:nvPr/>
        </p:nvSpPr>
        <p:spPr>
          <a:xfrm flipV="1">
            <a:off x="215008" y="3617977"/>
            <a:ext cx="7704856" cy="13162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7460813" y="7154525"/>
            <a:ext cx="3366374" cy="3705556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919864" y="4962958"/>
            <a:ext cx="2520280" cy="2916846"/>
          </a:xfrm>
          <a:prstGeom prst="line">
            <a:avLst/>
          </a:prstGeom>
          <a:ln w="825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440144" y="2839244"/>
            <a:ext cx="1656183" cy="5688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채현우</a:t>
            </a:r>
            <a:r>
              <a:rPr lang="en-US" altLang="ko-KR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32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5088" y="7982722"/>
            <a:ext cx="1656183" cy="5688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전성덕</a:t>
            </a:r>
            <a:r>
              <a:rPr lang="en-US" altLang="ko-KR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32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43" name="사각형: 잘린 대각선 방향 모서리 42"/>
          <p:cNvSpPr/>
          <p:nvPr/>
        </p:nvSpPr>
        <p:spPr>
          <a:xfrm flipV="1">
            <a:off x="215008" y="8761455"/>
            <a:ext cx="7704856" cy="13162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440144" y="7982721"/>
            <a:ext cx="1656183" cy="5688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김창훈</a:t>
            </a:r>
            <a:r>
              <a:rPr lang="en-US" altLang="ko-KR" sz="3200" b="1" spc="600">
                <a:solidFill>
                  <a:srgbClr val="002060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32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5088" y="5383351"/>
            <a:ext cx="1656183" cy="56786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600">
                <a:solidFill>
                  <a:schemeClr val="bg1"/>
                </a:solidFill>
                <a:latin typeface="나눔고딕코딩"/>
                <a:ea typeface="나눔고딕코딩"/>
              </a:rPr>
              <a:t>김성재</a:t>
            </a:r>
            <a:r>
              <a:rPr lang="en-US" altLang="ko-KR" sz="32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32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48" name="사각형: 잘린 대각선 방향 모서리 47"/>
          <p:cNvSpPr/>
          <p:nvPr/>
        </p:nvSpPr>
        <p:spPr>
          <a:xfrm flipH="1" flipV="1">
            <a:off x="215008" y="6162083"/>
            <a:ext cx="7704856" cy="131629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440144" y="5383351"/>
            <a:ext cx="1656183" cy="56786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600">
                <a:solidFill>
                  <a:schemeClr val="bg1"/>
                </a:solidFill>
                <a:latin typeface="나눔고딕코딩"/>
                <a:ea typeface="나눔고딕코딩"/>
              </a:rPr>
              <a:t>이종원</a:t>
            </a:r>
            <a:r>
              <a:rPr lang="en-US" altLang="ko-KR" sz="32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32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53" name="사각형: 잘린 대각선 방향 모서리 52"/>
          <p:cNvSpPr/>
          <p:nvPr/>
        </p:nvSpPr>
        <p:spPr>
          <a:xfrm flipV="1">
            <a:off x="9828332" y="3617977"/>
            <a:ext cx="7704856" cy="13162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프로젝ㅇㅇㅇ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사각형: 잘린 대각선 방향 모서리 53"/>
          <p:cNvSpPr/>
          <p:nvPr/>
        </p:nvSpPr>
        <p:spPr>
          <a:xfrm flipV="1">
            <a:off x="9828332" y="8761455"/>
            <a:ext cx="7704856" cy="131629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사각형: 잘린 대각선 방향 모서리 54"/>
          <p:cNvSpPr/>
          <p:nvPr/>
        </p:nvSpPr>
        <p:spPr>
          <a:xfrm flipH="1" flipV="1">
            <a:off x="9828332" y="6162083"/>
            <a:ext cx="7704856" cy="1316299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27779" y="6240737"/>
            <a:ext cx="6759418" cy="117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프로젝트 진행하는동안 정말 어려웠는데 어떠한 방법이든 도움 주시려고 해주셔서 감사합니다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다들 고생 많으셨고 좋은 곳으로 취업해서 지금처럼 열심히 공부하며 나아가셨으면 좋겠습니다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40144" y="6240737"/>
            <a:ext cx="6759418" cy="117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프로젝트를 진행 하면서 잘 몰랐던 기능구현을 자연스럽게 공부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하게 되었고 한층 더 성장할 수 있는 계기가 되었습니다</a:t>
            </a:r>
            <a:r>
              <a:rPr lang="en-US" altLang="ko-KR">
                <a:solidFill>
                  <a:schemeClr val="bg1"/>
                </a:solidFill>
              </a:rPr>
              <a:t>. 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그리고  포기하지 않는 열정을 배울 수 있어서 좋은 경험이 되었다고 생각합니다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56"/>
          <p:cNvSpPr txBox="1"/>
          <p:nvPr/>
        </p:nvSpPr>
        <p:spPr>
          <a:xfrm>
            <a:off x="10368136" y="3806597"/>
            <a:ext cx="6759418" cy="906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프로젝트를 진행하면서 협업과 커뮤니케이션을 배울 수 있었습니다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많이 힘들었지만 좋은 경험을 하였고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기술 스택 또한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오류를 해결하면서 많이 상승하게되는 좋은 경험을 하였습니다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5" name="TextBox 56"/>
          <p:cNvSpPr txBox="1"/>
          <p:nvPr/>
        </p:nvSpPr>
        <p:spPr>
          <a:xfrm>
            <a:off x="656390" y="3805077"/>
            <a:ext cx="6759418" cy="907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프로젝트를 진행하면서 협업과 커뮤니케이션을 배울 수 있었습니다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많이 힘들었지만 좋은 경험을 하였고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기술 스택 또한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오류를 해결하면서 많이 상승하게되는 좋은 경험을 하였습니다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6" name="TextBox 56"/>
          <p:cNvSpPr txBox="1"/>
          <p:nvPr/>
        </p:nvSpPr>
        <p:spPr>
          <a:xfrm>
            <a:off x="10305461" y="8989656"/>
            <a:ext cx="6759419" cy="90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프로젝트를 진행하며 수업시간에 배웠던과는 다르게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혼자서 공부하며 배울 수 있는 방법을 자연스럽게 알게되었고 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개발자라는 길에 한걸음 더 다가갈 수 있었습니다.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7" name="TextBox 56"/>
          <p:cNvSpPr txBox="1"/>
          <p:nvPr/>
        </p:nvSpPr>
        <p:spPr>
          <a:xfrm>
            <a:off x="647056" y="8988136"/>
            <a:ext cx="6759418" cy="90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프로젝트를 경험하면서 많은 어려움이 있었지만 극복하여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좋은 결과를 얻을 수 있었습니다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-1809750" y="3028950"/>
          <a:ext cx="16693898" cy="6762750"/>
          <a:chOff x="-1809750" y="3028950"/>
          <a:chExt cx="16693898" cy="6762750"/>
        </a:xfrm>
      </p:grpSpPr>
      <p:pic>
        <p:nvPicPr>
          <p:cNvPr id="2" name="rect36222921994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0" y="3028950"/>
            <a:ext cx="1626804" cy="1692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80828-785A-3E4B-EDBC-F829583EF7CF}"/>
              </a:ext>
            </a:extLst>
          </p:cNvPr>
          <p:cNvSpPr txBox="1"/>
          <p:nvPr/>
        </p:nvSpPr>
        <p:spPr>
          <a:xfrm>
            <a:off x="4175448" y="2789009"/>
            <a:ext cx="109452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0" b="1" spc="600" dirty="0">
                <a:solidFill>
                  <a:schemeClr val="bg1"/>
                </a:solidFill>
                <a:latin typeface="Arial Black" panose="020B0A04020102020204" pitchFamily="34" charset="0"/>
                <a:ea typeface="나눔고딕코딩" panose="020D0009000000000000" pitchFamily="49" charset="-127"/>
              </a:rPr>
              <a:t>Q&amp;A</a:t>
            </a:r>
            <a:endParaRPr lang="ko-KR" altLang="en-US" sz="30000" b="1" spc="600" dirty="0">
              <a:solidFill>
                <a:schemeClr val="bg1"/>
              </a:solidFill>
              <a:latin typeface="Arial Black" panose="020B0A04020102020204" pitchFamily="34" charset="0"/>
              <a:ea typeface="나눔고딕코딩" panose="020D0009000000000000" pitchFamily="49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-1809750" y="3028950"/>
          <a:ext cx="16693898" cy="6238875"/>
          <a:chOff x="-1809750" y="3028950"/>
          <a:chExt cx="16693898" cy="6238875"/>
        </a:xfrm>
      </p:grpSpPr>
      <p:pic>
        <p:nvPicPr>
          <p:cNvPr id="3" name="text981752328857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4086225"/>
            <a:ext cx="15103223" cy="2152650"/>
          </a:xfrm>
          <a:prstGeom prst="rect">
            <a:avLst/>
          </a:prstGeom>
        </p:spPr>
      </p:pic>
      <p:pic>
        <p:nvPicPr>
          <p:cNvPr id="2" name="rect932338638389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9750" y="3028950"/>
            <a:ext cx="1626804" cy="1692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ct128607137976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4200" y="2143125"/>
            <a:ext cx="4391635" cy="8389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9116" y="1308170"/>
            <a:ext cx="5161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>
                <a:solidFill>
                  <a:srgbClr val="002060"/>
                </a:solidFill>
                <a:latin typeface="나눔고딕코딩"/>
                <a:ea typeface="나눔고딕코딩"/>
              </a:rPr>
              <a:t>목  차</a:t>
            </a:r>
            <a:endParaRPr lang="ko-KR" altLang="en-US" sz="48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2562579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2088112"/>
            <a:ext cx="435139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solidFill>
                  <a:srgbClr val="002060"/>
                </a:solidFill>
                <a:latin typeface="나눔고딕코딩"/>
                <a:ea typeface="나눔고딕코딩"/>
              </a:rPr>
              <a:t>FINAL FROJECT</a:t>
            </a:r>
            <a:endParaRPr lang="ko-KR" altLang="en-US" sz="48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858" y="4969240"/>
            <a:ext cx="5396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기획 의도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87216" y="3919364"/>
            <a:ext cx="2524082" cy="69835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PART1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7650" y="4969240"/>
            <a:ext cx="5396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개발 도구 및 환경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4008" y="3919364"/>
            <a:ext cx="2524082" cy="69835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PART2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24320" y="4969240"/>
            <a:ext cx="598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 개발 팀원 및 일정 소개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752512" y="3919364"/>
            <a:ext cx="2524082" cy="69835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PART3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858" y="8103290"/>
            <a:ext cx="5396798" cy="118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Web Application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구성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ctr">
              <a:defRPr/>
            </a:pPr>
            <a:endParaRPr lang="en-US" altLang="ko-KR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87216" y="7053415"/>
            <a:ext cx="2524082" cy="6980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PART4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7650" y="8103290"/>
            <a:ext cx="5396798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프로젝트 시연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34008" y="7053415"/>
            <a:ext cx="2524082" cy="6980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PART5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024320" y="8103290"/>
            <a:ext cx="5980466" cy="118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느낀 점 및 참고문헌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ctr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Q &amp; A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52512" y="7053415"/>
            <a:ext cx="2524082" cy="6980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PART6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PART1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056" y="1361712"/>
            <a:ext cx="5396798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기획 의도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079104" y="2551212"/>
            <a:ext cx="16129792" cy="137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 b="1">
                <a:latin typeface="나눔고딕코딩"/>
                <a:ea typeface="나눔고딕코딩"/>
              </a:rPr>
              <a:t>현재 </a:t>
            </a:r>
            <a:r>
              <a:rPr lang="en-US" altLang="ko-KR" sz="2800" b="1">
                <a:latin typeface="나눔고딕코딩"/>
                <a:ea typeface="나눔고딕코딩"/>
              </a:rPr>
              <a:t>IT</a:t>
            </a:r>
            <a:r>
              <a:rPr lang="ko-KR" altLang="en-US" sz="2800" b="1">
                <a:latin typeface="나눔고딕코딩"/>
                <a:ea typeface="나눔고딕코딩"/>
              </a:rPr>
              <a:t>가 급격하게 발전하면서 테크기업들이 크게 성장중이고</a:t>
            </a:r>
            <a:r>
              <a:rPr lang="en-US" altLang="ko-KR" sz="2800" b="1">
                <a:latin typeface="나눔고딕코딩"/>
                <a:ea typeface="나눔고딕코딩"/>
              </a:rPr>
              <a:t>,</a:t>
            </a:r>
            <a:r>
              <a:rPr lang="ko-KR" altLang="en-US" sz="2800" b="1">
                <a:latin typeface="나눔고딕코딩"/>
                <a:ea typeface="나눔고딕코딩"/>
              </a:rPr>
              <a:t> 현재 남녀노소 상관없이 누구나</a:t>
            </a:r>
            <a:endParaRPr lang="ko-KR" altLang="en-US" sz="2800" b="1">
              <a:latin typeface="나눔고딕코딩"/>
              <a:ea typeface="나눔고딕코딩"/>
            </a:endParaRPr>
          </a:p>
          <a:p>
            <a:pPr>
              <a:defRPr/>
            </a:pPr>
            <a:r>
              <a:rPr lang="ko-KR" altLang="en-US" sz="2800" b="1">
                <a:latin typeface="나눔고딕코딩"/>
                <a:ea typeface="나눔고딕코딩"/>
              </a:rPr>
              <a:t>웹 혹은 앱을 사용함</a:t>
            </a:r>
            <a:r>
              <a:rPr lang="en-US" altLang="ko-KR" sz="2800" b="1">
                <a:latin typeface="나눔고딕코딩"/>
                <a:ea typeface="나눔고딕코딩"/>
              </a:rPr>
              <a:t>.</a:t>
            </a:r>
            <a:r>
              <a:rPr lang="ko-KR" altLang="en-US" sz="2800" b="1">
                <a:latin typeface="나눔고딕코딩"/>
                <a:ea typeface="나눔고딕코딩"/>
              </a:rPr>
              <a:t> 이전 프로젝트에서 쇼핑몰 프로젝트를 진행하였어서</a:t>
            </a:r>
            <a:r>
              <a:rPr lang="en-US" altLang="ko-KR" sz="2800" b="1">
                <a:latin typeface="나눔고딕코딩"/>
                <a:ea typeface="나눔고딕코딩"/>
              </a:rPr>
              <a:t>,</a:t>
            </a:r>
            <a:r>
              <a:rPr lang="ko-KR" altLang="en-US" sz="2800" b="1">
                <a:latin typeface="나눔고딕코딩"/>
                <a:ea typeface="나눔고딕코딩"/>
              </a:rPr>
              <a:t> 이번에는</a:t>
            </a:r>
            <a:endParaRPr lang="ko-KR" altLang="en-US" sz="2800" b="1">
              <a:latin typeface="나눔고딕코딩"/>
              <a:ea typeface="나눔고딕코딩"/>
            </a:endParaRPr>
          </a:p>
          <a:p>
            <a:pPr>
              <a:defRPr/>
            </a:pPr>
            <a:r>
              <a:rPr lang="ko-KR" altLang="en-US" sz="2800" b="1">
                <a:latin typeface="나눔고딕코딩"/>
                <a:ea typeface="나눔고딕코딩"/>
              </a:rPr>
              <a:t>예매 사이트 중에 메가박스를 주제로 선정하여 프로젝트를 진행하게되었음</a:t>
            </a:r>
            <a:r>
              <a:rPr lang="en-US" altLang="ko-KR" sz="2800" b="1">
                <a:latin typeface="나눔고딕코딩"/>
                <a:ea typeface="나눔고딕코딩"/>
              </a:rPr>
              <a:t>.</a:t>
            </a:r>
            <a:endParaRPr lang="en-US" altLang="ko-KR" sz="2800" b="1">
              <a:latin typeface="나눔고딕코딩"/>
              <a:ea typeface="나눔고딕코딩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5308" y="4423420"/>
            <a:ext cx="12457384" cy="5116935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3023320" y="9535988"/>
            <a:ext cx="11521280" cy="3585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나눔고딕코딩"/>
                <a:ea typeface="나눔고딕코딩"/>
              </a:rPr>
              <a:t>[</a:t>
            </a:r>
            <a:r>
              <a:rPr lang="ko-KR" altLang="en-US" b="1">
                <a:latin typeface="나눔고딕코딩"/>
                <a:ea typeface="나눔고딕코딩"/>
              </a:rPr>
              <a:t>출처</a:t>
            </a:r>
            <a:r>
              <a:rPr lang="en-US" altLang="ko-KR" b="1">
                <a:latin typeface="나눔고딕코딩"/>
                <a:ea typeface="나눔고딕코딩"/>
              </a:rPr>
              <a:t>]</a:t>
            </a:r>
            <a:r>
              <a:rPr lang="ko-KR" altLang="en-US" b="1">
                <a:latin typeface="나눔고딕코딩"/>
                <a:ea typeface="나눔고딕코딩"/>
              </a:rPr>
              <a:t> </a:t>
            </a:r>
            <a:r>
              <a:rPr lang="en-US" altLang="ko-KR" b="1">
                <a:latin typeface="나눔고딕코딩"/>
                <a:ea typeface="나눔고딕코딩"/>
              </a:rPr>
              <a:t>:</a:t>
            </a:r>
            <a:r>
              <a:rPr lang="ko-KR" altLang="en-US" b="1">
                <a:latin typeface="나눔고딕코딩"/>
                <a:ea typeface="나눔고딕코딩"/>
              </a:rPr>
              <a:t>  </a:t>
            </a:r>
            <a:r>
              <a:rPr lang="en-US" altLang="en-US" b="1">
                <a:latin typeface="나눔고딕코딩"/>
                <a:ea typeface="나눔고딕코딩"/>
              </a:rPr>
              <a:t>https://www.inews24.com/view/1483124</a:t>
            </a:r>
            <a:endParaRPr lang="en-US" altLang="en-US" b="1"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662274" y="3775348"/>
            <a:ext cx="892899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HTML5, CSS3</a:t>
            </a:r>
            <a:endParaRPr lang="en-US" altLang="ko-KR" sz="40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62274" y="4483234"/>
            <a:ext cx="8928992" cy="6964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JavaScript(ES5)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62274" y="5191120"/>
            <a:ext cx="8928992" cy="69342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JSP</a:t>
            </a:r>
            <a:endParaRPr lang="en-US" altLang="ko-KR" sz="40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2274" y="5899006"/>
            <a:ext cx="8928992" cy="6999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Library : jQuery, Ajax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PART2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056" y="1361712"/>
            <a:ext cx="9577064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개발 도구 및 환경 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/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 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Front-End</a:t>
            </a:r>
            <a:endParaRPr lang="en-US" altLang="ko-KR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pic>
        <p:nvPicPr>
          <p:cNvPr id="10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1072" y="2616716"/>
            <a:ext cx="5211814" cy="3102848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43978" y="6367636"/>
            <a:ext cx="5623482" cy="2952328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63752" y="6367636"/>
            <a:ext cx="30480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바 버전8, 11, 17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9424" y="2501293"/>
            <a:ext cx="2973908" cy="1706103"/>
          </a:xfrm>
          <a:prstGeom prst="rect">
            <a:avLst/>
          </a:prstGeom>
          <a:noFill/>
        </p:spPr>
      </p:pic>
      <p:pic>
        <p:nvPicPr>
          <p:cNvPr id="1030" name="Picture 6" descr="세상의 모든 기록 :: STS와 깃허브(GitHub) 연동하는 방법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95128" y="4542259"/>
            <a:ext cx="2038350" cy="2257425"/>
          </a:xfrm>
          <a:prstGeom prst="rect">
            <a:avLst/>
          </a:prstGeom>
          <a:noFill/>
        </p:spPr>
      </p:pic>
      <p:pic>
        <p:nvPicPr>
          <p:cNvPr id="1032" name="Picture 8" descr="Spring Boot Context Test - 스프링 컨텍스트 테스트 (aka. IntegrationTest) — 천천히 올바르게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0340" y="2795389"/>
            <a:ext cx="3267075" cy="14001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662274" y="3775348"/>
            <a:ext cx="892899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Java 8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62274" y="4483234"/>
            <a:ext cx="8928992" cy="6964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JDK 1.8.0</a:t>
            </a:r>
            <a:endParaRPr lang="ko-KR" altLang="en-US" sz="24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62274" y="5191120"/>
            <a:ext cx="8928992" cy="69342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IDE : STS 3.9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2274" y="5899006"/>
            <a:ext cx="8928992" cy="6999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Framework : Springboot(2.x)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2274" y="6606892"/>
            <a:ext cx="8928992" cy="69687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Database : Oracle DB(11xe)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PART2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056" y="1361712"/>
            <a:ext cx="8496944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개발 도구 및 환경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 / Back-End</a:t>
            </a:r>
            <a:endParaRPr lang="en-US" altLang="ko-KR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pic>
        <p:nvPicPr>
          <p:cNvPr id="10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064" y="7893383"/>
            <a:ext cx="3096343" cy="778509"/>
          </a:xfrm>
          <a:prstGeom prst="rect">
            <a:avLst/>
          </a:prstGeom>
        </p:spPr>
      </p:pic>
      <p:pic>
        <p:nvPicPr>
          <p:cNvPr id="10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95800" y="4459932"/>
            <a:ext cx="2327920" cy="2327920"/>
          </a:xfrm>
          <a:prstGeom prst="rect">
            <a:avLst/>
          </a:prstGeom>
        </p:spPr>
      </p:pic>
      <p:pic>
        <p:nvPicPr>
          <p:cNvPr id="103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14660" y="7260819"/>
            <a:ext cx="2309060" cy="2263336"/>
          </a:xfrm>
          <a:prstGeom prst="rect">
            <a:avLst/>
          </a:prstGeom>
        </p:spPr>
      </p:pic>
      <p:sp>
        <p:nvSpPr>
          <p:cNvPr id="1039" name="TextBox 18"/>
          <p:cNvSpPr txBox="1"/>
          <p:nvPr/>
        </p:nvSpPr>
        <p:spPr>
          <a:xfrm>
            <a:off x="8639944" y="7375748"/>
            <a:ext cx="8928992" cy="6999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ORM : MyBatis</a:t>
            </a:r>
            <a:endParaRPr lang="en-US" altLang="ko-KR" sz="40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PART3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056" y="1361712"/>
            <a:ext cx="5396798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개발 팀원 및 일정 소개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43620" y="0"/>
            <a:ext cx="5904656" cy="1028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5053" y="3688624"/>
            <a:ext cx="252408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이윤재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5048" y="4860653"/>
            <a:ext cx="4896544" cy="0"/>
          </a:xfrm>
          <a:prstGeom prst="line">
            <a:avLst/>
          </a:prstGeom>
          <a:ln w="57150">
            <a:solidFill>
              <a:srgbClr val="00206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611" y="5553814"/>
            <a:ext cx="5249418" cy="386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rgbClr val="002060"/>
                </a:solidFill>
                <a:latin typeface="나눔고딕코딩"/>
                <a:ea typeface="나눔고딕코딩"/>
              </a:rPr>
              <a:t>팀 장</a:t>
            </a:r>
            <a:endParaRPr lang="ko-KR" altLang="en-US" sz="44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예매 기능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영화선택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좌석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  선택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결제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예매 완료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영화 업로드 페이지 기능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메인 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CSS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Database Script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제작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통합 및 형상관리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(gitHub)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740598" y="4860653"/>
            <a:ext cx="4896544" cy="0"/>
          </a:xfrm>
          <a:prstGeom prst="line">
            <a:avLst/>
          </a:prstGeom>
          <a:ln w="57150">
            <a:solidFill>
              <a:srgbClr val="00206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564161" y="5553814"/>
            <a:ext cx="5249420" cy="332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rgbClr val="002060"/>
                </a:solidFill>
                <a:latin typeface="나눔고딕코딩"/>
                <a:ea typeface="나눔고딕코딩"/>
              </a:rPr>
              <a:t>팀 원</a:t>
            </a:r>
            <a:endParaRPr lang="ko-KR" altLang="en-US" sz="44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로그인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(DB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값 검증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회원가입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주소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API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연동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  ID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중복체크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marL="457200" indent="-457200" algn="just">
              <a:buFontTx/>
              <a:buChar char="-"/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ID,PW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찾기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marL="457200" indent="-457200" algn="just">
              <a:buFontTx/>
              <a:buChar char="-"/>
              <a:defRPr/>
            </a:pP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마이 페이지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주소 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API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연동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695509" y="4860653"/>
            <a:ext cx="4896544" cy="0"/>
          </a:xfrm>
          <a:prstGeom prst="line">
            <a:avLst/>
          </a:prstGeom>
          <a:ln w="57150"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9072" y="5553814"/>
            <a:ext cx="5249418" cy="416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  <a:latin typeface="나눔고딕코딩"/>
                <a:ea typeface="나눔고딕코딩"/>
              </a:rPr>
              <a:t>팀 원</a:t>
            </a:r>
            <a:endParaRPr lang="ko-KR" altLang="en-US" sz="44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endParaRPr lang="ko-KR" altLang="en-US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로그인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(DB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값 검증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회원가입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주소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API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연동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,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  ID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중복체크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marL="457200" indent="-457200" algn="just">
              <a:buFontTx/>
              <a:buChar char="-"/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ID,PW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찾기</a:t>
            </a:r>
            <a:endParaRPr lang="ko-KR" altLang="en-US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marL="457200" indent="-457200" algn="just">
              <a:buFontTx/>
              <a:buChar char="-"/>
              <a:defRPr/>
            </a:pP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마이 페이지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주소 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API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연동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marL="457200" indent="-457200" algn="just">
              <a:buFontTx/>
              <a:buChar char="-"/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PPT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 제작</a:t>
            </a:r>
            <a:endParaRPr lang="ko-KR" altLang="en-US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lt1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chemeClr val="lt1"/>
                </a:solidFill>
                <a:latin typeface="나눔고딕코딩"/>
                <a:ea typeface="나눔고딕코딩"/>
              </a:rPr>
              <a:t>통합 및 형상관리</a:t>
            </a:r>
            <a:r>
              <a:rPr lang="en-US" altLang="ko-KR" sz="2800" b="1">
                <a:solidFill>
                  <a:schemeClr val="lt1"/>
                </a:solidFill>
                <a:latin typeface="나눔고딕코딩"/>
                <a:ea typeface="나눔고딕코딩"/>
              </a:rPr>
              <a:t>(gitHub)</a:t>
            </a:r>
            <a:endParaRPr lang="en-US" altLang="ko-KR" sz="2800" b="1">
              <a:solidFill>
                <a:schemeClr val="lt1"/>
              </a:solidFill>
              <a:latin typeface="나눔고딕코딩"/>
              <a:ea typeface="나눔고딕코딩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7056" y="2342632"/>
            <a:ext cx="2088231" cy="2088231"/>
          </a:xfrm>
          <a:prstGeom prst="ellipse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899980" y="3688624"/>
            <a:ext cx="252408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채현우</a:t>
            </a:r>
            <a:r>
              <a:rPr lang="en-US" altLang="ko-KR" sz="2400" b="1" spc="600">
                <a:solidFill>
                  <a:srgbClr val="002060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11983" y="2342632"/>
            <a:ext cx="2088231" cy="2088231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939290" y="3688624"/>
            <a:ext cx="252408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김성재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751293" y="2342632"/>
            <a:ext cx="2088231" cy="2088231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PART3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056" y="1361712"/>
            <a:ext cx="5396798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개발 팀원 및 일정 소개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43620" y="0"/>
            <a:ext cx="5904656" cy="1028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75048" y="4860653"/>
            <a:ext cx="4896544" cy="0"/>
          </a:xfrm>
          <a:prstGeom prst="line">
            <a:avLst/>
          </a:prstGeom>
          <a:ln w="57150">
            <a:solidFill>
              <a:srgbClr val="00206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611" y="5553814"/>
            <a:ext cx="5249418" cy="332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rgbClr val="002060"/>
                </a:solidFill>
                <a:latin typeface="나눔고딕코딩"/>
                <a:ea typeface="나눔고딕코딩"/>
              </a:rPr>
              <a:t>팀 원</a:t>
            </a:r>
            <a:endParaRPr lang="ko-KR" altLang="en-US" sz="44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메인 페이지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이미지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 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슬라이드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YouTube API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연동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PPT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제작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메인 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CSS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통합 및 형상관리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(gitHub)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740598" y="4860653"/>
            <a:ext cx="4896544" cy="0"/>
          </a:xfrm>
          <a:prstGeom prst="line">
            <a:avLst/>
          </a:prstGeom>
          <a:ln w="57150">
            <a:solidFill>
              <a:srgbClr val="002060">
                <a:alpha val="9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695509" y="4860653"/>
            <a:ext cx="4896544" cy="0"/>
          </a:xfrm>
          <a:prstGeom prst="line">
            <a:avLst/>
          </a:prstGeom>
          <a:ln w="57150"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9072" y="5553814"/>
            <a:ext cx="5249418" cy="289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  <a:latin typeface="나눔고딕코딩"/>
                <a:ea typeface="나눔고딕코딩"/>
              </a:rPr>
              <a:t>팀 원</a:t>
            </a:r>
            <a:endParaRPr lang="ko-KR" altLang="en-US" sz="44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- 1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대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1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문의 게시판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글 작성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,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 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수정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삭제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-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 공지사항 게시판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글 작성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,</a:t>
            </a:r>
            <a:endParaRPr lang="en-US" altLang="ko-KR" sz="2800" b="1">
              <a:solidFill>
                <a:schemeClr val="bg1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 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수정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chemeClr val="bg1"/>
                </a:solidFill>
                <a:latin typeface="나눔고딕코딩"/>
                <a:ea typeface="나눔고딕코딩"/>
              </a:rPr>
              <a:t>삭제</a:t>
            </a:r>
            <a:r>
              <a:rPr lang="en-US" altLang="ko-KR" sz="2800" b="1">
                <a:solidFill>
                  <a:schemeClr val="bg1"/>
                </a:solidFill>
                <a:latin typeface="나눔고딕코딩"/>
                <a:ea typeface="나눔고딕코딩"/>
              </a:rPr>
              <a:t>)</a:t>
            </a:r>
            <a:endParaRPr lang="ko-KR" altLang="en-US" sz="2800" b="1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2066" y="5553814"/>
            <a:ext cx="5249418" cy="289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rgbClr val="002060"/>
                </a:solidFill>
                <a:latin typeface="나눔고딕코딩"/>
                <a:ea typeface="나눔고딕코딩"/>
              </a:rPr>
              <a:t>팀 원</a:t>
            </a:r>
            <a:endParaRPr lang="ko-KR" altLang="en-US" sz="44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- 1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대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1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문의 게시판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글 작성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 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수정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삭제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-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 공지사항 게시판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(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글 작성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</a:t>
            </a:r>
            <a:endParaRPr lang="en-US" altLang="ko-KR" sz="2800" b="1">
              <a:solidFill>
                <a:srgbClr val="002060"/>
              </a:solidFill>
              <a:latin typeface="나눔고딕코딩"/>
              <a:ea typeface="나눔고딕코딩"/>
            </a:endParaRPr>
          </a:p>
          <a:p>
            <a:pPr algn="just">
              <a:defRPr/>
            </a:pP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 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수정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, </a:t>
            </a:r>
            <a:r>
              <a:rPr lang="ko-KR" altLang="en-US" sz="2800" b="1">
                <a:solidFill>
                  <a:srgbClr val="002060"/>
                </a:solidFill>
                <a:latin typeface="나눔고딕코딩"/>
                <a:ea typeface="나눔고딕코딩"/>
              </a:rPr>
              <a:t>삭제</a:t>
            </a:r>
            <a:r>
              <a:rPr lang="en-US" altLang="ko-KR" sz="2800" b="1">
                <a:solidFill>
                  <a:srgbClr val="002060"/>
                </a:solidFill>
                <a:latin typeface="나눔고딕코딩"/>
                <a:ea typeface="나눔고딕코딩"/>
              </a:rPr>
              <a:t>)</a:t>
            </a:r>
            <a:endParaRPr lang="ko-KR" altLang="en-US" sz="28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35053" y="3688624"/>
            <a:ext cx="252408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이종원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47056" y="2342632"/>
            <a:ext cx="2088231" cy="2088231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99980" y="3688624"/>
            <a:ext cx="252408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600">
                <a:solidFill>
                  <a:srgbClr val="002060"/>
                </a:solidFill>
                <a:latin typeface="나눔고딕코딩"/>
                <a:ea typeface="나눔고딕코딩"/>
              </a:rPr>
              <a:t>전성덕</a:t>
            </a:r>
            <a:r>
              <a:rPr lang="en-US" altLang="ko-KR" sz="2400" b="1" spc="600">
                <a:solidFill>
                  <a:srgbClr val="002060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1983" y="2342632"/>
            <a:ext cx="2088231" cy="2088231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939290" y="3688624"/>
            <a:ext cx="252408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김창훈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751293" y="2342632"/>
            <a:ext cx="2088231" cy="2088231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1428750"/>
          <a:ext cx="16906875" cy="8891397"/>
          <a:chOff x="1428750" y="1428750"/>
          <a:chExt cx="16906875" cy="8891397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49AE293-A3B0-C85D-F7B2-5C30B2D97B2C}"/>
              </a:ext>
            </a:extLst>
          </p:cNvPr>
          <p:cNvSpPr txBox="1">
            <a:spLocks/>
          </p:cNvSpPr>
          <p:nvPr/>
        </p:nvSpPr>
        <p:spPr>
          <a:xfrm>
            <a:off x="333110" y="606996"/>
            <a:ext cx="2524082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600" dirty="0">
                <a:solidFill>
                  <a:schemeClr val="bg1"/>
                </a:solidFill>
                <a:highlight>
                  <a:srgbClr val="00206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PART3</a:t>
            </a:r>
            <a:r>
              <a:rPr lang="en-US" altLang="ko-KR" sz="2400" b="1" spc="600" dirty="0">
                <a:solidFill>
                  <a:schemeClr val="bg1"/>
                </a:solidFill>
                <a:highlight>
                  <a:srgbClr val="00206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endParaRPr lang="ko-KR" altLang="en-US" sz="2400" b="1" spc="600" dirty="0">
              <a:solidFill>
                <a:schemeClr val="bg1"/>
              </a:solidFill>
              <a:highlight>
                <a:srgbClr val="002060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9CCFC-19CE-DB00-119A-E2A3AC13E32A}"/>
              </a:ext>
            </a:extLst>
          </p:cNvPr>
          <p:cNvSpPr txBox="1"/>
          <p:nvPr/>
        </p:nvSpPr>
        <p:spPr>
          <a:xfrm>
            <a:off x="647056" y="1361712"/>
            <a:ext cx="539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팀원 및 일정 소개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0EAFBE-C1AB-43A7-0D38-DCDF385A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42513"/>
              </p:ext>
            </p:extLst>
          </p:nvPr>
        </p:nvGraphicFramePr>
        <p:xfrm>
          <a:off x="3105439" y="2077746"/>
          <a:ext cx="12077122" cy="778764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96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2367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700" b="1" i="0" u="none" strike="noStrike" dirty="0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App 기술 기획내용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개발 일정</a:t>
                      </a:r>
                      <a:r>
                        <a:rPr lang="EN-US" altLang="en-US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(4/</a:t>
                      </a:r>
                      <a:r>
                        <a:rPr lang="en-US" altLang="ko-KR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12</a:t>
                      </a:r>
                      <a:r>
                        <a:rPr lang="EN-US" altLang="en-US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일 ~ </a:t>
                      </a:r>
                      <a:r>
                        <a:rPr lang="en-US" altLang="ko-KR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5</a:t>
                      </a:r>
                      <a:r>
                        <a:rPr lang="EN-US" altLang="en-US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/</a:t>
                      </a:r>
                      <a:r>
                        <a:rPr lang="en-US" altLang="ko-KR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24</a:t>
                      </a:r>
                      <a:r>
                        <a:rPr lang="EN-US" altLang="en-US" sz="2700" b="1" i="0" u="none" strike="noStrike">
                          <a:solidFill>
                            <a:schemeClr val="lt1"/>
                          </a:solidFill>
                          <a:latin typeface="나눔고딕코딩"/>
                          <a:ea typeface="나눔고딕코딩"/>
                        </a:rPr>
                        <a:t>일)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1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1주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2주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3주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4주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5주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6주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6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아이디어 구상 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2590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프로젝트 실현 가능성 파악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6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 dirty="0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필요성 </a:t>
                      </a:r>
                      <a:r>
                        <a:rPr lang="EN-US" altLang="en-US" sz="2000" b="1" i="0" u="none" strike="noStrike" dirty="0" err="1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파악</a:t>
                      </a:r>
                      <a:endParaRPr lang="EN-US" altLang="en-US" sz="2000" b="1" i="0" u="none" strike="noStrike" dirty="0">
                        <a:solidFill>
                          <a:srgbClr val="000000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Web Application</a:t>
                      </a: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기능 분석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56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Web Application</a:t>
                      </a: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구조 설계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b="1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작업 배분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565">
                <a:tc rowSpan="7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개발</a:t>
                      </a:r>
                    </a:p>
                    <a:p>
                      <a:pPr algn="ctr">
                        <a:defRPr/>
                      </a:pPr>
                      <a:endParaRPr lang="ko-KR" altLang="en-US" sz="2000" b="1" i="0" u="none" strike="noStrike">
                        <a:solidFill>
                          <a:srgbClr val="000000"/>
                        </a:solidFill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UIUX,와이어 프레임 설계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메인 페이지 개발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로그인 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&amp;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회원가입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(ID,PW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찾기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개발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마이 페이지 개발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영화 예매 개발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영화선택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,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좌석선택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,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결재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,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예매완료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공지사항 게시판 개발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(CRUD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기능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5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1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대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1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문의 게시판 개발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(CRUD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기능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Web Application</a:t>
                      </a:r>
                      <a:r>
                        <a:rPr lang="EN-US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 테스트 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5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latin typeface="나눔고딕코딩"/>
                          <a:ea typeface="나눔고딕코딩"/>
                        </a:rPr>
                        <a:t>발생 오류 수정 </a:t>
                      </a: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2300" dirty="0">
                        <a:latin typeface="나눔고딕코딩"/>
                        <a:ea typeface="나눔고딕코딩"/>
                      </a:endParaRPr>
                    </a:p>
                  </a:txBody>
                  <a:tcPr anchor="ctr">
                    <a:lnL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BBBBBB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37110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3110" y="606996"/>
            <a:ext cx="2524082" cy="69602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spc="600">
                <a:solidFill>
                  <a:schemeClr val="bg1"/>
                </a:solidFill>
                <a:latin typeface="나눔고딕코딩"/>
                <a:ea typeface="나눔고딕코딩"/>
              </a:rPr>
              <a:t>PART4</a:t>
            </a:r>
            <a:r>
              <a:rPr lang="en-US" altLang="ko-KR" sz="2400" b="1" spc="600">
                <a:solidFill>
                  <a:schemeClr val="bg1"/>
                </a:solidFill>
                <a:latin typeface="나눔고딕코딩"/>
                <a:ea typeface="나눔고딕코딩"/>
              </a:rPr>
              <a:t>       </a:t>
            </a:r>
            <a:endParaRPr lang="ko-KR" altLang="en-US" sz="2400" b="1" spc="600">
              <a:solidFill>
                <a:schemeClr val="bg1"/>
              </a:solidFill>
              <a:latin typeface="나눔고딕코딩"/>
              <a:ea typeface="나눔고딕코딩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056" y="1361712"/>
            <a:ext cx="9505056" cy="63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Web Application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구성</a:t>
            </a:r>
            <a:r>
              <a:rPr lang="en-US" altLang="ko-KR" sz="3600" b="1">
                <a:solidFill>
                  <a:srgbClr val="002060"/>
                </a:solidFill>
                <a:latin typeface="나눔고딕코딩"/>
                <a:ea typeface="나눔고딕코딩"/>
              </a:rPr>
              <a:t> / </a:t>
            </a:r>
            <a:r>
              <a:rPr lang="ko-KR" altLang="en-US" sz="3600" b="1">
                <a:solidFill>
                  <a:srgbClr val="002060"/>
                </a:solidFill>
                <a:latin typeface="나눔고딕코딩"/>
                <a:ea typeface="나눔고딕코딩"/>
              </a:rPr>
              <a:t>아키텍처 구조</a:t>
            </a:r>
            <a:endParaRPr lang="ko-KR" altLang="en-US" sz="3600" b="1">
              <a:solidFill>
                <a:srgbClr val="002060"/>
              </a:solidFill>
              <a:latin typeface="나눔고딕코딩"/>
              <a:ea typeface="나눔고딕코딩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15471" y="2158222"/>
            <a:ext cx="7056883" cy="46499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/>
              <a:t>아키텍처 구조</a:t>
            </a:r>
            <a:endParaRPr lang="ko-KR" altLang="en-US" sz="2100" b="1"/>
          </a:p>
        </p:txBody>
      </p:sp>
      <p:sp>
        <p:nvSpPr>
          <p:cNvPr id="5" name="사각형: 둥근 모서리 4"/>
          <p:cNvSpPr/>
          <p:nvPr/>
        </p:nvSpPr>
        <p:spPr>
          <a:xfrm>
            <a:off x="1006894" y="4207378"/>
            <a:ext cx="1512189" cy="1008126"/>
          </a:xfrm>
          <a:prstGeom prst="roundRect">
            <a:avLst>
              <a:gd name="adj" fmla="val 16667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Client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3311182" y="4135369"/>
            <a:ext cx="2520315" cy="2520315"/>
          </a:xfrm>
          <a:prstGeom prst="roundRect">
            <a:avLst>
              <a:gd name="adj" fmla="val 16667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7209" y="4351396"/>
            <a:ext cx="2160270" cy="2097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JSP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HTML5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CSS3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JQuery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Ajax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JavaScript(ES5)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9218" y="3487288"/>
            <a:ext cx="1800225" cy="5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>
                <a:solidFill>
                  <a:srgbClr val="3a3c84"/>
                </a:solidFill>
                <a:latin typeface="맑은 고딕"/>
              </a:rPr>
              <a:t>View</a:t>
            </a:r>
            <a:endParaRPr lang="en-US" altLang="ko-KR" sz="3100" b="1">
              <a:solidFill>
                <a:srgbClr val="3a3c84"/>
              </a:solidFill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6623598" y="4135369"/>
            <a:ext cx="4968621" cy="4320540"/>
          </a:xfrm>
          <a:prstGeom prst="roundRect">
            <a:avLst>
              <a:gd name="adj" fmla="val 16667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5751" y="3568822"/>
            <a:ext cx="2412304" cy="563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>
                <a:solidFill>
                  <a:srgbClr val="3a3c84"/>
                </a:solidFill>
                <a:latin typeface="맑은 고딕"/>
              </a:rPr>
              <a:t>Controller</a:t>
            </a:r>
            <a:endParaRPr lang="en-US" altLang="ko-KR" sz="3100" b="1">
              <a:solidFill>
                <a:srgbClr val="3a3c84"/>
              </a:solidFill>
              <a:latin typeface="맑은 고딕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911632" y="4999477"/>
            <a:ext cx="1800225" cy="1008126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Dispacher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Servlet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983641" y="7087738"/>
            <a:ext cx="1800225" cy="1008126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View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Resolver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9575965" y="4999477"/>
            <a:ext cx="1800225" cy="1008126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Handler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Mapping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3821" y="4294245"/>
            <a:ext cx="2664332" cy="56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>
                <a:solidFill>
                  <a:schemeClr val="lt1"/>
                </a:solidFill>
                <a:latin typeface="맑은 고딕"/>
              </a:rPr>
              <a:t>Spring boot</a:t>
            </a:r>
            <a:endParaRPr lang="en-US" altLang="ko-KR" sz="31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143911" y="6799702"/>
            <a:ext cx="2304288" cy="1224153"/>
          </a:xfrm>
          <a:prstGeom prst="ellipse">
            <a:avLst/>
          </a:prstGeom>
          <a:solidFill>
            <a:srgbClr val="3a3c84"/>
          </a:solidFill>
          <a:ln w="508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latin typeface="맑은 고딕"/>
              </a:rPr>
              <a:t>Controller</a:t>
            </a:r>
            <a:endParaRPr lang="en-US" altLang="ko-KR" sz="2200" b="1">
              <a:latin typeface="맑은 고딕"/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12528335" y="4135369"/>
            <a:ext cx="2124269" cy="4320539"/>
          </a:xfrm>
          <a:prstGeom prst="roundRect">
            <a:avLst>
              <a:gd name="adj" fmla="val 16667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56326" y="3415279"/>
            <a:ext cx="2412304" cy="564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>
                <a:solidFill>
                  <a:srgbClr val="3a3c84"/>
                </a:solidFill>
                <a:latin typeface="맑은 고딕"/>
              </a:rPr>
              <a:t>Model</a:t>
            </a:r>
            <a:endParaRPr lang="en-US" altLang="ko-KR" sz="3100" b="1">
              <a:solidFill>
                <a:srgbClr val="3a3c84"/>
              </a:solidFill>
              <a:latin typeface="맑은 고딕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2672354" y="5935594"/>
            <a:ext cx="1872234" cy="864108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ServiceImpl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12672354" y="4423405"/>
            <a:ext cx="1872234" cy="864108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Service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12672354" y="7447783"/>
            <a:ext cx="1872234" cy="864108"/>
          </a:xfrm>
          <a:prstGeom prst="roundRect">
            <a:avLst>
              <a:gd name="adj" fmla="val 16667"/>
            </a:avLst>
          </a:prstGeom>
          <a:solidFill>
            <a:srgbClr val="3a3c84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Mybatis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15480704" y="5503540"/>
            <a:ext cx="1800224" cy="1872234"/>
          </a:xfrm>
          <a:prstGeom prst="roundRect">
            <a:avLst>
              <a:gd name="adj" fmla="val 16667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Oracle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  <a:latin typeface="맑은 고딕"/>
              </a:rPr>
              <a:t>DataBase</a:t>
            </a:r>
            <a:endParaRPr lang="en-US" altLang="ko-KR" sz="22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24" name="화살표: 왼쪽/오른쪽 23"/>
          <p:cNvSpPr/>
          <p:nvPr/>
        </p:nvSpPr>
        <p:spPr>
          <a:xfrm>
            <a:off x="2519083" y="4567423"/>
            <a:ext cx="720090" cy="3600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5" name="화살표: 왼쪽/오른쪽 24"/>
          <p:cNvSpPr/>
          <p:nvPr/>
        </p:nvSpPr>
        <p:spPr>
          <a:xfrm>
            <a:off x="5831497" y="5503540"/>
            <a:ext cx="720090" cy="3600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6" name="화살표: 왼쪽/오른쪽 25"/>
          <p:cNvSpPr/>
          <p:nvPr/>
        </p:nvSpPr>
        <p:spPr>
          <a:xfrm rot="5400000">
            <a:off x="7523708" y="6331643"/>
            <a:ext cx="720090" cy="3600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7" name="화살표: 왼쪽/오른쪽 26"/>
          <p:cNvSpPr/>
          <p:nvPr/>
        </p:nvSpPr>
        <p:spPr>
          <a:xfrm>
            <a:off x="8783866" y="5323517"/>
            <a:ext cx="720090" cy="3600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8" name="화살표: 왼쪽/오른쪽 27"/>
          <p:cNvSpPr/>
          <p:nvPr/>
        </p:nvSpPr>
        <p:spPr>
          <a:xfrm>
            <a:off x="11664226" y="7303765"/>
            <a:ext cx="720090" cy="3600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9" name="화살표: 왼쪽/오른쪽 28"/>
          <p:cNvSpPr/>
          <p:nvPr/>
        </p:nvSpPr>
        <p:spPr>
          <a:xfrm>
            <a:off x="14688604" y="6223630"/>
            <a:ext cx="720090" cy="3600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0" name="화살표: 왼쪽/오른쪽 29"/>
          <p:cNvSpPr/>
          <p:nvPr/>
        </p:nvSpPr>
        <p:spPr>
          <a:xfrm rot="5400000">
            <a:off x="13338857" y="6985384"/>
            <a:ext cx="515983" cy="26479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" name="화살표: 왼쪽/오른쪽 30"/>
          <p:cNvSpPr/>
          <p:nvPr/>
        </p:nvSpPr>
        <p:spPr>
          <a:xfrm rot="5400000">
            <a:off x="13338857" y="5473195"/>
            <a:ext cx="515983" cy="26479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6a7d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889</ep:Words>
  <ep:PresentationFormat>사용자 지정</ep:PresentationFormat>
  <ep:Paragraphs>289</ep:Paragraphs>
  <ep:Slides>18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Theme40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2022-05-19T01:24:21.000</dcterms:created>
  <dc:creator>Unknown Creator</dc:creator>
  <cp:lastModifiedBy>hwcot</cp:lastModifiedBy>
  <dcterms:modified xsi:type="dcterms:W3CDTF">2022-05-24T04:42:49.642</dcterms:modified>
  <cp:revision>129</cp:revision>
  <dc:title>Untitled Presentation</dc:title>
  <cp:version>1000.0000.01</cp:version>
</cp:coreProperties>
</file>