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1711" r:id="rId2"/>
    <p:sldId id="1589" r:id="rId3"/>
    <p:sldId id="1958" r:id="rId4"/>
    <p:sldId id="1960" r:id="rId5"/>
    <p:sldId id="1791" r:id="rId6"/>
    <p:sldId id="1962" r:id="rId7"/>
    <p:sldId id="1963" r:id="rId8"/>
    <p:sldId id="1964" r:id="rId9"/>
    <p:sldId id="1965" r:id="rId10"/>
    <p:sldId id="1966" r:id="rId11"/>
    <p:sldId id="1967" r:id="rId12"/>
    <p:sldId id="1959" r:id="rId13"/>
    <p:sldId id="1968" r:id="rId14"/>
    <p:sldId id="1969" r:id="rId15"/>
    <p:sldId id="1970" r:id="rId16"/>
    <p:sldId id="1971" r:id="rId17"/>
    <p:sldId id="1972" r:id="rId18"/>
    <p:sldId id="1973" r:id="rId19"/>
    <p:sldId id="1974" r:id="rId20"/>
    <p:sldId id="1975" r:id="rId21"/>
    <p:sldId id="1976" r:id="rId22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36" autoAdjust="0"/>
    <p:restoredTop sz="94240" autoAdjust="0"/>
  </p:normalViewPr>
  <p:slideViewPr>
    <p:cSldViewPr>
      <p:cViewPr varScale="1">
        <p:scale>
          <a:sx n="109" d="100"/>
          <a:sy n="109" d="100"/>
        </p:scale>
        <p:origin x="119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89" d="100"/>
          <a:sy n="189" d="100"/>
        </p:scale>
        <p:origin x="-174" y="-96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69223A-330B-42BF-842A-A7E5158B7A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64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849739-67B8-4C9F-AB79-29352B791D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6247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gray">
          <a:xfrm>
            <a:off x="609600" y="458788"/>
            <a:ext cx="7916863" cy="7461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754691" name="Rectangle 3" descr="20%"/>
          <p:cNvSpPr>
            <a:spLocks noChangeArrowheads="1"/>
          </p:cNvSpPr>
          <p:nvPr/>
        </p:nvSpPr>
        <p:spPr bwMode="auto">
          <a:xfrm>
            <a:off x="1323975" y="2895600"/>
            <a:ext cx="6478588" cy="127000"/>
          </a:xfrm>
          <a:prstGeom prst="rect">
            <a:avLst/>
          </a:prstGeom>
          <a:gradFill rotWithShape="0">
            <a:gsLst>
              <a:gs pos="0">
                <a:srgbClr val="FFD9B3"/>
              </a:gs>
              <a:gs pos="100000">
                <a:srgbClr val="B42C7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4692" name="Rectangle 4"/>
          <p:cNvSpPr>
            <a:spLocks noChangeArrowheads="1"/>
          </p:cNvSpPr>
          <p:nvPr/>
        </p:nvSpPr>
        <p:spPr bwMode="gray">
          <a:xfrm>
            <a:off x="587375" y="6148388"/>
            <a:ext cx="7800975" cy="889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7546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143000"/>
          </a:xfrm>
        </p:spPr>
        <p:txBody>
          <a:bodyPr/>
          <a:lstStyle>
            <a:lvl1pPr>
              <a:defRPr sz="3200">
                <a:latin typeface="Trebuchet MS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5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54696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5469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5469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9CCD24-F757-4971-B8D5-2D8B463D853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8E81C-5985-4ACE-94A0-CA9CD4F4976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245C8-480A-4D7C-BC0A-0AA1BD3AC9D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4C66C2-9A52-49BC-9551-490B5D5C0E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988A8-29AD-46F3-8122-B31E0725005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FBF80-7C3D-45EA-B4A7-33DD87A25E8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58347-0DCD-48DF-AFE0-07CF295BB7B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92CFD-20EC-4EA3-A242-22CADCD66B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8F6B2-049A-4A63-A8D2-97A33D8D4F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CABFA-128E-4E19-855E-3DBF06C3991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1C5D2-D978-470B-AB6C-05672C1E6B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4DD53-1FDB-476D-975E-A52AA682510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7298"/>
            <a:ext cx="7772400" cy="45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75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75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</a:defRPr>
            </a:lvl1pPr>
          </a:lstStyle>
          <a:p>
            <a:fld id="{56E262BD-3142-410E-9C88-9D275615615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53671" name="Rectangle 7"/>
          <p:cNvSpPr>
            <a:spLocks noChangeArrowheads="1"/>
          </p:cNvSpPr>
          <p:nvPr/>
        </p:nvSpPr>
        <p:spPr bwMode="gray">
          <a:xfrm>
            <a:off x="609600" y="458788"/>
            <a:ext cx="7916863" cy="7461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753672" name="Rectangle 8" descr="20%"/>
          <p:cNvSpPr>
            <a:spLocks noChangeArrowheads="1"/>
          </p:cNvSpPr>
          <p:nvPr/>
        </p:nvSpPr>
        <p:spPr bwMode="auto">
          <a:xfrm>
            <a:off x="700088" y="1142984"/>
            <a:ext cx="7772400" cy="71438"/>
          </a:xfrm>
          <a:prstGeom prst="rect">
            <a:avLst/>
          </a:prstGeom>
          <a:gradFill rotWithShape="0">
            <a:gsLst>
              <a:gs pos="0">
                <a:srgbClr val="FFD9B3"/>
              </a:gs>
              <a:gs pos="100000">
                <a:srgbClr val="B42C7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5919788" y="6049963"/>
            <a:ext cx="27670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ko-KR" altLang="ko-KR" sz="1200" b="1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rebuchet MS" pitchFamily="34" charset="0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Standard I/O Library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Character-at-a-time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Input functions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Output functions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 err="1"/>
              <a:t>getc</a:t>
            </a:r>
            <a:r>
              <a:rPr lang="en-US" altLang="ko-KR" sz="1600" dirty="0"/>
              <a:t>()/</a:t>
            </a:r>
            <a:r>
              <a:rPr lang="en-US" altLang="ko-KR" sz="1600" dirty="0" err="1"/>
              <a:t>putc</a:t>
            </a:r>
            <a:r>
              <a:rPr lang="en-US" altLang="ko-KR" sz="1600" dirty="0"/>
              <a:t>() is macro vs. </a:t>
            </a:r>
            <a:r>
              <a:rPr lang="en-US" altLang="ko-KR" sz="1600" dirty="0" err="1"/>
              <a:t>fgetc</a:t>
            </a:r>
            <a:r>
              <a:rPr lang="en-US" altLang="ko-KR" sz="1600" dirty="0"/>
              <a:t>()/</a:t>
            </a:r>
            <a:r>
              <a:rPr lang="en-US" altLang="ko-KR" sz="1600" dirty="0" err="1"/>
              <a:t>fputc</a:t>
            </a:r>
            <a:r>
              <a:rPr lang="en-US" altLang="ko-KR" sz="1600" dirty="0"/>
              <a:t>() is not macro</a:t>
            </a:r>
          </a:p>
          <a:p>
            <a:pPr lvl="1"/>
            <a:r>
              <a:rPr lang="en-US" altLang="ko-KR" sz="1600" dirty="0" err="1"/>
              <a:t>getchar</a:t>
            </a:r>
            <a:r>
              <a:rPr lang="en-US" altLang="ko-KR" sz="1600" dirty="0"/>
              <a:t>() = </a:t>
            </a:r>
            <a:r>
              <a:rPr lang="en-US" altLang="ko-KR" sz="1600" dirty="0" err="1"/>
              <a:t>getc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stdin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putchar</a:t>
            </a:r>
            <a:r>
              <a:rPr lang="en-US" altLang="ko-KR" sz="1600" dirty="0"/>
              <a:t>() = </a:t>
            </a:r>
            <a:r>
              <a:rPr lang="en-US" altLang="ko-KR" sz="1600" dirty="0" err="1"/>
              <a:t>putc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45128" y="1772816"/>
            <a:ext cx="7715304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getc</a:t>
            </a:r>
            <a:r>
              <a:rPr lang="en-US" altLang="ko-KR" sz="1600" b="1" dirty="0"/>
              <a:t>(FILE *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fgetc</a:t>
            </a:r>
            <a:r>
              <a:rPr lang="en-US" altLang="ko-KR" sz="1600" b="1" dirty="0"/>
              <a:t>(FILE *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getchar</a:t>
            </a:r>
            <a:r>
              <a:rPr lang="en-US" altLang="ko-KR" sz="1600" b="1" dirty="0"/>
              <a:t>(void);</a:t>
            </a:r>
          </a:p>
          <a:p>
            <a:r>
              <a:rPr lang="en-US" altLang="ko-KR" sz="1600" b="1" dirty="0"/>
              <a:t>		All Return: next character if OK, EOF on end of file or error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3645024"/>
            <a:ext cx="7715304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putc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c, FILE *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fputc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c, FILE *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putchar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c);</a:t>
            </a:r>
          </a:p>
          <a:p>
            <a:r>
              <a:rPr lang="en-US" altLang="ko-KR" sz="1600" b="1" dirty="0"/>
              <a:t>					All Return: c if OK, EOF on error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55576" y="5661248"/>
            <a:ext cx="7715304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ungetc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c, FILE *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		All Return: c if OK, EOF on error</a:t>
            </a:r>
          </a:p>
        </p:txBody>
      </p:sp>
    </p:spTree>
    <p:extLst>
      <p:ext uri="{BB962C8B-B14F-4D97-AF65-F5344CB8AC3E}">
        <p14:creationId xmlns:p14="http://schemas.microsoft.com/office/powerpoint/2010/main" val="287759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Line-at-a-time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Input functions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 err="1"/>
              <a:t>fgets</a:t>
            </a:r>
            <a:r>
              <a:rPr lang="en-US" altLang="ko-KR" sz="1600" dirty="0"/>
              <a:t>() : Null-byte terminated &amp; no more than </a:t>
            </a:r>
            <a:r>
              <a:rPr lang="en-US" altLang="ko-KR" sz="1600" i="1" dirty="0"/>
              <a:t>n</a:t>
            </a:r>
            <a:r>
              <a:rPr lang="en-US" altLang="ko-KR" sz="1600" dirty="0"/>
              <a:t>-1 characters are read</a:t>
            </a:r>
          </a:p>
          <a:p>
            <a:pPr lvl="1"/>
            <a:r>
              <a:rPr lang="en-US" altLang="ko-KR" sz="1600" dirty="0"/>
              <a:t>gets() : </a:t>
            </a:r>
            <a:r>
              <a:rPr lang="en-US" altLang="ko-KR" sz="1600"/>
              <a:t>Never used</a:t>
            </a:r>
            <a:r>
              <a:rPr lang="en-US" altLang="ko-KR" sz="1600" dirty="0"/>
              <a:t>.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Output functions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45128" y="1772816"/>
            <a:ext cx="7715304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char *</a:t>
            </a:r>
            <a:r>
              <a:rPr lang="en-US" altLang="ko-KR" sz="1600" b="1" dirty="0" err="1"/>
              <a:t>fgets</a:t>
            </a:r>
            <a:r>
              <a:rPr lang="en-US" altLang="ko-KR" sz="1600" b="1" dirty="0"/>
              <a:t>(char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n</a:t>
            </a:r>
            <a:r>
              <a:rPr lang="en-US" altLang="ko-KR" sz="1600" b="1" dirty="0"/>
              <a:t>, 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char *gets(char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Both return: </a:t>
            </a:r>
            <a:r>
              <a:rPr lang="en-US" altLang="ko-KR" sz="1600" b="1" dirty="0" err="1"/>
              <a:t>buf</a:t>
            </a:r>
            <a:r>
              <a:rPr lang="en-US" altLang="ko-KR" sz="1600" b="1" dirty="0"/>
              <a:t> if OK, NULL on end of file or error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55576" y="4293096"/>
            <a:ext cx="7715304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fputs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 err="1"/>
              <a:t>str</a:t>
            </a:r>
            <a:r>
              <a:rPr lang="en-US" altLang="ko-KR" sz="1600" b="1" dirty="0"/>
              <a:t>, 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puts(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 err="1"/>
              <a:t>str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Both return: non-negative value if OK, EOF on error</a:t>
            </a:r>
          </a:p>
        </p:txBody>
      </p:sp>
    </p:spTree>
    <p:extLst>
      <p:ext uri="{BB962C8B-B14F-4D97-AF65-F5344CB8AC3E}">
        <p14:creationId xmlns:p14="http://schemas.microsoft.com/office/powerpoint/2010/main" val="42429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Limitation</a:t>
            </a:r>
          </a:p>
          <a:p>
            <a:pPr lvl="1"/>
            <a:r>
              <a:rPr lang="en-US" altLang="ko-KR" dirty="0"/>
              <a:t>read() &amp; write() should be used on the same system</a:t>
            </a:r>
          </a:p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45128" y="1412776"/>
            <a:ext cx="7715304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fread</a:t>
            </a:r>
            <a:r>
              <a:rPr lang="en-US" altLang="ko-KR" sz="1600" b="1" dirty="0"/>
              <a:t>(void *</a:t>
            </a:r>
            <a:r>
              <a:rPr lang="en-US" altLang="ko-KR" sz="1600" b="1" i="1" dirty="0" err="1"/>
              <a:t>ptr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size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 err="1"/>
              <a:t>nobj</a:t>
            </a:r>
            <a:r>
              <a:rPr lang="en-US" altLang="ko-KR" sz="1600" b="1" dirty="0"/>
              <a:t>, 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void *</a:t>
            </a:r>
            <a:r>
              <a:rPr lang="en-US" altLang="ko-KR" sz="1600" b="1" i="1" dirty="0" err="1"/>
              <a:t>ptr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size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 err="1"/>
              <a:t>nobj</a:t>
            </a:r>
            <a:r>
              <a:rPr lang="en-US" altLang="ko-KR" sz="1600" b="1" dirty="0"/>
              <a:t>, 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Both return: number of objects read or written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357290" y="4005064"/>
            <a:ext cx="6715172" cy="2736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/>
              <a:t>float data[10];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fwrite</a:t>
            </a:r>
            <a:r>
              <a:rPr lang="en-US" altLang="ko-KR" sz="1600" dirty="0"/>
              <a:t>(&amp;data[2],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(float), 4,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 != 4)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err_sys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fwrite</a:t>
            </a:r>
            <a:r>
              <a:rPr lang="en-US" altLang="ko-KR" sz="1600" dirty="0"/>
              <a:t> error");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struct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/>
              <a:t>     short count;</a:t>
            </a:r>
          </a:p>
          <a:p>
            <a:r>
              <a:rPr lang="en-US" altLang="ko-KR" sz="1600" dirty="0"/>
              <a:t>     long total;</a:t>
            </a:r>
          </a:p>
          <a:p>
            <a:r>
              <a:rPr lang="en-US" altLang="ko-KR" sz="1600" dirty="0"/>
              <a:t>     char name[NAMESIZE];</a:t>
            </a:r>
          </a:p>
          <a:p>
            <a:r>
              <a:rPr lang="en-US" altLang="ko-KR" sz="1600" dirty="0"/>
              <a:t>} item;</a:t>
            </a:r>
          </a:p>
          <a:p>
            <a:r>
              <a:rPr lang="en-US" altLang="ko-KR" sz="1600" dirty="0"/>
              <a:t>if (</a:t>
            </a:r>
            <a:r>
              <a:rPr lang="en-US" altLang="ko-KR" sz="1600" dirty="0" err="1"/>
              <a:t>fwrite</a:t>
            </a:r>
            <a:r>
              <a:rPr lang="en-US" altLang="ko-KR" sz="1600" dirty="0"/>
              <a:t>(&amp;item,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(item), 1, </a:t>
            </a:r>
            <a:r>
              <a:rPr lang="en-US" altLang="ko-KR" sz="1600" dirty="0" err="1"/>
              <a:t>fp</a:t>
            </a:r>
            <a:r>
              <a:rPr lang="en-US" altLang="ko-KR" sz="1600" dirty="0"/>
              <a:t>) != 1)</a:t>
            </a:r>
          </a:p>
          <a:p>
            <a:r>
              <a:rPr lang="en-US" altLang="ko-KR" sz="1600" dirty="0"/>
              <a:t>     </a:t>
            </a:r>
            <a:r>
              <a:rPr lang="en-US" altLang="ko-KR" sz="1600" dirty="0" err="1"/>
              <a:t>err_sys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fwrite</a:t>
            </a:r>
            <a:r>
              <a:rPr lang="en-US" altLang="ko-KR" sz="1600" dirty="0"/>
              <a:t> error");</a:t>
            </a:r>
          </a:p>
        </p:txBody>
      </p:sp>
    </p:spTree>
    <p:extLst>
      <p:ext uri="{BB962C8B-B14F-4D97-AF65-F5344CB8AC3E}">
        <p14:creationId xmlns:p14="http://schemas.microsoft.com/office/powerpoint/2010/main" val="159184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Positioning a 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whence</a:t>
            </a:r>
          </a:p>
          <a:p>
            <a:pPr lvl="1"/>
            <a:r>
              <a:rPr lang="en-US" altLang="ko-KR" dirty="0"/>
              <a:t>SEEK_SET, SEEK_CUR, SEEK_END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45128" y="1412776"/>
            <a:ext cx="771530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long </a:t>
            </a:r>
            <a:r>
              <a:rPr lang="en-US" altLang="ko-KR" sz="1600" b="1" dirty="0" err="1"/>
              <a:t>ftell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pPr algn="r"/>
            <a:r>
              <a:rPr lang="en-US" altLang="ko-KR" sz="1600" b="1" dirty="0"/>
              <a:t>		Returns: current file position indicator if OK, 1L on error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fseek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, long </a:t>
            </a:r>
            <a:r>
              <a:rPr lang="en-US" altLang="ko-KR" sz="1600" b="1" i="1" dirty="0"/>
              <a:t>offset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whence</a:t>
            </a:r>
            <a:r>
              <a:rPr lang="en-US" altLang="ko-KR" sz="1600" b="1" dirty="0"/>
              <a:t>);</a:t>
            </a:r>
          </a:p>
          <a:p>
            <a:pPr algn="r"/>
            <a:r>
              <a:rPr lang="en-US" altLang="ko-KR" sz="1600" b="1" dirty="0"/>
              <a:t>				Returns: 0 if OK, nonzero on error</a:t>
            </a:r>
          </a:p>
          <a:p>
            <a:r>
              <a:rPr lang="en-US" altLang="ko-KR" sz="1600" b="1" dirty="0"/>
              <a:t>void rewind(FILE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65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Formatted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45128" y="1772816"/>
            <a:ext cx="7715304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printf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fprintf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pPr algn="r"/>
            <a:r>
              <a:rPr lang="en-US" altLang="ko-KR" sz="1600" b="1" dirty="0"/>
              <a:t>				Both return: number of characters output if OK, negative value if output error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sprintf</a:t>
            </a:r>
            <a:r>
              <a:rPr lang="en-US" altLang="ko-KR" sz="1600" b="1" dirty="0"/>
              <a:t>(char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snprintf</a:t>
            </a:r>
            <a:r>
              <a:rPr lang="en-US" altLang="ko-KR" sz="1600" b="1" dirty="0"/>
              <a:t>(char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n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pPr algn="r"/>
            <a:r>
              <a:rPr lang="en-US" altLang="ko-KR" sz="1600" b="1" dirty="0"/>
              <a:t>Both return: number of characters if OK, negative value if encoding error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55576" y="4437112"/>
            <a:ext cx="7715304" cy="18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scanf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fscanf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sscanf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format</a:t>
            </a:r>
            <a:r>
              <a:rPr lang="en-US" altLang="ko-KR" sz="1600" b="1" dirty="0"/>
              <a:t>, ...);</a:t>
            </a:r>
          </a:p>
          <a:p>
            <a:pPr algn="r"/>
            <a:r>
              <a:rPr lang="en-US" altLang="ko-KR" sz="1600" b="1" dirty="0"/>
              <a:t>All three return: number of input items assigned, </a:t>
            </a:r>
            <a:br>
              <a:rPr lang="en-US" altLang="ko-KR" sz="1600" b="1" dirty="0"/>
            </a:br>
            <a:r>
              <a:rPr lang="en-US" altLang="ko-KR" sz="1600" b="1" dirty="0"/>
              <a:t>EOF if input error or end of file before any conversion</a:t>
            </a:r>
          </a:p>
        </p:txBody>
      </p:sp>
    </p:spTree>
    <p:extLst>
      <p:ext uri="{BB962C8B-B14F-4D97-AF65-F5344CB8AC3E}">
        <p14:creationId xmlns:p14="http://schemas.microsoft.com/office/powerpoint/2010/main" val="23654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357290" y="1340768"/>
            <a:ext cx="6715172" cy="51845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200" dirty="0"/>
              <a:t>#include "</a:t>
            </a:r>
            <a:r>
              <a:rPr lang="en-US" altLang="ko-KR" sz="1200" dirty="0" err="1"/>
              <a:t>apue.h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pr_stdio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 *, FILE *);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main(void)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FILE *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fputs</a:t>
            </a:r>
            <a:r>
              <a:rPr lang="en-US" altLang="ko-KR" sz="1200" dirty="0"/>
              <a:t>("enter any character\n", </a:t>
            </a:r>
            <a:r>
              <a:rPr lang="en-US" altLang="ko-KR" sz="1200" dirty="0" err="1">
                <a:solidFill>
                  <a:srgbClr val="00B050"/>
                </a:solidFill>
              </a:rPr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if (</a:t>
            </a:r>
            <a:r>
              <a:rPr lang="en-US" altLang="ko-KR" sz="1200" dirty="0" err="1"/>
              <a:t>getchar</a:t>
            </a:r>
            <a:r>
              <a:rPr lang="en-US" altLang="ko-KR" sz="1200" dirty="0"/>
              <a:t>() == EOF) </a:t>
            </a:r>
            <a:r>
              <a:rPr lang="en-US" altLang="ko-KR" sz="1200" dirty="0" err="1"/>
              <a:t>err_sys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getchar</a:t>
            </a:r>
            <a:r>
              <a:rPr lang="en-US" altLang="ko-KR" sz="1200" dirty="0"/>
              <a:t> error");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fputs</a:t>
            </a:r>
            <a:r>
              <a:rPr lang="en-US" altLang="ko-KR" sz="1200" dirty="0"/>
              <a:t>("one line to standard error\n", </a:t>
            </a:r>
            <a:r>
              <a:rPr lang="en-US" altLang="ko-KR" sz="1200" dirty="0" err="1">
                <a:solidFill>
                  <a:srgbClr val="00B050"/>
                </a:solidFill>
              </a:rPr>
              <a:t>stderr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>
                <a:solidFill>
                  <a:srgbClr val="FF0000"/>
                </a:solidFill>
              </a:rPr>
              <a:t>pr_stdio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stdin</a:t>
            </a:r>
            <a:r>
              <a:rPr lang="en-US" altLang="ko-KR" sz="1200" dirty="0"/>
              <a:t>", </a:t>
            </a:r>
            <a:r>
              <a:rPr lang="en-US" altLang="ko-KR" sz="1200" dirty="0" err="1">
                <a:solidFill>
                  <a:srgbClr val="00B050"/>
                </a:solidFill>
              </a:rPr>
              <a:t>stdin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>
                <a:solidFill>
                  <a:srgbClr val="FF0000"/>
                </a:solidFill>
              </a:rPr>
              <a:t>pr_stdio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stdout</a:t>
            </a:r>
            <a:r>
              <a:rPr lang="en-US" altLang="ko-KR" sz="1200" dirty="0"/>
              <a:t>", </a:t>
            </a:r>
            <a:r>
              <a:rPr lang="en-US" altLang="ko-KR" sz="1200" dirty="0" err="1">
                <a:solidFill>
                  <a:srgbClr val="00B050"/>
                </a:solidFill>
              </a:rPr>
              <a:t>stdout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 err="1">
                <a:solidFill>
                  <a:srgbClr val="FF0000"/>
                </a:solidFill>
              </a:rPr>
              <a:t>pr_stdio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stderr</a:t>
            </a:r>
            <a:r>
              <a:rPr lang="en-US" altLang="ko-KR" sz="1200" dirty="0"/>
              <a:t>", </a:t>
            </a:r>
            <a:r>
              <a:rPr lang="en-US" altLang="ko-KR" sz="1200" dirty="0" err="1">
                <a:solidFill>
                  <a:srgbClr val="00B050"/>
                </a:solidFill>
              </a:rPr>
              <a:t>stderr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if ((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fopen</a:t>
            </a:r>
            <a:r>
              <a:rPr lang="en-US" altLang="ko-KR" sz="1200" dirty="0"/>
              <a:t>("/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motd</a:t>
            </a:r>
            <a:r>
              <a:rPr lang="en-US" altLang="ko-KR" sz="1200" dirty="0"/>
              <a:t>", "r")) == NULL) </a:t>
            </a:r>
            <a:r>
              <a:rPr lang="en-US" altLang="ko-KR" sz="1200" dirty="0" err="1"/>
              <a:t>err_sys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fopen</a:t>
            </a:r>
            <a:r>
              <a:rPr lang="en-US" altLang="ko-KR" sz="1200" dirty="0"/>
              <a:t> error");</a:t>
            </a:r>
          </a:p>
          <a:p>
            <a:r>
              <a:rPr lang="en-US" altLang="ko-KR" sz="1200" dirty="0"/>
              <a:t>     if (</a:t>
            </a:r>
            <a:r>
              <a:rPr lang="en-US" altLang="ko-KR" sz="1200" dirty="0" err="1"/>
              <a:t>getc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) == EOF) </a:t>
            </a:r>
            <a:r>
              <a:rPr lang="en-US" altLang="ko-KR" sz="1200" dirty="0" err="1"/>
              <a:t>err_sys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getc</a:t>
            </a:r>
            <a:r>
              <a:rPr lang="en-US" altLang="ko-KR" sz="1200" dirty="0"/>
              <a:t> error");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>
                <a:solidFill>
                  <a:srgbClr val="FF0000"/>
                </a:solidFill>
              </a:rPr>
              <a:t>pr_stdio</a:t>
            </a:r>
            <a:r>
              <a:rPr lang="en-US" altLang="ko-KR" sz="1200" dirty="0"/>
              <a:t>("/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motd</a:t>
            </a:r>
            <a:r>
              <a:rPr lang="en-US" altLang="ko-KR" sz="1200" dirty="0"/>
              <a:t>", </a:t>
            </a:r>
            <a:r>
              <a:rPr lang="en-US" altLang="ko-KR" sz="1200" dirty="0" err="1">
                <a:solidFill>
                  <a:srgbClr val="00B050"/>
                </a:solidFill>
              </a:rPr>
              <a:t>fp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exit(0);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pr_stdio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 *name, FILE *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("stream = %s, ", name);</a:t>
            </a:r>
          </a:p>
          <a:p>
            <a:r>
              <a:rPr lang="en-US" altLang="ko-KR" sz="1200" dirty="0"/>
              <a:t>     /* The following is </a:t>
            </a:r>
            <a:r>
              <a:rPr lang="en-US" altLang="ko-KR" sz="1200" dirty="0" err="1"/>
              <a:t>nonportable</a:t>
            </a:r>
            <a:r>
              <a:rPr lang="en-US" altLang="ko-KR" sz="1200" dirty="0"/>
              <a:t>. */</a:t>
            </a:r>
          </a:p>
          <a:p>
            <a:r>
              <a:rPr lang="en-US" altLang="ko-KR" sz="1200" dirty="0"/>
              <a:t>     if (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-&gt;_</a:t>
            </a:r>
            <a:r>
              <a:rPr lang="en-US" altLang="ko-KR" sz="1200" dirty="0" err="1"/>
              <a:t>IO_file_flags</a:t>
            </a:r>
            <a:r>
              <a:rPr lang="en-US" altLang="ko-KR" sz="1200" dirty="0"/>
              <a:t> &amp; _IO_UNBUFFERED)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unbuffered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     else if (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-&gt;_</a:t>
            </a:r>
            <a:r>
              <a:rPr lang="en-US" altLang="ko-KR" sz="1200" dirty="0" err="1"/>
              <a:t>IO_file_flags</a:t>
            </a:r>
            <a:r>
              <a:rPr lang="en-US" altLang="ko-KR" sz="1200" dirty="0"/>
              <a:t> &amp; _IO_LINE_BUF)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("line buffered");</a:t>
            </a:r>
          </a:p>
          <a:p>
            <a:r>
              <a:rPr lang="en-US" altLang="ko-KR" sz="1200" dirty="0"/>
              <a:t>     else /* if neither of above */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("fully buffered");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(", buffer size = %d\n",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-&gt;_</a:t>
            </a:r>
            <a:r>
              <a:rPr lang="en-US" altLang="ko-KR" sz="1200" dirty="0" err="1"/>
              <a:t>IO_buf_end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-&gt;_</a:t>
            </a:r>
            <a:r>
              <a:rPr lang="en-US" altLang="ko-KR" sz="1200" dirty="0" err="1"/>
              <a:t>IO_buf_base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23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357290" y="1340768"/>
            <a:ext cx="6715172" cy="51845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$ ./</a:t>
            </a:r>
            <a:r>
              <a:rPr lang="en-US" altLang="ko-KR" sz="1600" b="1" dirty="0" err="1"/>
              <a:t>a.out</a:t>
            </a:r>
            <a:r>
              <a:rPr lang="en-US" altLang="ko-KR" sz="1600" b="1" dirty="0"/>
              <a:t> </a:t>
            </a:r>
            <a:r>
              <a:rPr lang="en-US" altLang="ko-KR" sz="1600" dirty="0"/>
              <a:t>			</a:t>
            </a:r>
            <a:r>
              <a:rPr lang="en-US" altLang="ko-KR" sz="1600" i="1" dirty="0" err="1"/>
              <a:t>stdin</a:t>
            </a:r>
            <a:r>
              <a:rPr lang="en-US" altLang="ko-KR" sz="1600" i="1" dirty="0"/>
              <a:t>, </a:t>
            </a:r>
            <a:r>
              <a:rPr lang="en-US" altLang="ko-KR" sz="1600" i="1" dirty="0" err="1"/>
              <a:t>stdout</a:t>
            </a:r>
            <a:r>
              <a:rPr lang="en-US" altLang="ko-KR" sz="1600" i="1" dirty="0"/>
              <a:t>, and </a:t>
            </a:r>
            <a:r>
              <a:rPr lang="en-US" altLang="ko-KR" sz="1600" i="1" dirty="0" err="1"/>
              <a:t>stderr</a:t>
            </a:r>
            <a:r>
              <a:rPr lang="en-US" altLang="ko-KR" sz="1600" i="1" dirty="0"/>
              <a:t> connected to terminal</a:t>
            </a:r>
          </a:p>
          <a:p>
            <a:r>
              <a:rPr lang="en-US" altLang="ko-KR" sz="1600" dirty="0"/>
              <a:t>enter any character</a:t>
            </a:r>
          </a:p>
          <a:p>
            <a:r>
              <a:rPr lang="en-US" altLang="ko-KR" sz="1600" dirty="0"/>
              <a:t>			</a:t>
            </a:r>
            <a:r>
              <a:rPr lang="en-US" altLang="ko-KR" sz="1600" i="1" dirty="0"/>
              <a:t>we type a newline</a:t>
            </a:r>
          </a:p>
          <a:p>
            <a:r>
              <a:rPr lang="en-US" altLang="ko-KR" sz="1600" dirty="0"/>
              <a:t>one line to standard error</a:t>
            </a:r>
          </a:p>
          <a:p>
            <a:r>
              <a:rPr lang="en-US" altLang="ko-KR" sz="1600" dirty="0"/>
              <a:t>stream = </a:t>
            </a:r>
            <a:r>
              <a:rPr lang="en-US" altLang="ko-KR" sz="1600" dirty="0" err="1"/>
              <a:t>stdin</a:t>
            </a:r>
            <a:r>
              <a:rPr lang="en-US" altLang="ko-KR" sz="1600" dirty="0"/>
              <a:t>, line buffered, buffer size = 1024</a:t>
            </a:r>
          </a:p>
          <a:p>
            <a:r>
              <a:rPr lang="en-US" altLang="ko-KR" sz="1600" dirty="0"/>
              <a:t>stream = 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, line buffered, buffer size = 1024</a:t>
            </a:r>
          </a:p>
          <a:p>
            <a:r>
              <a:rPr lang="en-US" altLang="ko-KR" sz="1600" dirty="0"/>
              <a:t>stream = </a:t>
            </a:r>
            <a:r>
              <a:rPr lang="en-US" altLang="ko-KR" sz="1600" dirty="0" err="1"/>
              <a:t>stderr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unbuffered</a:t>
            </a:r>
            <a:r>
              <a:rPr lang="en-US" altLang="ko-KR" sz="1600" dirty="0"/>
              <a:t>, buffer size = 1</a:t>
            </a:r>
          </a:p>
          <a:p>
            <a:r>
              <a:rPr lang="en-US" altLang="ko-KR" sz="1600" dirty="0"/>
              <a:t>stream =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motd</a:t>
            </a:r>
            <a:r>
              <a:rPr lang="en-US" altLang="ko-KR" sz="1600" dirty="0"/>
              <a:t>, fully buffered, buffer size = 4096</a:t>
            </a:r>
          </a:p>
          <a:p>
            <a:r>
              <a:rPr lang="en-US" altLang="ko-KR" sz="1600" b="1" dirty="0"/>
              <a:t>$ ./</a:t>
            </a:r>
            <a:r>
              <a:rPr lang="en-US" altLang="ko-KR" sz="1600" b="1" dirty="0" err="1"/>
              <a:t>a.out</a:t>
            </a:r>
            <a:r>
              <a:rPr lang="en-US" altLang="ko-KR" sz="1600" b="1" dirty="0"/>
              <a:t> &lt; /</a:t>
            </a:r>
            <a:r>
              <a:rPr lang="en-US" altLang="ko-KR" sz="1600" b="1" dirty="0" err="1"/>
              <a:t>etc</a:t>
            </a:r>
            <a:r>
              <a:rPr lang="en-US" altLang="ko-KR" sz="1600" b="1" dirty="0"/>
              <a:t>/</a:t>
            </a:r>
            <a:r>
              <a:rPr lang="en-US" altLang="ko-KR" sz="1600" b="1" dirty="0" err="1"/>
              <a:t>termcap</a:t>
            </a:r>
            <a:r>
              <a:rPr lang="en-US" altLang="ko-KR" sz="1600" b="1" dirty="0"/>
              <a:t> &gt; </a:t>
            </a:r>
            <a:r>
              <a:rPr lang="en-US" altLang="ko-KR" sz="1600" b="1" dirty="0" err="1"/>
              <a:t>std.out</a:t>
            </a:r>
            <a:r>
              <a:rPr lang="en-US" altLang="ko-KR" sz="1600" b="1" dirty="0"/>
              <a:t> 2&gt; </a:t>
            </a:r>
            <a:r>
              <a:rPr lang="en-US" altLang="ko-KR" sz="1600" b="1" dirty="0" err="1"/>
              <a:t>std.err</a:t>
            </a:r>
            <a:endParaRPr lang="en-US" altLang="ko-KR" sz="1600" b="1" dirty="0"/>
          </a:p>
          <a:p>
            <a:r>
              <a:rPr lang="en-US" altLang="ko-KR" sz="1600" dirty="0"/>
              <a:t>			</a:t>
            </a:r>
            <a:r>
              <a:rPr lang="en-US" altLang="ko-KR" sz="1600" i="1" dirty="0"/>
              <a:t>run it again with all three streams redirected</a:t>
            </a:r>
          </a:p>
          <a:p>
            <a:r>
              <a:rPr lang="en-US" altLang="ko-KR" sz="1600" b="1" dirty="0"/>
              <a:t>$ cat </a:t>
            </a:r>
            <a:r>
              <a:rPr lang="en-US" altLang="ko-KR" sz="1600" b="1" dirty="0" err="1"/>
              <a:t>std.err</a:t>
            </a:r>
            <a:endParaRPr lang="en-US" altLang="ko-KR" sz="1600" b="1" dirty="0"/>
          </a:p>
          <a:p>
            <a:r>
              <a:rPr lang="en-US" altLang="ko-KR" sz="1600" dirty="0"/>
              <a:t>one line to standard error</a:t>
            </a:r>
          </a:p>
          <a:p>
            <a:r>
              <a:rPr lang="en-US" altLang="ko-KR" sz="1600" b="1" dirty="0"/>
              <a:t>$ cat </a:t>
            </a:r>
            <a:r>
              <a:rPr lang="en-US" altLang="ko-KR" sz="1600" b="1" dirty="0" err="1"/>
              <a:t>std.out</a:t>
            </a:r>
            <a:endParaRPr lang="en-US" altLang="ko-KR" sz="1600" b="1" dirty="0"/>
          </a:p>
          <a:p>
            <a:r>
              <a:rPr lang="en-US" altLang="ko-KR" sz="1600" dirty="0"/>
              <a:t>enter any character</a:t>
            </a:r>
          </a:p>
          <a:p>
            <a:r>
              <a:rPr lang="en-US" altLang="ko-KR" sz="1600" dirty="0"/>
              <a:t>stream = </a:t>
            </a:r>
            <a:r>
              <a:rPr lang="en-US" altLang="ko-KR" sz="1600" dirty="0" err="1"/>
              <a:t>stdin</a:t>
            </a:r>
            <a:r>
              <a:rPr lang="en-US" altLang="ko-KR" sz="1600" dirty="0"/>
              <a:t>, fully buffered, buffer size = 4096</a:t>
            </a:r>
          </a:p>
          <a:p>
            <a:r>
              <a:rPr lang="en-US" altLang="ko-KR" sz="1600" dirty="0"/>
              <a:t>stream = </a:t>
            </a:r>
            <a:r>
              <a:rPr lang="en-US" altLang="ko-KR" sz="1600" dirty="0" err="1"/>
              <a:t>stdout</a:t>
            </a:r>
            <a:r>
              <a:rPr lang="en-US" altLang="ko-KR" sz="1600" dirty="0"/>
              <a:t>, fully buffered, buffer size = 4096</a:t>
            </a:r>
          </a:p>
          <a:p>
            <a:r>
              <a:rPr lang="en-US" altLang="ko-KR" sz="1600" dirty="0"/>
              <a:t>stream = </a:t>
            </a:r>
            <a:r>
              <a:rPr lang="en-US" altLang="ko-KR" sz="1600" dirty="0" err="1"/>
              <a:t>stderr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unbuffered</a:t>
            </a:r>
            <a:r>
              <a:rPr lang="en-US" altLang="ko-KR" sz="1600" dirty="0"/>
              <a:t>, buffer size = 1</a:t>
            </a:r>
          </a:p>
          <a:p>
            <a:r>
              <a:rPr lang="en-US" altLang="ko-KR" sz="1600" dirty="0"/>
              <a:t>stream =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motd</a:t>
            </a:r>
            <a:r>
              <a:rPr lang="en-US" altLang="ko-KR" sz="1600" dirty="0"/>
              <a:t>, fully buffered, buffer size = 4096</a:t>
            </a:r>
          </a:p>
        </p:txBody>
      </p:sp>
    </p:spTree>
    <p:extLst>
      <p:ext uri="{BB962C8B-B14F-4D97-AF65-F5344CB8AC3E}">
        <p14:creationId xmlns:p14="http://schemas.microsoft.com/office/powerpoint/2010/main" val="152193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Temporary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45128" y="1484784"/>
            <a:ext cx="7715304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char *</a:t>
            </a:r>
            <a:r>
              <a:rPr lang="en-US" altLang="ko-KR" sz="1600" b="1" dirty="0" err="1"/>
              <a:t>tmpnam</a:t>
            </a:r>
            <a:r>
              <a:rPr lang="en-US" altLang="ko-KR" sz="1600" b="1" dirty="0"/>
              <a:t>(char *</a:t>
            </a:r>
            <a:r>
              <a:rPr lang="en-US" altLang="ko-KR" sz="1600" b="1" dirty="0" err="1"/>
              <a:t>ptr</a:t>
            </a:r>
            <a:r>
              <a:rPr lang="en-US" altLang="ko-KR" sz="1600" b="1" dirty="0"/>
              <a:t>);</a:t>
            </a:r>
          </a:p>
          <a:p>
            <a:pPr algn="r"/>
            <a:r>
              <a:rPr lang="en-US" altLang="ko-KR" sz="1600" b="1" dirty="0"/>
              <a:t>			Returns: pointer to unique pathname</a:t>
            </a:r>
          </a:p>
          <a:p>
            <a:r>
              <a:rPr lang="en-US" altLang="ko-KR" sz="1600" b="1" dirty="0"/>
              <a:t>FILE *</a:t>
            </a:r>
            <a:r>
              <a:rPr lang="en-US" altLang="ko-KR" sz="1600" b="1" dirty="0" err="1"/>
              <a:t>tmpfile</a:t>
            </a:r>
            <a:r>
              <a:rPr lang="en-US" altLang="ko-KR" sz="1600" b="1" dirty="0"/>
              <a:t>(void);</a:t>
            </a:r>
          </a:p>
          <a:p>
            <a:pPr algn="r"/>
            <a:r>
              <a:rPr lang="en-US" altLang="ko-KR" sz="1600" b="1" dirty="0"/>
              <a:t>Returns: file pointer if OK, NULL on error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F59C53-950F-4DA1-91B7-618F58497246}"/>
              </a:ext>
            </a:extLst>
          </p:cNvPr>
          <p:cNvSpPr txBox="1">
            <a:spLocks/>
          </p:cNvSpPr>
          <p:nvPr/>
        </p:nvSpPr>
        <p:spPr bwMode="auto">
          <a:xfrm>
            <a:off x="838200" y="1509698"/>
            <a:ext cx="7772400" cy="45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 err="1"/>
              <a:t>tmpfile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lvl="1"/>
            <a:r>
              <a:rPr lang="en-US" altLang="ko-KR" kern="0" dirty="0"/>
              <a:t>Creates a temporary binary file (type </a:t>
            </a:r>
            <a:r>
              <a:rPr lang="en-US" altLang="ko-KR" kern="0" dirty="0" err="1"/>
              <a:t>wb</a:t>
            </a:r>
            <a:r>
              <a:rPr lang="en-US" altLang="ko-KR" kern="0" dirty="0"/>
              <a:t>+) that is automatically removed when it is closed or on program termination.</a:t>
            </a:r>
          </a:p>
        </p:txBody>
      </p:sp>
    </p:spTree>
    <p:extLst>
      <p:ext uri="{BB962C8B-B14F-4D97-AF65-F5344CB8AC3E}">
        <p14:creationId xmlns:p14="http://schemas.microsoft.com/office/powerpoint/2010/main" val="321997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1357290" y="1340768"/>
            <a:ext cx="6715172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apue.h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main(void) {</a:t>
            </a:r>
          </a:p>
          <a:p>
            <a:pPr lvl="1"/>
            <a:r>
              <a:rPr lang="en-US" altLang="ko-KR" sz="1400" dirty="0"/>
              <a:t>char name[</a:t>
            </a:r>
            <a:r>
              <a:rPr lang="en-US" altLang="ko-KR" sz="1400" dirty="0" err="1"/>
              <a:t>L_tmpnam</a:t>
            </a:r>
            <a:r>
              <a:rPr lang="en-US" altLang="ko-KR" sz="1400" dirty="0"/>
              <a:t>], line[MAXLINE];</a:t>
            </a:r>
          </a:p>
          <a:p>
            <a:pPr lvl="1"/>
            <a:r>
              <a:rPr lang="en-US" altLang="ko-KR" sz="1400" dirty="0"/>
              <a:t>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printf</a:t>
            </a:r>
            <a:r>
              <a:rPr lang="en-US" altLang="ko-KR" sz="1400" dirty="0"/>
              <a:t>("%s\n", </a:t>
            </a:r>
            <a:r>
              <a:rPr lang="en-US" altLang="ko-KR" sz="1400" dirty="0" err="1">
                <a:solidFill>
                  <a:schemeClr val="accent2"/>
                </a:solidFill>
              </a:rPr>
              <a:t>tmpnam</a:t>
            </a:r>
            <a:r>
              <a:rPr lang="en-US" altLang="ko-KR" sz="1400" dirty="0">
                <a:solidFill>
                  <a:schemeClr val="accent2"/>
                </a:solidFill>
              </a:rPr>
              <a:t>(NULL)</a:t>
            </a:r>
            <a:r>
              <a:rPr lang="en-US" altLang="ko-KR" sz="1400" dirty="0"/>
              <a:t>); 	/* first temp name */</a:t>
            </a:r>
          </a:p>
          <a:p>
            <a:pPr lvl="1"/>
            <a:r>
              <a:rPr lang="en-US" altLang="ko-KR" sz="1400" dirty="0" err="1">
                <a:solidFill>
                  <a:schemeClr val="accent2"/>
                </a:solidFill>
              </a:rPr>
              <a:t>tmpnam</a:t>
            </a:r>
            <a:r>
              <a:rPr lang="en-US" altLang="ko-KR" sz="1400" dirty="0">
                <a:solidFill>
                  <a:schemeClr val="accent2"/>
                </a:solidFill>
              </a:rPr>
              <a:t>(name);</a:t>
            </a:r>
            <a:r>
              <a:rPr lang="en-US" altLang="ko-KR" sz="1400" dirty="0"/>
              <a:t> 			/* second temp name */</a:t>
            </a:r>
          </a:p>
          <a:p>
            <a:pPr lvl="1"/>
            <a:r>
              <a:rPr lang="en-US" altLang="ko-KR" sz="1400" dirty="0" err="1"/>
              <a:t>printf</a:t>
            </a:r>
            <a:r>
              <a:rPr lang="en-US" altLang="ko-KR" sz="1400" dirty="0"/>
              <a:t>("%s\n", name);</a:t>
            </a:r>
          </a:p>
          <a:p>
            <a:pPr lvl="1"/>
            <a:r>
              <a:rPr lang="en-US" altLang="ko-KR" sz="1400" dirty="0"/>
              <a:t>if ((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2"/>
                </a:solidFill>
              </a:rPr>
              <a:t>tmpfile</a:t>
            </a:r>
            <a:r>
              <a:rPr lang="en-US" altLang="ko-KR" sz="1400" dirty="0">
                <a:solidFill>
                  <a:schemeClr val="accent2"/>
                </a:solidFill>
              </a:rPr>
              <a:t>()</a:t>
            </a:r>
            <a:r>
              <a:rPr lang="en-US" altLang="ko-KR" sz="1400" dirty="0"/>
              <a:t>) == NULL) 		/* create temp file */</a:t>
            </a:r>
          </a:p>
          <a:p>
            <a:pPr lvl="1"/>
            <a:r>
              <a:rPr lang="en-US" altLang="ko-KR" sz="1400" dirty="0" err="1"/>
              <a:t>err_sys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tmpfile</a:t>
            </a:r>
            <a:r>
              <a:rPr lang="en-US" altLang="ko-KR" sz="1400" dirty="0"/>
              <a:t> error");</a:t>
            </a:r>
          </a:p>
          <a:p>
            <a:pPr lvl="1"/>
            <a:r>
              <a:rPr lang="en-US" altLang="ko-KR" sz="1400" dirty="0" err="1"/>
              <a:t>fputs</a:t>
            </a:r>
            <a:r>
              <a:rPr lang="en-US" altLang="ko-KR" sz="1400" dirty="0"/>
              <a:t>("one line of output\n",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 	/* write to temp file */</a:t>
            </a:r>
          </a:p>
          <a:p>
            <a:pPr lvl="1"/>
            <a:r>
              <a:rPr lang="en-US" altLang="ko-KR" sz="1400" dirty="0"/>
              <a:t>rewind(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 			/* then read it back */</a:t>
            </a:r>
          </a:p>
          <a:p>
            <a:pPr lvl="1"/>
            <a:r>
              <a:rPr lang="en-US" altLang="ko-KR" sz="1400" dirty="0"/>
              <a:t>if (</a:t>
            </a:r>
            <a:r>
              <a:rPr lang="en-US" altLang="ko-KR" sz="1400" dirty="0" err="1"/>
              <a:t>fgets</a:t>
            </a:r>
            <a:r>
              <a:rPr lang="en-US" altLang="ko-KR" sz="1400" dirty="0"/>
              <a:t>(line,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(line),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== NULL)</a:t>
            </a:r>
          </a:p>
          <a:p>
            <a:pPr lvl="1"/>
            <a:r>
              <a:rPr lang="en-US" altLang="ko-KR" sz="1400" dirty="0" err="1"/>
              <a:t>err_sys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fgets</a:t>
            </a:r>
            <a:r>
              <a:rPr lang="en-US" altLang="ko-KR" sz="1400" dirty="0"/>
              <a:t> error");</a:t>
            </a:r>
          </a:p>
          <a:p>
            <a:pPr lvl="1"/>
            <a:r>
              <a:rPr lang="en-US" altLang="ko-KR" sz="1400" dirty="0" err="1"/>
              <a:t>fputs</a:t>
            </a:r>
            <a:r>
              <a:rPr lang="en-US" altLang="ko-KR" sz="1400" dirty="0"/>
              <a:t>(line, </a:t>
            </a:r>
            <a:r>
              <a:rPr lang="en-US" altLang="ko-KR" sz="1400" dirty="0" err="1"/>
              <a:t>stdout</a:t>
            </a:r>
            <a:r>
              <a:rPr lang="en-US" altLang="ko-KR" sz="1400" dirty="0"/>
              <a:t>); 			/* print the line we wrote */</a:t>
            </a:r>
          </a:p>
          <a:p>
            <a:pPr lvl="1"/>
            <a:r>
              <a:rPr lang="en-US" altLang="ko-KR" sz="1400" dirty="0"/>
              <a:t>exit(0);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58799" y="5229200"/>
            <a:ext cx="6715172" cy="10081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/>
              <a:t>$ ./</a:t>
            </a:r>
            <a:r>
              <a:rPr lang="en-US" altLang="ko-KR" sz="1400" b="1" dirty="0" err="1"/>
              <a:t>a.out</a:t>
            </a:r>
            <a:endParaRPr lang="en-US" altLang="ko-KR" sz="1400" b="1" dirty="0"/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/fileC1Icwc</a:t>
            </a:r>
          </a:p>
          <a:p>
            <a:r>
              <a:rPr lang="en-US" altLang="ko-KR" sz="1400" dirty="0"/>
              <a:t>/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filemSkHSe</a:t>
            </a:r>
            <a:endParaRPr lang="en-US" altLang="ko-KR" sz="1400" dirty="0"/>
          </a:p>
          <a:p>
            <a:r>
              <a:rPr lang="en-US" altLang="ko-KR" sz="1400" dirty="0"/>
              <a:t>one line of output</a:t>
            </a:r>
          </a:p>
        </p:txBody>
      </p:sp>
    </p:spTree>
    <p:extLst>
      <p:ext uri="{BB962C8B-B14F-4D97-AF65-F5344CB8AC3E}">
        <p14:creationId xmlns:p14="http://schemas.microsoft.com/office/powerpoint/2010/main" val="240162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Streams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45128" y="1484784"/>
            <a:ext cx="7715304" cy="13681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r>
              <a:rPr lang="en-US" altLang="ko-KR" sz="1600" b="1" dirty="0"/>
              <a:t>FILE *</a:t>
            </a:r>
            <a:r>
              <a:rPr lang="en-US" altLang="ko-KR" sz="1600" b="1" dirty="0" err="1"/>
              <a:t>fmemopen</a:t>
            </a:r>
            <a:r>
              <a:rPr lang="en-US" altLang="ko-KR" sz="1600" b="1" dirty="0"/>
              <a:t>(void *restrict </a:t>
            </a:r>
            <a:r>
              <a:rPr lang="en-US" altLang="ko-KR" sz="1600" b="1" i="1" dirty="0" err="1"/>
              <a:t>buf</a:t>
            </a:r>
            <a:r>
              <a:rPr lang="en-US" altLang="ko-KR" sz="1600" b="1" i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size</a:t>
            </a:r>
            <a:r>
              <a:rPr lang="en-US" altLang="ko-KR" sz="1600" b="1" dirty="0"/>
              <a:t>, </a:t>
            </a:r>
            <a:br>
              <a:rPr lang="en-US" altLang="ko-KR" sz="1600" b="1" dirty="0"/>
            </a:br>
            <a:r>
              <a:rPr lang="en-US" altLang="ko-KR" sz="1600" b="1" dirty="0"/>
              <a:t>		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*restrict </a:t>
            </a:r>
            <a:r>
              <a:rPr lang="en-US" altLang="ko-KR" sz="1600" b="1" i="1" dirty="0"/>
              <a:t>type</a:t>
            </a:r>
            <a:r>
              <a:rPr lang="en-US" altLang="ko-KR" sz="1600" b="1" dirty="0"/>
              <a:t>);</a:t>
            </a:r>
          </a:p>
          <a:p>
            <a:pPr algn="r"/>
            <a:r>
              <a:rPr lang="en-US" altLang="ko-KR" sz="1600" b="1" dirty="0"/>
              <a:t>Returns: stream pointer if OK, NULL on error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F59C53-950F-4DA1-91B7-618F58497246}"/>
              </a:ext>
            </a:extLst>
          </p:cNvPr>
          <p:cNvSpPr txBox="1">
            <a:spLocks/>
          </p:cNvSpPr>
          <p:nvPr/>
        </p:nvSpPr>
        <p:spPr bwMode="auto">
          <a:xfrm>
            <a:off x="838200" y="1509698"/>
            <a:ext cx="7772400" cy="45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r>
              <a:rPr lang="en-US" altLang="ko-KR" kern="0" dirty="0"/>
              <a:t>Create memory streams.</a:t>
            </a:r>
          </a:p>
        </p:txBody>
      </p:sp>
    </p:spTree>
    <p:extLst>
      <p:ext uri="{BB962C8B-B14F-4D97-AF65-F5344CB8AC3E}">
        <p14:creationId xmlns:p14="http://schemas.microsoft.com/office/powerpoint/2010/main" val="243959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I/O Library</a:t>
            </a:r>
          </a:p>
          <a:p>
            <a:pPr lvl="1"/>
            <a:r>
              <a:rPr lang="en-US" altLang="ko-KR" dirty="0"/>
              <a:t>Specified by the ISO C standard</a:t>
            </a:r>
          </a:p>
          <a:p>
            <a:pPr lvl="1"/>
            <a:r>
              <a:rPr lang="en-US" altLang="ko-KR" dirty="0"/>
              <a:t>Handles buffer allocation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Makes it easy to use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So as not to recognize what’s going 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Majorly written by Dennis Ritchie (1975)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20</a:t>
            </a:fld>
            <a:endParaRPr lang="en-US" altLang="ko-KR"/>
          </a:p>
        </p:txBody>
      </p:sp>
      <p:pic>
        <p:nvPicPr>
          <p:cNvPr id="7" name="Picture 2" descr="\\172.16.2.26\Art\OUTPUT\PTG\STEVENS-RAGO\Ch05\Stevens_fig05-15.jpg">
            <a:extLst>
              <a:ext uri="{FF2B5EF4-FFF2-40B4-BE49-F238E27FC236}">
                <a16:creationId xmlns:a16="http://schemas.microsoft.com/office/drawing/2014/main" id="{BF7787EF-5810-425A-9F10-0D9A9D61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4" y="1183825"/>
            <a:ext cx="5143971" cy="567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2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358799" y="1340768"/>
            <a:ext cx="6715172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/>
              <a:t>$ ./</a:t>
            </a:r>
            <a:r>
              <a:rPr lang="en-US" altLang="ko-KR" sz="1400" b="1" dirty="0" err="1"/>
              <a:t>a.out</a:t>
            </a:r>
            <a:endParaRPr lang="en-US" altLang="ko-KR" sz="1400" b="1" dirty="0"/>
          </a:p>
          <a:p>
            <a:r>
              <a:rPr lang="en-US" altLang="ko-KR" sz="1400" dirty="0"/>
              <a:t>			</a:t>
            </a:r>
            <a:r>
              <a:rPr lang="en-US" altLang="ko-KR" sz="1400" i="1" dirty="0"/>
              <a:t>overwrite the buffer with a’s</a:t>
            </a:r>
            <a:endParaRPr lang="en-US" altLang="ko-KR" sz="1400" dirty="0"/>
          </a:p>
          <a:p>
            <a:r>
              <a:rPr lang="en-US" altLang="ko-KR" sz="1400" dirty="0"/>
              <a:t>Initial buffer contents: 		</a:t>
            </a:r>
            <a:r>
              <a:rPr lang="en-US" altLang="ko-KR" sz="1400" dirty="0" err="1"/>
              <a:t>fmemopen</a:t>
            </a:r>
            <a:r>
              <a:rPr lang="en-US" altLang="ko-KR" sz="1400" dirty="0"/>
              <a:t> </a:t>
            </a:r>
            <a:r>
              <a:rPr lang="en-US" altLang="ko-KR" sz="1400" i="1" dirty="0"/>
              <a:t>places a null byte at beginning of buffer</a:t>
            </a:r>
          </a:p>
          <a:p>
            <a:r>
              <a:rPr lang="en-US" altLang="ko-KR" sz="1400" dirty="0"/>
              <a:t>before flush:			</a:t>
            </a:r>
            <a:r>
              <a:rPr lang="en-US" altLang="ko-KR" sz="1400" i="1" dirty="0"/>
              <a:t>buffer is unchanged until stream is flushed</a:t>
            </a:r>
          </a:p>
          <a:p>
            <a:r>
              <a:rPr lang="en-US" altLang="ko-KR" sz="1400" dirty="0"/>
              <a:t>after </a:t>
            </a:r>
            <a:r>
              <a:rPr lang="en-US" altLang="ko-KR" sz="1400" dirty="0" err="1"/>
              <a:t>fflush</a:t>
            </a:r>
            <a:r>
              <a:rPr lang="en-US" altLang="ko-KR" sz="1400" dirty="0"/>
              <a:t>: hello, world</a:t>
            </a:r>
          </a:p>
          <a:p>
            <a:r>
              <a:rPr lang="en-US" altLang="ko-KR" sz="1400" dirty="0" err="1"/>
              <a:t>len</a:t>
            </a:r>
            <a:r>
              <a:rPr lang="en-US" altLang="ko-KR" sz="1400" dirty="0"/>
              <a:t> of string in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12 		</a:t>
            </a:r>
            <a:r>
              <a:rPr lang="en-US" altLang="ko-KR" sz="1400" i="1" dirty="0"/>
              <a:t>null byte added to end of string</a:t>
            </a:r>
          </a:p>
          <a:p>
            <a:r>
              <a:rPr lang="en-US" altLang="ko-KR" sz="1400" i="1" dirty="0"/>
              <a:t>			now overwrite the buffer with b’s</a:t>
            </a:r>
          </a:p>
          <a:p>
            <a:r>
              <a:rPr lang="en-US" altLang="ko-KR" sz="1400" dirty="0"/>
              <a:t>after </a:t>
            </a:r>
            <a:r>
              <a:rPr lang="en-US" altLang="ko-KR" sz="1400" dirty="0" err="1"/>
              <a:t>fseek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bbbbbbbbbbbbhello</a:t>
            </a:r>
            <a:r>
              <a:rPr lang="en-US" altLang="ko-KR" sz="1400" dirty="0"/>
              <a:t>, world	</a:t>
            </a:r>
            <a:r>
              <a:rPr lang="en-US" altLang="ko-KR" sz="1400" dirty="0" err="1"/>
              <a:t>fseek</a:t>
            </a:r>
            <a:r>
              <a:rPr lang="en-US" altLang="ko-KR" sz="1400" dirty="0"/>
              <a:t> </a:t>
            </a:r>
            <a:r>
              <a:rPr lang="en-US" altLang="ko-KR" sz="1400" i="1" dirty="0"/>
              <a:t>causes flush</a:t>
            </a:r>
          </a:p>
          <a:p>
            <a:r>
              <a:rPr lang="en-US" altLang="ko-KR" sz="1400" dirty="0" err="1"/>
              <a:t>len</a:t>
            </a:r>
            <a:r>
              <a:rPr lang="en-US" altLang="ko-KR" sz="1400" dirty="0"/>
              <a:t> of string in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24 		</a:t>
            </a:r>
            <a:r>
              <a:rPr lang="en-US" altLang="ko-KR" sz="1400" i="1" dirty="0"/>
              <a:t>null byte appended again</a:t>
            </a:r>
          </a:p>
          <a:p>
            <a:r>
              <a:rPr lang="en-US" altLang="ko-KR" sz="1400" i="1" dirty="0"/>
              <a:t>			now overwrite the buffer with c’s</a:t>
            </a:r>
          </a:p>
          <a:p>
            <a:r>
              <a:rPr lang="en-US" altLang="ko-KR" sz="1400" dirty="0"/>
              <a:t>after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: hello, </a:t>
            </a:r>
            <a:r>
              <a:rPr lang="en-US" altLang="ko-KR" sz="1400" dirty="0" err="1"/>
              <a:t>worldcccccccccccccccccccccccccccccccccc</a:t>
            </a:r>
            <a:endParaRPr lang="en-US" altLang="ko-KR" sz="1400" dirty="0"/>
          </a:p>
          <a:p>
            <a:r>
              <a:rPr lang="en-US" altLang="ko-KR" sz="1400" dirty="0" err="1"/>
              <a:t>len</a:t>
            </a:r>
            <a:r>
              <a:rPr lang="en-US" altLang="ko-KR" sz="1400" dirty="0"/>
              <a:t> of string in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46 		</a:t>
            </a:r>
            <a:r>
              <a:rPr lang="en-US" altLang="ko-KR" sz="1400" i="1" dirty="0">
                <a:solidFill>
                  <a:srgbClr val="FF0000"/>
                </a:solidFill>
              </a:rPr>
              <a:t>no null byte appended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88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object</a:t>
            </a:r>
          </a:p>
          <a:p>
            <a:pPr lvl="1"/>
            <a:r>
              <a:rPr lang="en-US" altLang="ko-KR" dirty="0"/>
              <a:t>Stream based</a:t>
            </a:r>
          </a:p>
          <a:p>
            <a:pPr lvl="2"/>
            <a:r>
              <a:rPr lang="en-US" altLang="ko-KR" dirty="0"/>
              <a:t>Byte orientation vs. multi-byte(wide) orientation</a:t>
            </a:r>
          </a:p>
          <a:p>
            <a:pPr lvl="1"/>
            <a:r>
              <a:rPr lang="en-US" altLang="ko-KR" dirty="0"/>
              <a:t>A structure containing all the information needed for the standard I/O library</a:t>
            </a:r>
          </a:p>
          <a:p>
            <a:pPr lvl="2"/>
            <a:r>
              <a:rPr lang="en-US" altLang="ko-KR" dirty="0"/>
              <a:t>The file descriptor</a:t>
            </a:r>
          </a:p>
          <a:p>
            <a:pPr lvl="2"/>
            <a:r>
              <a:rPr lang="en-US" altLang="ko-KR" dirty="0"/>
              <a:t>A pointer to a buffer for the stream</a:t>
            </a:r>
          </a:p>
          <a:p>
            <a:pPr lvl="2"/>
            <a:r>
              <a:rPr lang="en-US" altLang="ko-KR" dirty="0"/>
              <a:t>The size of the buffer</a:t>
            </a:r>
          </a:p>
          <a:p>
            <a:pPr lvl="2"/>
            <a:r>
              <a:rPr lang="en-US" altLang="ko-KR" dirty="0"/>
              <a:t>The number of characters currently in the buffer</a:t>
            </a:r>
          </a:p>
          <a:p>
            <a:pPr lvl="2"/>
            <a:r>
              <a:rPr lang="en-US" altLang="ko-KR" dirty="0"/>
              <a:t>An error flag, </a:t>
            </a:r>
          </a:p>
          <a:p>
            <a:pPr lvl="2"/>
            <a:r>
              <a:rPr lang="en-US" altLang="ko-KR" dirty="0"/>
              <a:t>And so on.</a:t>
            </a:r>
          </a:p>
          <a:p>
            <a:pPr lvl="1"/>
            <a:r>
              <a:rPr lang="en-US" altLang="ko-KR" dirty="0"/>
              <a:t>Three default streams (defined in &lt;</a:t>
            </a:r>
            <a:r>
              <a:rPr lang="en-US" altLang="ko-KR" dirty="0" err="1"/>
              <a:t>stdio.h</a:t>
            </a:r>
            <a:r>
              <a:rPr lang="en-US" altLang="ko-KR" dirty="0"/>
              <a:t>&gt;)</a:t>
            </a:r>
          </a:p>
          <a:p>
            <a:pPr lvl="2"/>
            <a:r>
              <a:rPr lang="en-US" altLang="ko-KR" dirty="0" err="1"/>
              <a:t>stdin</a:t>
            </a:r>
            <a:r>
              <a:rPr lang="en-US" altLang="ko-KR" dirty="0"/>
              <a:t>, </a:t>
            </a:r>
            <a:r>
              <a:rPr lang="en-US" altLang="ko-KR" dirty="0" err="1"/>
              <a:t>stdout</a:t>
            </a:r>
            <a:r>
              <a:rPr lang="en-US" altLang="ko-KR" dirty="0"/>
              <a:t>, and </a:t>
            </a:r>
            <a:r>
              <a:rPr lang="en-US" altLang="ko-KR" dirty="0" err="1"/>
              <a:t>stderr</a:t>
            </a:r>
            <a:r>
              <a:rPr lang="en-US" altLang="ko-KR" dirty="0"/>
              <a:t> corresponding to STDIN_FILENO, STDOUT_FILENO, STDERR_FILENO, respectively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04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 of buffering</a:t>
            </a:r>
          </a:p>
          <a:p>
            <a:pPr lvl="1"/>
            <a:r>
              <a:rPr lang="en-US" altLang="ko-KR" dirty="0"/>
              <a:t>Minimize the number of read() and write() calls</a:t>
            </a:r>
          </a:p>
          <a:p>
            <a:r>
              <a:rPr lang="en-US" altLang="ko-KR" dirty="0"/>
              <a:t>3 types</a:t>
            </a:r>
          </a:p>
          <a:p>
            <a:pPr lvl="1"/>
            <a:r>
              <a:rPr lang="en-US" altLang="ko-KR" dirty="0"/>
              <a:t>Fully buffering</a:t>
            </a:r>
          </a:p>
          <a:p>
            <a:pPr lvl="2"/>
            <a:r>
              <a:rPr lang="en-US" altLang="ko-KR" dirty="0"/>
              <a:t>I/O timing : Buffer is filled</a:t>
            </a:r>
          </a:p>
          <a:p>
            <a:pPr lvl="2"/>
            <a:r>
              <a:rPr lang="en-US" altLang="ko-KR" dirty="0"/>
              <a:t>Ex: File stream</a:t>
            </a:r>
          </a:p>
          <a:p>
            <a:pPr lvl="1"/>
            <a:r>
              <a:rPr lang="en-US" altLang="ko-KR" dirty="0"/>
              <a:t>Line buffering</a:t>
            </a:r>
          </a:p>
          <a:p>
            <a:pPr lvl="2"/>
            <a:r>
              <a:rPr lang="en-US" altLang="ko-KR" dirty="0"/>
              <a:t>I/O timing : a newline character is encountered</a:t>
            </a:r>
          </a:p>
          <a:p>
            <a:pPr lvl="2"/>
            <a:r>
              <a:rPr lang="en-US" altLang="ko-KR" dirty="0"/>
              <a:t>Ex: Terminal stream</a:t>
            </a:r>
          </a:p>
          <a:p>
            <a:pPr lvl="1"/>
            <a:r>
              <a:rPr lang="en-US" altLang="ko-KR" dirty="0" err="1"/>
              <a:t>Unbuffered</a:t>
            </a:r>
            <a:endParaRPr lang="en-US" altLang="ko-KR" dirty="0"/>
          </a:p>
          <a:p>
            <a:pPr lvl="2"/>
            <a:r>
              <a:rPr lang="en-US" altLang="ko-KR" dirty="0"/>
              <a:t>I/O timing : immediately</a:t>
            </a:r>
          </a:p>
          <a:p>
            <a:pPr lvl="2"/>
            <a:r>
              <a:rPr lang="en-US" altLang="ko-KR" dirty="0"/>
              <a:t>Ex: Standard error stream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23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setbuf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Change the buffering</a:t>
            </a:r>
          </a:p>
          <a:p>
            <a:r>
              <a:rPr lang="en-US" altLang="ko-KR" sz="2000" dirty="0"/>
              <a:t>Called after the stream has been opened, but before any other operation is called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357298"/>
            <a:ext cx="7715304" cy="13516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void </a:t>
            </a:r>
            <a:r>
              <a:rPr lang="en-US" altLang="ko-KR" sz="1600" b="1" dirty="0" err="1"/>
              <a:t>setbuf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, 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setvbuf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, char *</a:t>
            </a:r>
            <a:r>
              <a:rPr lang="en-US" altLang="ko-KR" sz="1600" b="1" i="1" dirty="0" err="1"/>
              <a:t>buf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mode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size_t</a:t>
            </a:r>
            <a:r>
              <a:rPr lang="en-US" altLang="ko-KR" sz="1600" b="1" dirty="0"/>
              <a:t> </a:t>
            </a:r>
            <a:r>
              <a:rPr lang="en-US" altLang="ko-KR" sz="1600" b="1" i="1" dirty="0"/>
              <a:t>size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	Return: 0 if OK, nonzero on error</a:t>
            </a:r>
          </a:p>
          <a:p>
            <a:endParaRPr lang="en-US" altLang="ko-KR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28263"/>
            <a:ext cx="6948264" cy="292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fflush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Force any unwritten data for the stream to be passed to the kernel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357298"/>
            <a:ext cx="7715304" cy="13516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fflush</a:t>
            </a:r>
            <a:r>
              <a:rPr lang="en-US" altLang="ko-KR" sz="1600" b="1" dirty="0"/>
              <a:t>(FILE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	Return: 0 if OK, EOF on error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7741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fopen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freopen</a:t>
            </a:r>
            <a:endParaRPr lang="en-US" altLang="ko-KR" sz="2000" dirty="0"/>
          </a:p>
          <a:p>
            <a:pPr lvl="1"/>
            <a:r>
              <a:rPr lang="en-US" altLang="ko-KR" sz="1800" dirty="0"/>
              <a:t>Close the file and reopen with orientation cleared</a:t>
            </a:r>
          </a:p>
          <a:p>
            <a:r>
              <a:rPr lang="en-US" altLang="ko-KR" sz="2000" dirty="0" err="1"/>
              <a:t>fdopen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1800" dirty="0"/>
              <a:t>Often used for pipes and device files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357298"/>
            <a:ext cx="7715304" cy="14956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FILE *</a:t>
            </a:r>
            <a:r>
              <a:rPr lang="en-US" altLang="ko-KR" sz="1600" b="1" dirty="0" err="1"/>
              <a:t>fopen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pathname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type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FILE *</a:t>
            </a:r>
            <a:r>
              <a:rPr lang="en-US" altLang="ko-KR" sz="1600" b="1" dirty="0" err="1"/>
              <a:t>freopen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pathname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type</a:t>
            </a:r>
            <a:r>
              <a:rPr lang="en-US" altLang="ko-KR" sz="1600" b="1" dirty="0"/>
              <a:t>, FILE *</a:t>
            </a:r>
            <a:r>
              <a:rPr lang="en-US" altLang="ko-KR" sz="1600" b="1" i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FILE *</a:t>
            </a:r>
            <a:r>
              <a:rPr lang="en-US" altLang="ko-KR" sz="1600" b="1" dirty="0" err="1"/>
              <a:t>fdopen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i="1" dirty="0" err="1"/>
              <a:t>filedes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 char *</a:t>
            </a:r>
            <a:r>
              <a:rPr lang="en-US" altLang="ko-KR" sz="1600" b="1" i="1" dirty="0"/>
              <a:t>type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	All Return: file pointer if OK, NULL on error</a:t>
            </a:r>
          </a:p>
          <a:p>
            <a:endParaRPr lang="en-US" altLang="ko-K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59614"/>
            <a:ext cx="6156176" cy="25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4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fclose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714348" y="1357298"/>
            <a:ext cx="7715304" cy="10635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/>
              <a:t>#include &lt;</a:t>
            </a:r>
            <a:r>
              <a:rPr lang="en-US" altLang="ko-KR" sz="1600" b="1" dirty="0" err="1"/>
              <a:t>stdio.h</a:t>
            </a:r>
            <a:r>
              <a:rPr lang="en-US" altLang="ko-KR" sz="1600" b="1" dirty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fclose</a:t>
            </a:r>
            <a:r>
              <a:rPr lang="en-US" altLang="ko-KR" sz="1600" b="1" dirty="0"/>
              <a:t>(FILE *</a:t>
            </a:r>
            <a:r>
              <a:rPr lang="en-US" altLang="ko-KR" sz="1600" b="1" dirty="0" err="1"/>
              <a:t>fp</a:t>
            </a:r>
            <a:r>
              <a:rPr lang="en-US" altLang="ko-KR" sz="1600" b="1" dirty="0"/>
              <a:t>);</a:t>
            </a:r>
          </a:p>
          <a:p>
            <a:r>
              <a:rPr lang="en-US" altLang="ko-KR" sz="1600" b="1" dirty="0"/>
              <a:t>				All Return: 0 if OK, EOF on error</a:t>
            </a:r>
          </a:p>
        </p:txBody>
      </p:sp>
    </p:spTree>
    <p:extLst>
      <p:ext uri="{BB962C8B-B14F-4D97-AF65-F5344CB8AC3E}">
        <p14:creationId xmlns:p14="http://schemas.microsoft.com/office/powerpoint/2010/main" val="31653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and 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988A8-29AD-46F3-8122-B31E0725005B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8200" y="1509698"/>
            <a:ext cx="7772400" cy="45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rebuchet MS" pitchFamily="34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3 types of I/O</a:t>
            </a:r>
          </a:p>
          <a:p>
            <a:pPr lvl="1"/>
            <a:r>
              <a:rPr lang="en-US" altLang="ko-KR" kern="0" dirty="0"/>
              <a:t>Character-at-a-time I/O</a:t>
            </a:r>
          </a:p>
          <a:p>
            <a:pPr lvl="1"/>
            <a:r>
              <a:rPr lang="en-US" altLang="ko-KR" kern="0" dirty="0"/>
              <a:t>Line-at-a-time I/O</a:t>
            </a:r>
          </a:p>
          <a:p>
            <a:pPr lvl="1"/>
            <a:r>
              <a:rPr lang="en-US" altLang="ko-KR" kern="0" dirty="0"/>
              <a:t>Direct (Binary) I/O </a:t>
            </a:r>
          </a:p>
        </p:txBody>
      </p:sp>
    </p:spTree>
    <p:extLst>
      <p:ext uri="{BB962C8B-B14F-4D97-AF65-F5344CB8AC3E}">
        <p14:creationId xmlns:p14="http://schemas.microsoft.com/office/powerpoint/2010/main" val="856694656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교재4">
  <a:themeElements>
    <a:clrScheme name="강의교재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강의교재4">
      <a:majorFont>
        <a:latin typeface="Arial"/>
        <a:ea typeface="굴림"/>
        <a:cs typeface=""/>
      </a:majorFont>
      <a:minorFont>
        <a:latin typeface="Century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lnDef>
  </a:objectDefaults>
  <a:extraClrSchemeLst>
    <a:extraClrScheme>
      <a:clrScheme name="강의교재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교재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교재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교재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교재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교재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교재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D:\work\BIT\강의교재4.pot</Template>
  <TotalTime>28776</TotalTime>
  <Words>1249</Words>
  <Application>Microsoft Office PowerPoint</Application>
  <PresentationFormat>화면 슬라이드 쇼(4:3)</PresentationFormat>
  <Paragraphs>316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굴림</vt:lpstr>
      <vt:lpstr>Arial</vt:lpstr>
      <vt:lpstr>Comic Sans MS</vt:lpstr>
      <vt:lpstr>Tahoma</vt:lpstr>
      <vt:lpstr>Times New Roman</vt:lpstr>
      <vt:lpstr>Trebuchet MS</vt:lpstr>
      <vt:lpstr>Wingdings</vt:lpstr>
      <vt:lpstr>강의교재4</vt:lpstr>
      <vt:lpstr>Standard I/O Library</vt:lpstr>
      <vt:lpstr>Contents</vt:lpstr>
      <vt:lpstr>FILE Objects</vt:lpstr>
      <vt:lpstr>Buffering</vt:lpstr>
      <vt:lpstr>setbuf( )</vt:lpstr>
      <vt:lpstr>fflush( )</vt:lpstr>
      <vt:lpstr>fopen( )</vt:lpstr>
      <vt:lpstr>fclose( )</vt:lpstr>
      <vt:lpstr>Read and Write</vt:lpstr>
      <vt:lpstr>Character-at-a-time</vt:lpstr>
      <vt:lpstr>Line-at-a-time</vt:lpstr>
      <vt:lpstr>Binary I/O</vt:lpstr>
      <vt:lpstr>Positioning a Stream</vt:lpstr>
      <vt:lpstr>Formatted I/O</vt:lpstr>
      <vt:lpstr>Example</vt:lpstr>
      <vt:lpstr>Execution</vt:lpstr>
      <vt:lpstr>Temporary Files</vt:lpstr>
      <vt:lpstr>Example</vt:lpstr>
      <vt:lpstr>Memory Streams</vt:lpstr>
      <vt:lpstr>Example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tskim</dc:creator>
  <cp:lastModifiedBy>권영근</cp:lastModifiedBy>
  <cp:revision>2167</cp:revision>
  <dcterms:created xsi:type="dcterms:W3CDTF">2000-01-03T09:36:37Z</dcterms:created>
  <dcterms:modified xsi:type="dcterms:W3CDTF">2017-09-29T07:43:22Z</dcterms:modified>
</cp:coreProperties>
</file>