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0"/>
  </p:normalViewPr>
  <p:slideViewPr>
    <p:cSldViewPr snapToGrid="0">
      <p:cViewPr varScale="1">
        <p:scale>
          <a:sx n="128" d="100"/>
          <a:sy n="128" d="100"/>
        </p:scale>
        <p:origin x="10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7d8c8dfa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7d8c8dfa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7d8c8dfa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7d8c8dfa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7d8c8dfa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7d8c8dfa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7d8c8dfa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7d8c8dfa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7d8c8dfa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7d8c8dfa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7d8c8dfa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7d8c8dfa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7d8c8dfa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7d8c8dfa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7d8c8dfa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7d8c8dfa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7d8c8dfa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7d8c8dfa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7d8c8dfa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7d8c8dfa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7d8c8d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7d8c8d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7d8c8d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7d8c8d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7d8c8df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7d8c8df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8da166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8da166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7d8c8df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7d8c8df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7d8c8df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7d8c8df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7d8c8dfa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7d8c8dfa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7d8c8dfa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7d8c8dfa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202650" y="493100"/>
            <a:ext cx="3129900" cy="65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980"/>
              <a:t>CDS 301</a:t>
            </a:r>
            <a:endParaRPr sz="298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300525" y="3591200"/>
            <a:ext cx="43758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ko" sz="2080">
                <a:solidFill>
                  <a:schemeClr val="accent2"/>
                </a:solidFill>
              </a:rPr>
              <a:t>Chaejun Lim &amp; Ivan Einselen</a:t>
            </a:r>
            <a:endParaRPr sz="847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2080"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487925" y="1465225"/>
            <a:ext cx="8001000" cy="15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680" b="1"/>
              <a:t>Spatial Autocorrelation </a:t>
            </a:r>
            <a:endParaRPr sz="368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680" b="1"/>
              <a:t>for Rent and Income in Virginia </a:t>
            </a:r>
            <a:endParaRPr sz="368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Moran’s I,  Rent</a:t>
            </a:r>
            <a:endParaRPr b="1"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3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Similar trend to income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Some error may arise from missing data</a:t>
            </a:r>
            <a:endParaRPr/>
          </a:p>
        </p:txBody>
      </p:sp>
      <p:pic>
        <p:nvPicPr>
          <p:cNvPr id="120" name="Google Shape;120;p22" title="rent_glob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325" y="1152475"/>
            <a:ext cx="478297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Rent Map, 2021</a:t>
            </a:r>
            <a:endParaRPr b="1"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3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Roughly similar to income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More blue census tracts and less red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Char char="●"/>
            </a:pPr>
            <a:r>
              <a:rPr lang="ko">
                <a:solidFill>
                  <a:srgbClr val="660000"/>
                </a:solidFill>
              </a:rPr>
              <a:t>Red locations are huddled closer to cities</a:t>
            </a:r>
            <a:endParaRPr>
              <a:solidFill>
                <a:srgbClr val="660000"/>
              </a:solidFill>
            </a:endParaRPr>
          </a:p>
        </p:txBody>
      </p:sp>
      <p:pic>
        <p:nvPicPr>
          <p:cNvPr id="127" name="Google Shape;127;p23" title="rent_20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400" y="1152475"/>
            <a:ext cx="478298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Rent Map, 2011 &amp; 2016</a:t>
            </a:r>
            <a:endParaRPr b="1"/>
          </a:p>
        </p:txBody>
      </p:sp>
      <p:pic>
        <p:nvPicPr>
          <p:cNvPr id="133" name="Google Shape;133;p24" title="income_20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048975"/>
            <a:ext cx="3844200" cy="2745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 title="income_201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48963"/>
            <a:ext cx="3844200" cy="27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519750" y="4145550"/>
            <a:ext cx="81045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Same as before, 2011 on the left and 2016 on the right.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6" name="Google Shape;136;p24" title="rent_201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800" y="1017725"/>
            <a:ext cx="3887950" cy="27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 title="rent_2016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5750" y="1048975"/>
            <a:ext cx="3844200" cy="274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Bivariate Moran’s I</a:t>
            </a:r>
            <a:endParaRPr b="1"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Global and Local moran’s I statistic for two variables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Variable 1 (income) in once census tract -&gt; Variable 2 (rent) in neighboring values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Ignores in-situ correlation between two variables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Only one variable can be displayed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Bivariate Moran’s I</a:t>
            </a:r>
            <a:endParaRPr b="1"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3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Under 0.7 for most of the observation period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Horizontal trend once again</a:t>
            </a:r>
            <a:endParaRPr/>
          </a:p>
        </p:txBody>
      </p:sp>
      <p:pic>
        <p:nvPicPr>
          <p:cNvPr id="150" name="Google Shape;150;p26" title="rent_glob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325" y="1152475"/>
            <a:ext cx="478297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 title="biv_globa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325" y="1017725"/>
            <a:ext cx="4873549" cy="348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Bivariate Map, 2021</a:t>
            </a:r>
            <a:endParaRPr b="1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3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ko">
                <a:solidFill>
                  <a:srgbClr val="073763"/>
                </a:solidFill>
              </a:rPr>
              <a:t>Low income and rent to the Southwest</a:t>
            </a:r>
            <a:endParaRPr>
              <a:solidFill>
                <a:srgbClr val="073763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ct val="100000"/>
              <a:buChar char="●"/>
            </a:pPr>
            <a:r>
              <a:rPr lang="ko">
                <a:solidFill>
                  <a:srgbClr val="660000"/>
                </a:solidFill>
              </a:rPr>
              <a:t>High income and rent in suburbs</a:t>
            </a:r>
            <a:endParaRPr>
              <a:solidFill>
                <a:srgbClr val="660000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lang="ko">
                <a:solidFill>
                  <a:srgbClr val="4C1130"/>
                </a:solidFill>
              </a:rPr>
              <a:t>Many low rent and high income trends near smaller cities</a:t>
            </a:r>
            <a:endParaRPr>
              <a:solidFill>
                <a:srgbClr val="4C1130"/>
              </a:solidFill>
            </a:endParaRPr>
          </a:p>
        </p:txBody>
      </p:sp>
      <p:pic>
        <p:nvPicPr>
          <p:cNvPr id="158" name="Google Shape;158;p27" title="biv_20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150" y="736600"/>
            <a:ext cx="5138424" cy="36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Bivariate Map, 2011 &amp; 2016</a:t>
            </a:r>
            <a:endParaRPr b="1"/>
          </a:p>
        </p:txBody>
      </p:sp>
      <p:pic>
        <p:nvPicPr>
          <p:cNvPr id="164" name="Google Shape;164;p28" title="income_20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048975"/>
            <a:ext cx="3844200" cy="2745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 title="income_201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48963"/>
            <a:ext cx="3844200" cy="27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519750" y="4145550"/>
            <a:ext cx="81045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2011 on the left and 2016 on the right, not rich in data once again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7" name="Google Shape;167;p28" title="rent_201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800" y="1017725"/>
            <a:ext cx="3887950" cy="27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 title="rent_2016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5750" y="1048975"/>
            <a:ext cx="3844200" cy="27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 title="biv_2011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750" y="1017725"/>
            <a:ext cx="4127350" cy="29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 title="biv_2016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5750" y="1017725"/>
            <a:ext cx="4127350" cy="2948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Summary</a:t>
            </a:r>
            <a:endParaRPr b="1"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Cluster analysis of median household income and median gross rent in Virginia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Significance for Global and Local Moran’s I values was set at 0.05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With every Global Moran’s I at about 0.7, Virginia is very autocorrelated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Summary</a:t>
            </a:r>
            <a:endParaRPr b="1"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High income and rent census tracts aggregated into clusters, as did low valued census tracts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Char char="●"/>
            </a:pPr>
            <a:r>
              <a:rPr lang="ko">
                <a:solidFill>
                  <a:srgbClr val="660000"/>
                </a:solidFill>
              </a:rPr>
              <a:t>High valued clusters exist in suburban areas, especially Northern Virginia (Fairfax is there)</a:t>
            </a:r>
            <a:endParaRPr>
              <a:solidFill>
                <a:srgbClr val="66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ko">
                <a:solidFill>
                  <a:srgbClr val="0000FF"/>
                </a:solidFill>
              </a:rPr>
              <a:t>Low valued clusters exist predominately in rural markets, especially Southwestern VA (within small areas in the cities as well)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Takeaways</a:t>
            </a:r>
            <a:endParaRPr b="1"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Regional disparity is very prominent in Virginia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Wealth and rent affordability vary significantly by region: Northeastern is especially wealthier, Southwestern is poorer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In rural and small market areas, more land had low rent values and less low income values, indicating that renting is not particularly a luxury in those demographics. The opposite case was true for high rent values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Contents</a:t>
            </a:r>
            <a:endParaRPr b="1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ko" sz="23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Background &amp; Objective</a:t>
            </a:r>
            <a:endParaRPr sz="23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ko" sz="23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Gathering</a:t>
            </a:r>
            <a:endParaRPr sz="23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ko" sz="23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</a:t>
            </a:r>
            <a:endParaRPr sz="23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ko" sz="23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sz="23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ko" sz="23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sz="23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61625" y="1156625"/>
            <a:ext cx="4670700" cy="3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1"/>
                </a:solidFill>
              </a:rPr>
              <a:t>1. Why this matters</a:t>
            </a:r>
            <a:br>
              <a:rPr lang="ko" sz="1400" b="1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Income and rent are not randomly distributed.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(We expect spatial clustering based on economic conditions.)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1"/>
                </a:solidFill>
              </a:rPr>
              <a:t>2. What we want to know</a:t>
            </a:r>
            <a:br>
              <a:rPr lang="ko" sz="1400" b="1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Do high or low values form clusters?</a:t>
            </a:r>
            <a:br>
              <a:rPr lang="ko" sz="1200" b="1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Where are income and rent spatially autocorrelated?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1"/>
                </a:solidFill>
              </a:rPr>
              <a:t>3. How we measure it</a:t>
            </a:r>
            <a:br>
              <a:rPr lang="ko" sz="1400" b="1">
                <a:solidFill>
                  <a:schemeClr val="dk1"/>
                </a:solidFill>
              </a:rPr>
            </a:br>
            <a:r>
              <a:rPr lang="ko" sz="1400">
                <a:solidFill>
                  <a:schemeClr val="dk1"/>
                </a:solidFill>
              </a:rPr>
              <a:t>- </a:t>
            </a:r>
            <a:r>
              <a:rPr lang="ko" sz="1200">
                <a:solidFill>
                  <a:schemeClr val="dk1"/>
                </a:solidFill>
              </a:rPr>
              <a:t>Use Global &amp; Local Moran’s I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- Measures spatial autocorrelation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- Value closer to 1 = more clustering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- Significance level: p &lt; 0.05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- Expected Pattern</a:t>
            </a:r>
            <a:br>
              <a:rPr lang="ko" sz="1200" b="1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-</a:t>
            </a:r>
            <a:r>
              <a:rPr lang="ko" sz="1200" b="1">
                <a:solidFill>
                  <a:schemeClr val="dk1"/>
                </a:solidFill>
              </a:rPr>
              <a:t> </a:t>
            </a:r>
            <a:r>
              <a:rPr lang="ko" sz="1200">
                <a:solidFill>
                  <a:schemeClr val="dk1"/>
                </a:solidFill>
              </a:rPr>
              <a:t>High-income clusters → Suburbs (Northern VA, Richmond)</a:t>
            </a: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- Low-income clusters → Rural areas (Southwestern VA)</a:t>
            </a:r>
            <a:endParaRPr sz="1200">
              <a:solidFill>
                <a:schemeClr val="dk1"/>
              </a:solidFill>
            </a:endParaRPr>
          </a:p>
          <a:p>
            <a:pPr marL="0" marR="381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381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38100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Research Background &amp; Objective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75" y="1248063"/>
            <a:ext cx="3252425" cy="32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Data Gathering</a:t>
            </a:r>
            <a:endParaRPr b="1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Social Explorer : 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American Community Survey (5-year Estimate)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U.S. Census Bureau TIGER/Line Shapefiles : 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Census Tract(.shp)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Key Variables : 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median house income &amp; median gross rent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Year : 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 sz="1800">
                <a:solidFill>
                  <a:schemeClr val="dk1"/>
                </a:solidFill>
              </a:rPr>
              <a:t>2011~2021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Data Processing - prep</a:t>
            </a:r>
            <a:endParaRPr b="1"/>
          </a:p>
        </p:txBody>
      </p:sp>
      <p:pic>
        <p:nvPicPr>
          <p:cNvPr id="81" name="Google Shape;81;p17" title="스크린샷 2025-06-02 오전 11.30.15.png"/>
          <p:cNvPicPr preferRelativeResize="0"/>
          <p:nvPr/>
        </p:nvPicPr>
        <p:blipFill rotWithShape="1">
          <a:blip r:embed="rId3">
            <a:alphaModFix/>
          </a:blip>
          <a:srcRect b="54904"/>
          <a:stretch/>
        </p:blipFill>
        <p:spPr>
          <a:xfrm>
            <a:off x="187575" y="1151376"/>
            <a:ext cx="5991526" cy="300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 title="스크린샷 2025-06-02 오전 11.31.0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950" y="1151375"/>
            <a:ext cx="4561476" cy="30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154275" y="4289375"/>
            <a:ext cx="326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147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0"/>
              <a:buChar char="●"/>
            </a:pPr>
            <a:r>
              <a:rPr lang="ko" sz="1620">
                <a:solidFill>
                  <a:schemeClr val="dk1"/>
                </a:solidFill>
              </a:rPr>
              <a:t>Import &amp; Clean data</a:t>
            </a:r>
            <a:endParaRPr sz="162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endParaRPr sz="162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2582175" y="4289375"/>
            <a:ext cx="40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147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0"/>
              <a:buChar char="●"/>
            </a:pPr>
            <a:r>
              <a:rPr lang="ko" sz="1620">
                <a:solidFill>
                  <a:schemeClr val="dk1"/>
                </a:solidFill>
              </a:rPr>
              <a:t>Match and merge GEOID  </a:t>
            </a:r>
            <a:endParaRPr sz="162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endParaRPr sz="1620"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669325" y="4289375"/>
            <a:ext cx="432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147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0"/>
              <a:buChar char="●"/>
            </a:pPr>
            <a:r>
              <a:rPr lang="ko" sz="1620">
                <a:solidFill>
                  <a:schemeClr val="dk1"/>
                </a:solidFill>
              </a:rPr>
              <a:t>Prepare for spatial analysis</a:t>
            </a:r>
            <a:endParaRPr sz="162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2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endParaRPr sz="16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Moran’s I and Spatial Autocorrelation</a:t>
            </a:r>
            <a:endParaRPr b="1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660000"/>
                </a:solidFill>
              </a:rPr>
              <a:t>Global Moran’s I:</a:t>
            </a:r>
            <a:endParaRPr b="1">
              <a:solidFill>
                <a:srgbClr val="66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ts val="1800"/>
              <a:buChar char="●"/>
            </a:pPr>
            <a:r>
              <a:rPr lang="ko">
                <a:solidFill>
                  <a:srgbClr val="660000"/>
                </a:solidFill>
              </a:rPr>
              <a:t>A value between -1 to 1 (think between 0 to 1 for this case)</a:t>
            </a:r>
            <a:endParaRPr>
              <a:solidFill>
                <a:srgbClr val="66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Char char="●"/>
            </a:pPr>
            <a:r>
              <a:rPr lang="ko">
                <a:solidFill>
                  <a:srgbClr val="660000"/>
                </a:solidFill>
              </a:rPr>
              <a:t>The closer to 1, the more clustered an area is</a:t>
            </a:r>
            <a:endParaRPr>
              <a:solidFill>
                <a:srgbClr val="66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073763"/>
                </a:solidFill>
              </a:rPr>
              <a:t>Autocorrelation Map:</a:t>
            </a:r>
            <a:endParaRPr b="1">
              <a:solidFill>
                <a:srgbClr val="073763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ko">
                <a:solidFill>
                  <a:srgbClr val="073763"/>
                </a:solidFill>
              </a:rPr>
              <a:t>Shows the clusters</a:t>
            </a:r>
            <a:endParaRPr>
              <a:solidFill>
                <a:srgbClr val="07376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ko">
                <a:solidFill>
                  <a:srgbClr val="073763"/>
                </a:solidFill>
              </a:rPr>
              <a:t>Red indicates higher values, blue indicates lower</a:t>
            </a:r>
            <a:endParaRPr>
              <a:solidFill>
                <a:srgbClr val="07376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ko">
                <a:solidFill>
                  <a:srgbClr val="073763"/>
                </a:solidFill>
              </a:rPr>
              <a:t>Census Tracts are colored if significant</a:t>
            </a:r>
            <a:endParaRPr>
              <a:solidFill>
                <a:srgbClr val="07376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Everything is done at the significance level p &lt; 0.05.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Moran’s I, Income</a:t>
            </a:r>
            <a:endParaRPr b="1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3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About 0.7 every year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Not much change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Indicates high autocorrelation</a:t>
            </a:r>
            <a:endParaRPr/>
          </a:p>
        </p:txBody>
      </p:sp>
      <p:pic>
        <p:nvPicPr>
          <p:cNvPr id="98" name="Google Shape;98;p19" title="income_glob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350" y="1152475"/>
            <a:ext cx="47829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Income Map, 2021</a:t>
            </a:r>
            <a:endParaRPr b="1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3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Mostly red and blue</a:t>
            </a:r>
            <a:endParaRPr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ct val="100000"/>
              <a:buChar char="●"/>
            </a:pPr>
            <a:r>
              <a:rPr lang="ko">
                <a:solidFill>
                  <a:srgbClr val="660000"/>
                </a:solidFill>
              </a:rPr>
              <a:t>Red in suburban areas, especially NOVA, Richmond, and Hampton Roads</a:t>
            </a:r>
            <a:endParaRPr>
              <a:solidFill>
                <a:srgbClr val="660000"/>
              </a:solidFill>
            </a:endParaRPr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ko">
                <a:solidFill>
                  <a:srgbClr val="0000FF"/>
                </a:solidFill>
              </a:rPr>
              <a:t>Blue in rural market areas (and within cities), especially Southwestern VA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05" name="Google Shape;105;p20" title="income_20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350" y="1152475"/>
            <a:ext cx="47829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Income Map, 2011 &amp; 2016</a:t>
            </a:r>
            <a:endParaRPr b="1"/>
          </a:p>
        </p:txBody>
      </p:sp>
      <p:pic>
        <p:nvPicPr>
          <p:cNvPr id="111" name="Google Shape;111;p21" title="income_20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048975"/>
            <a:ext cx="3844200" cy="2745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 title="income_201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48963"/>
            <a:ext cx="3844200" cy="27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19750" y="4145550"/>
            <a:ext cx="81045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2011 on the left and 2016 on the right, similar trend but not as rich in data.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Macintosh PowerPoint</Application>
  <PresentationFormat>화면 슬라이드 쇼(16:9)</PresentationFormat>
  <Paragraphs>83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Simple Light</vt:lpstr>
      <vt:lpstr>CDS 301</vt:lpstr>
      <vt:lpstr>Contents</vt:lpstr>
      <vt:lpstr>Research Background &amp; Objective</vt:lpstr>
      <vt:lpstr>Data Gathering</vt:lpstr>
      <vt:lpstr>Data Processing - prep</vt:lpstr>
      <vt:lpstr>Moran’s I and Spatial Autocorrelation</vt:lpstr>
      <vt:lpstr>Moran’s I, Income</vt:lpstr>
      <vt:lpstr>Income Map, 2021</vt:lpstr>
      <vt:lpstr>Income Map, 2011 &amp; 2016</vt:lpstr>
      <vt:lpstr>Moran’s I,  Rent</vt:lpstr>
      <vt:lpstr>Rent Map, 2021</vt:lpstr>
      <vt:lpstr>Rent Map, 2011 &amp; 2016</vt:lpstr>
      <vt:lpstr>Bivariate Moran’s I</vt:lpstr>
      <vt:lpstr>Bivariate Moran’s I</vt:lpstr>
      <vt:lpstr>Bivariate Map, 2021</vt:lpstr>
      <vt:lpstr>Bivariate Map, 2011 &amp; 2016</vt:lpstr>
      <vt:lpstr>Summary</vt:lpstr>
      <vt:lpstr>Summary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Esther Lim</cp:lastModifiedBy>
  <cp:revision>1</cp:revision>
  <dcterms:modified xsi:type="dcterms:W3CDTF">2025-06-02T03:03:50Z</dcterms:modified>
</cp:coreProperties>
</file>