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7" r:id="rId11"/>
    <p:sldId id="268" r:id="rId12"/>
    <p:sldId id="269" r:id="rId13"/>
    <p:sldId id="270" r:id="rId14"/>
    <p:sldId id="266" r:id="rId15"/>
    <p:sldId id="262" r:id="rId16"/>
    <p:sldId id="271" r:id="rId17"/>
    <p:sldId id="272" r:id="rId18"/>
    <p:sldId id="273" r:id="rId19"/>
    <p:sldId id="274" r:id="rId20"/>
    <p:sldId id="279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87736-3316-4FF8-9FDD-ED7A0E7E1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2BB0D1-30DE-492A-858C-9CB61EB3D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84363-54BF-47A0-915A-EB87EB64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4DB3-816E-41D8-862C-C3F1DFF0B1B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1C3D7C-3670-4E15-8001-89684D57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70B08A-FBBC-45F5-A1F4-54B00A1B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9020-D8F3-435F-B7B9-D2AE3236B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51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908E7-0869-4500-B195-4F10C207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6D5802-AEF2-4E88-A63A-D6F67C646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BDE4E-552A-4B9D-BFC5-F42412C8E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4DB3-816E-41D8-862C-C3F1DFF0B1B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2D7E91-F326-4FD8-97B3-100CD412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B9D3B-4887-4464-8990-7058092F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9020-D8F3-435F-B7B9-D2AE3236B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55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3DB796-F41C-4E81-A4CD-2C953AC5C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99621C-D83B-422B-B552-C9458B364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A65D1F-55EB-43AD-B677-202C2BFD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4DB3-816E-41D8-862C-C3F1DFF0B1B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DC32F2-A992-475B-93C3-3C7CD8CE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75C565-188E-4C8C-9D22-46FC62E2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9020-D8F3-435F-B7B9-D2AE3236B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14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D08E2-C623-4DBB-A8D0-AA1C070F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EE13ED-EC61-44B5-92F1-0DA33D419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897F4-7803-4B5A-9EBF-B2B53AA0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4DB3-816E-41D8-862C-C3F1DFF0B1B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CADE5B-64D2-46A7-BAFD-E4060F14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47E3C3-0AA4-4886-B559-4BF8DF2B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9020-D8F3-435F-B7B9-D2AE3236B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72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6BEA4-E9A8-4F82-B7F5-C917B7DA8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59501-F074-4180-89C3-CF64B69A8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E89CA-7DE1-44EE-A126-080A1DE8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4DB3-816E-41D8-862C-C3F1DFF0B1B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71828D-B164-4E1C-9637-FE283B76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CF59C-AE5C-4D6F-81AD-5551A004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9020-D8F3-435F-B7B9-D2AE3236B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86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7938C-4621-4634-BAB6-6D03393A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E56A1-DFFC-4043-8C5E-D17B8ADA6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A10DFF-D5C2-4B00-9752-CC9FD4976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84565B-CA14-4023-A092-4858CD2D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4DB3-816E-41D8-862C-C3F1DFF0B1B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00981F-555E-4732-BC80-61A8564C8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02EE89-44A2-46AF-9C3A-28735ECF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9020-D8F3-435F-B7B9-D2AE3236B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08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A8D10-B037-424B-9EA6-794A54C2A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EB741A-89F0-4290-B79A-D2286F2DC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7C0849-BECD-42A6-BC48-B470DE205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F28C46-6C65-4AD7-B4AE-CD5D39ED5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ED34F3-CFA2-4FE5-B166-557429F90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5AEB65-4BF8-47BF-A5AF-4A28DD8A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4DB3-816E-41D8-862C-C3F1DFF0B1B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1AF76B-DE57-4FDC-8890-6C513E2D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6BF908-3220-4B3C-8309-80A96A97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9020-D8F3-435F-B7B9-D2AE3236B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4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E575B-B3AE-460C-9033-0418CEEB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22E06D-175E-457E-8797-B98B1773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4DB3-816E-41D8-862C-C3F1DFF0B1B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2B7CB7-E3A8-44D2-AA80-C4286FBE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5777AD-1EB9-448E-AA98-9AE9C47A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9020-D8F3-435F-B7B9-D2AE3236B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69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30B65C-8AE0-4744-B821-B517E741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4DB3-816E-41D8-862C-C3F1DFF0B1B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4A5526-F9D3-4014-8C84-A64670A4D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D9B9B8-B7CC-4CC2-A5A3-98142A20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9020-D8F3-435F-B7B9-D2AE3236B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30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10657-C5B2-45EE-A181-697D96EA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DD002-0760-4C13-879D-FE855F936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2879D1-2A57-4282-843C-E1C615A6C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32901-E4A1-483C-BDEF-B204AA744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4DB3-816E-41D8-862C-C3F1DFF0B1B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BB0B60-D91F-4258-851F-52F35272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61924C-38E0-4C70-B618-C65EC246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9020-D8F3-435F-B7B9-D2AE3236B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3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A6F18-60D2-4C89-8CCC-0CD6A254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B26E4E-A4EF-4719-AD37-74F9EC7F7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FF8AE2-28A1-4223-99F5-D3480C9CA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7ABAAF-5CB3-43A8-82CB-1A921B65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4DB3-816E-41D8-862C-C3F1DFF0B1B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E30D2A-50CB-4BFE-BD74-9B7432D7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5E50A8-285B-448D-94F0-A8278964D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9020-D8F3-435F-B7B9-D2AE3236B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57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ACE316-E87F-4774-94C8-0EBB9B4E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1568F9-B412-4339-9DD5-494BD528C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024737-F6BB-4012-890F-679D57C3D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04DB3-816E-41D8-862C-C3F1DFF0B1B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B8D5A-7A27-4D52-9EB2-781101D59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8F52B3-0814-4A7B-A040-008CD43B6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09020-D8F3-435F-B7B9-D2AE3236B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35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9B1F6-C5D2-44C9-8D1A-EC8AD4F31C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en-US" altLang="ko-KR" dirty="0"/>
              <a:t>&amp; 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336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A1B61-E495-4C08-922F-86796444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666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4-2. response </a:t>
            </a:r>
            <a:r>
              <a:rPr lang="ko-KR" altLang="en-US" sz="3200" dirty="0"/>
              <a:t>내장 객체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E33939E-E566-4970-9B41-692FEF102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198874"/>
              </p:ext>
            </p:extLst>
          </p:nvPr>
        </p:nvGraphicFramePr>
        <p:xfrm>
          <a:off x="549444" y="1523622"/>
          <a:ext cx="1051560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8369">
                  <a:extLst>
                    <a:ext uri="{9D8B030D-6E8A-4147-A177-3AD203B41FA5}">
                      <a16:colId xmlns:a16="http://schemas.microsoft.com/office/drawing/2014/main" val="1376254762"/>
                    </a:ext>
                  </a:extLst>
                </a:gridCol>
                <a:gridCol w="1979180">
                  <a:extLst>
                    <a:ext uri="{9D8B030D-6E8A-4147-A177-3AD203B41FA5}">
                      <a16:colId xmlns:a16="http://schemas.microsoft.com/office/drawing/2014/main" val="2734192426"/>
                    </a:ext>
                  </a:extLst>
                </a:gridCol>
                <a:gridCol w="4598051">
                  <a:extLst>
                    <a:ext uri="{9D8B030D-6E8A-4147-A177-3AD203B41FA5}">
                      <a16:colId xmlns:a16="http://schemas.microsoft.com/office/drawing/2014/main" val="17085323"/>
                    </a:ext>
                  </a:extLst>
                </a:gridCol>
              </a:tblGrid>
              <a:tr h="3030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메서드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반환타입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기능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960773"/>
                  </a:ext>
                </a:extLst>
              </a:tr>
              <a:tr h="303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setContextPath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void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Mime </a:t>
                      </a:r>
                      <a:r>
                        <a:rPr lang="ko-KR" altLang="en-US" dirty="0"/>
                        <a:t>타입 지정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0965197"/>
                  </a:ext>
                </a:extLst>
              </a:tr>
              <a:tr h="303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setHeader</a:t>
                      </a:r>
                      <a:r>
                        <a:rPr lang="en-US" altLang="ko-KR" dirty="0"/>
                        <a:t>(String name, String value)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name</a:t>
                      </a:r>
                      <a:r>
                        <a:rPr lang="ko-KR" altLang="en-US" dirty="0"/>
                        <a:t> 헤더의 값을 </a:t>
                      </a:r>
                      <a:r>
                        <a:rPr lang="en-US" altLang="ko-KR" dirty="0"/>
                        <a:t>value</a:t>
                      </a:r>
                      <a:r>
                        <a:rPr lang="ko-KR" altLang="en-US" dirty="0"/>
                        <a:t>로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57491"/>
                  </a:ext>
                </a:extLst>
              </a:tr>
              <a:tr h="303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addHeader</a:t>
                      </a:r>
                      <a:r>
                        <a:rPr lang="en-US" altLang="ko-KR" dirty="0"/>
                        <a:t>(String name, String value)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name</a:t>
                      </a:r>
                      <a:r>
                        <a:rPr lang="ko-KR" altLang="en-US" dirty="0"/>
                        <a:t> 헤더에 </a:t>
                      </a:r>
                      <a:r>
                        <a:rPr lang="en-US" altLang="ko-KR" dirty="0"/>
                        <a:t>values </a:t>
                      </a:r>
                      <a:r>
                        <a:rPr lang="ko-KR" altLang="en-US" dirty="0"/>
                        <a:t>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651623"/>
                  </a:ext>
                </a:extLst>
              </a:tr>
              <a:tr h="3043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sendRedirect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url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url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지정된 대상으로 </a:t>
                      </a:r>
                      <a:r>
                        <a:rPr lang="ko-KR" altLang="en-US" dirty="0" err="1"/>
                        <a:t>리다이렉트</a:t>
                      </a:r>
                      <a:r>
                        <a:rPr lang="ko-KR" altLang="en-US" dirty="0"/>
                        <a:t> 수행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50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965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A1B61-E495-4C08-922F-86796444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666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5. </a:t>
            </a:r>
            <a:r>
              <a:rPr lang="ko-KR" altLang="en-US" sz="3200" dirty="0"/>
              <a:t>버퍼 관련 메서드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E33939E-E566-4970-9B41-692FEF102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504830"/>
              </p:ext>
            </p:extLst>
          </p:nvPr>
        </p:nvGraphicFramePr>
        <p:xfrm>
          <a:off x="683668" y="1554480"/>
          <a:ext cx="10515600" cy="374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35">
                  <a:extLst>
                    <a:ext uri="{9D8B030D-6E8A-4147-A177-3AD203B41FA5}">
                      <a16:colId xmlns:a16="http://schemas.microsoft.com/office/drawing/2014/main" val="1376254762"/>
                    </a:ext>
                  </a:extLst>
                </a:gridCol>
                <a:gridCol w="1929468">
                  <a:extLst>
                    <a:ext uri="{9D8B030D-6E8A-4147-A177-3AD203B41FA5}">
                      <a16:colId xmlns:a16="http://schemas.microsoft.com/office/drawing/2014/main" val="2734192426"/>
                    </a:ext>
                  </a:extLst>
                </a:gridCol>
                <a:gridCol w="6300097">
                  <a:extLst>
                    <a:ext uri="{9D8B030D-6E8A-4147-A177-3AD203B41FA5}">
                      <a16:colId xmlns:a16="http://schemas.microsoft.com/office/drawing/2014/main" val="17085323"/>
                    </a:ext>
                  </a:extLst>
                </a:gridCol>
              </a:tblGrid>
              <a:tr h="264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메서드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반환타입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기능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960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getBufferSize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현재 버퍼의 전체 크기를 바이트 단위로 반환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0965197"/>
                  </a:ext>
                </a:extLst>
              </a:tr>
              <a:tr h="302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getRemaining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현재 버퍼의 남아있는 크기를 바이트 단위로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87630"/>
                  </a:ext>
                </a:extLst>
              </a:tr>
              <a:tr h="238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flush()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void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현재 버퍼에 있는 내용을 브라우저로 전송하고 버퍼를 비움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63078"/>
                  </a:ext>
                </a:extLst>
              </a:tr>
              <a:tr h="175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isAutoFlush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버퍼가 가득 찼을 때 자동으로 </a:t>
                      </a:r>
                      <a:r>
                        <a:rPr lang="en-US" altLang="ko-KR" dirty="0"/>
                        <a:t>flush</a:t>
                      </a:r>
                      <a:r>
                        <a:rPr lang="ko-KR" altLang="en-US" dirty="0"/>
                        <a:t>되도록 설정 </a:t>
                      </a:r>
                      <a:r>
                        <a:rPr lang="en-US" altLang="ko-KR" dirty="0"/>
                        <a:t>true </a:t>
                      </a:r>
                      <a:r>
                        <a:rPr lang="ko-KR" altLang="en-US" dirty="0"/>
                        <a:t>아니면 </a:t>
                      </a: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30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clear()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void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현재 버퍼의 모든 데이터 제거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(flush() </a:t>
                      </a:r>
                      <a:r>
                        <a:rPr lang="ko-KR" altLang="en-US" dirty="0"/>
                        <a:t>호출 후에 사용하면 </a:t>
                      </a:r>
                      <a:r>
                        <a:rPr lang="en-US" altLang="ko-KR" dirty="0" err="1"/>
                        <a:t>IOException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발생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3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clearBuffer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void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현재 버퍼의 모든 데이터 제거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(flush() </a:t>
                      </a:r>
                      <a:r>
                        <a:rPr lang="ko-KR" altLang="en-US" dirty="0"/>
                        <a:t>호출 후에 사용하여도 </a:t>
                      </a:r>
                      <a:r>
                        <a:rPr lang="en-US" altLang="ko-KR" dirty="0" err="1"/>
                        <a:t>IOException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발생하지 않음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07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close()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void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버퍼의 모든 데이터를 브라우저로 출력하고 </a:t>
                      </a:r>
                      <a:r>
                        <a:rPr lang="en-US" altLang="ko-KR" dirty="0"/>
                        <a:t>out</a:t>
                      </a:r>
                      <a:r>
                        <a:rPr lang="ko-KR" altLang="en-US" dirty="0"/>
                        <a:t>객체 종료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0569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4DEA999-CAC4-46B4-A99E-F86EF377F5E3}"/>
              </a:ext>
            </a:extLst>
          </p:cNvPr>
          <p:cNvSpPr txBox="1"/>
          <p:nvPr/>
        </p:nvSpPr>
        <p:spPr>
          <a:xfrm>
            <a:off x="569753" y="1073792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</a:t>
            </a:r>
            <a:r>
              <a:rPr lang="ko-KR" altLang="en-US" dirty="0"/>
              <a:t> 내장 객체가 갖고 있는 버퍼 관련 메서드</a:t>
            </a:r>
          </a:p>
        </p:txBody>
      </p:sp>
    </p:spTree>
    <p:extLst>
      <p:ext uri="{BB962C8B-B14F-4D97-AF65-F5344CB8AC3E}">
        <p14:creationId xmlns:p14="http://schemas.microsoft.com/office/powerpoint/2010/main" val="1966714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A1B61-E495-4C08-922F-86796444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666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6. </a:t>
            </a:r>
            <a:r>
              <a:rPr lang="en-US" altLang="ko-KR" sz="3200" dirty="0" err="1"/>
              <a:t>pageContext</a:t>
            </a:r>
            <a:r>
              <a:rPr lang="en-US" altLang="ko-KR" sz="3200" dirty="0"/>
              <a:t> </a:t>
            </a:r>
            <a:r>
              <a:rPr lang="ko-KR" altLang="en-US" sz="3200" dirty="0"/>
              <a:t>객체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E33939E-E566-4970-9B41-692FEF102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104611"/>
              </p:ext>
            </p:extLst>
          </p:nvPr>
        </p:nvGraphicFramePr>
        <p:xfrm>
          <a:off x="683668" y="1554480"/>
          <a:ext cx="1051560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35">
                  <a:extLst>
                    <a:ext uri="{9D8B030D-6E8A-4147-A177-3AD203B41FA5}">
                      <a16:colId xmlns:a16="http://schemas.microsoft.com/office/drawing/2014/main" val="1376254762"/>
                    </a:ext>
                  </a:extLst>
                </a:gridCol>
                <a:gridCol w="1929468">
                  <a:extLst>
                    <a:ext uri="{9D8B030D-6E8A-4147-A177-3AD203B41FA5}">
                      <a16:colId xmlns:a16="http://schemas.microsoft.com/office/drawing/2014/main" val="2734192426"/>
                    </a:ext>
                  </a:extLst>
                </a:gridCol>
                <a:gridCol w="6300097">
                  <a:extLst>
                    <a:ext uri="{9D8B030D-6E8A-4147-A177-3AD203B41FA5}">
                      <a16:colId xmlns:a16="http://schemas.microsoft.com/office/drawing/2014/main" val="17085323"/>
                    </a:ext>
                  </a:extLst>
                </a:gridCol>
              </a:tblGrid>
              <a:tr h="264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메서드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반환타입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기능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960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getRequest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ServletRequest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request </a:t>
                      </a:r>
                      <a:r>
                        <a:rPr lang="ko-KR" altLang="en-US" dirty="0"/>
                        <a:t>반환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0965197"/>
                  </a:ext>
                </a:extLst>
              </a:tr>
              <a:tr h="302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getResponse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ServletResponse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response </a:t>
                      </a:r>
                      <a:r>
                        <a:rPr lang="ko-KR" altLang="en-US" dirty="0"/>
                        <a:t>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87630"/>
                  </a:ext>
                </a:extLst>
              </a:tr>
              <a:tr h="238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getOut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JspWriter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out</a:t>
                      </a:r>
                      <a:r>
                        <a:rPr lang="ko-KR" altLang="en-US" dirty="0"/>
                        <a:t>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63078"/>
                  </a:ext>
                </a:extLst>
              </a:tr>
              <a:tr h="175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getSession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HttpSession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session </a:t>
                      </a:r>
                      <a:r>
                        <a:rPr lang="ko-KR" altLang="en-US" dirty="0"/>
                        <a:t>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30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getPage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page</a:t>
                      </a:r>
                      <a:r>
                        <a:rPr lang="ko-KR" altLang="en-US" dirty="0"/>
                        <a:t>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3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getServletConfig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ServletContext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config</a:t>
                      </a:r>
                      <a:r>
                        <a:rPr lang="ko-KR" altLang="en-US" dirty="0"/>
                        <a:t>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073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getServletContext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ServletContext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application </a:t>
                      </a:r>
                      <a:r>
                        <a:rPr lang="ko-KR" altLang="en-US" dirty="0"/>
                        <a:t>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056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getException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Exception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exception </a:t>
                      </a:r>
                      <a:r>
                        <a:rPr lang="ko-KR" altLang="en-US" dirty="0"/>
                        <a:t>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4438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4DEA999-CAC4-46B4-A99E-F86EF377F5E3}"/>
              </a:ext>
            </a:extLst>
          </p:cNvPr>
          <p:cNvSpPr txBox="1"/>
          <p:nvPr/>
        </p:nvSpPr>
        <p:spPr>
          <a:xfrm>
            <a:off x="569753" y="1073792"/>
            <a:ext cx="592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pageContext</a:t>
            </a:r>
            <a:r>
              <a:rPr lang="ko-KR" altLang="en-US" dirty="0"/>
              <a:t>는 다른 내장 객체를 반환하기 위해 사용됨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187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A1B61-E495-4C08-922F-86796444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666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7. </a:t>
            </a:r>
            <a:r>
              <a:rPr lang="ko-KR" altLang="en-US" sz="3200" dirty="0"/>
              <a:t>애플리케이션 정보 추출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E33939E-E566-4970-9B41-692FEF102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843105"/>
              </p:ext>
            </p:extLst>
          </p:nvPr>
        </p:nvGraphicFramePr>
        <p:xfrm>
          <a:off x="683668" y="1554480"/>
          <a:ext cx="1051560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0277">
                  <a:extLst>
                    <a:ext uri="{9D8B030D-6E8A-4147-A177-3AD203B41FA5}">
                      <a16:colId xmlns:a16="http://schemas.microsoft.com/office/drawing/2014/main" val="1376254762"/>
                    </a:ext>
                  </a:extLst>
                </a:gridCol>
                <a:gridCol w="1627464">
                  <a:extLst>
                    <a:ext uri="{9D8B030D-6E8A-4147-A177-3AD203B41FA5}">
                      <a16:colId xmlns:a16="http://schemas.microsoft.com/office/drawing/2014/main" val="2734192426"/>
                    </a:ext>
                  </a:extLst>
                </a:gridCol>
                <a:gridCol w="4957859">
                  <a:extLst>
                    <a:ext uri="{9D8B030D-6E8A-4147-A177-3AD203B41FA5}">
                      <a16:colId xmlns:a16="http://schemas.microsoft.com/office/drawing/2014/main" val="17085323"/>
                    </a:ext>
                  </a:extLst>
                </a:gridCol>
              </a:tblGrid>
              <a:tr h="264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메서드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반환타입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기능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960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getContextPath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애플리케이션 경로 반환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0965197"/>
                  </a:ext>
                </a:extLst>
              </a:tr>
              <a:tr h="302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getServletContextName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애플리케이션 이름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87630"/>
                  </a:ext>
                </a:extLst>
              </a:tr>
              <a:tr h="238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getRealPath</a:t>
                      </a:r>
                      <a:r>
                        <a:rPr lang="en-US" altLang="ko-KR" dirty="0"/>
                        <a:t>(String path)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인자로 지정된 </a:t>
                      </a:r>
                      <a:r>
                        <a:rPr lang="en-US" altLang="ko-KR" dirty="0"/>
                        <a:t>path</a:t>
                      </a:r>
                      <a:r>
                        <a:rPr lang="ko-KR" altLang="en-US" dirty="0"/>
                        <a:t>의 실제 경로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63078"/>
                  </a:ext>
                </a:extLst>
              </a:tr>
              <a:tr h="175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getResourceAsStream</a:t>
                      </a:r>
                      <a:r>
                        <a:rPr lang="en-US" altLang="ko-KR" dirty="0"/>
                        <a:t>(String path)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InputStream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인자로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지정된 자원을 읽어오는 </a:t>
                      </a:r>
                      <a:r>
                        <a:rPr lang="en-US" altLang="ko-KR"/>
                        <a:t>InputStream</a:t>
                      </a:r>
                      <a:r>
                        <a:rPr lang="ko-KR" altLang="en-US" dirty="0"/>
                        <a:t>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30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3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073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056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4438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4DEA999-CAC4-46B4-A99E-F86EF377F5E3}"/>
              </a:ext>
            </a:extLst>
          </p:cNvPr>
          <p:cNvSpPr txBox="1"/>
          <p:nvPr/>
        </p:nvSpPr>
        <p:spPr>
          <a:xfrm>
            <a:off x="683668" y="112947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application </a:t>
            </a:r>
            <a:r>
              <a:rPr lang="ko-KR" altLang="en-US" dirty="0"/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2399352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1CAB7-D273-4731-BBDB-16B55B5B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액션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822F96-2E2E-4487-BDC0-08320C57B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자바에서 객체를 생성하고 사용하는 것을 액션태그로 대신 할 수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jsp:useBean</a:t>
            </a:r>
            <a:r>
              <a:rPr lang="en-US" altLang="ko-KR" dirty="0"/>
              <a:t> id=“</a:t>
            </a:r>
            <a:r>
              <a:rPr lang="ko-KR" altLang="en-US" dirty="0"/>
              <a:t>객체이름</a:t>
            </a:r>
            <a:r>
              <a:rPr lang="en-US" altLang="ko-KR" dirty="0"/>
              <a:t>” scope=“</a:t>
            </a:r>
            <a:r>
              <a:rPr lang="en-US" altLang="ko-KR" dirty="0" err="1"/>
              <a:t>page|request|session|application</a:t>
            </a:r>
            <a:r>
              <a:rPr lang="en-US" altLang="ko-KR" dirty="0"/>
              <a:t>” class=“</a:t>
            </a:r>
            <a:r>
              <a:rPr lang="ko-KR" altLang="en-US" dirty="0"/>
              <a:t>클래스이름</a:t>
            </a:r>
            <a:r>
              <a:rPr lang="en-US" altLang="ko-KR" dirty="0"/>
              <a:t>”&gt;</a:t>
            </a:r>
          </a:p>
          <a:p>
            <a:pPr marL="0" indent="0">
              <a:buNone/>
            </a:pPr>
            <a:r>
              <a:rPr lang="en-US" altLang="ko-KR" dirty="0"/>
              <a:t>  body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jsp:useBean</a:t>
            </a:r>
            <a:r>
              <a:rPr lang="en-US" altLang="ko-KR" dirty="0"/>
              <a:t>&gt; </a:t>
            </a:r>
          </a:p>
          <a:p>
            <a:pPr marL="0" indent="0">
              <a:buNone/>
            </a:pPr>
            <a:r>
              <a:rPr lang="en-US" altLang="ko-KR" dirty="0"/>
              <a:t>id =&gt; </a:t>
            </a:r>
            <a:r>
              <a:rPr lang="ko-KR" altLang="en-US" dirty="0"/>
              <a:t>대</a:t>
            </a:r>
            <a:r>
              <a:rPr lang="en-US" altLang="ko-KR" dirty="0"/>
              <a:t>, </a:t>
            </a:r>
            <a:r>
              <a:rPr lang="ko-KR" altLang="en-US" dirty="0"/>
              <a:t>소문자 구별</a:t>
            </a:r>
            <a:r>
              <a:rPr lang="en-US" altLang="ko-KR" dirty="0"/>
              <a:t>.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페이지에서 유일한 값이어야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353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796CE-4E01-4275-965E-6B47F3F5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9334"/>
          </a:xfrm>
        </p:spPr>
        <p:txBody>
          <a:bodyPr/>
          <a:lstStyle/>
          <a:p>
            <a:r>
              <a:rPr lang="en-US" altLang="ko-KR" dirty="0" err="1"/>
              <a:t>jsp</a:t>
            </a:r>
            <a:r>
              <a:rPr lang="en-US" altLang="ko-KR" dirty="0"/>
              <a:t>: </a:t>
            </a:r>
            <a:r>
              <a:rPr lang="en-US" altLang="ko-KR" dirty="0" err="1"/>
              <a:t>setProperty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1026CE-8963-4C58-A8C7-0BB85CC09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460"/>
            <a:ext cx="10515600" cy="500250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mybean</a:t>
            </a:r>
            <a:r>
              <a:rPr lang="ko-KR" altLang="en-US" dirty="0"/>
              <a:t>의 </a:t>
            </a:r>
            <a:r>
              <a:rPr lang="en-US" altLang="ko-KR" dirty="0" err="1"/>
              <a:t>setName</a:t>
            </a:r>
            <a:r>
              <a:rPr lang="en-US" altLang="ko-KR" dirty="0"/>
              <a:t>() </a:t>
            </a:r>
            <a:r>
              <a:rPr lang="ko-KR" altLang="en-US" dirty="0"/>
              <a:t>메소드를 호출해서 값 설정</a:t>
            </a:r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jsp:setProperty</a:t>
            </a:r>
            <a:r>
              <a:rPr lang="en-US" altLang="ko-KR" dirty="0"/>
              <a:t> name=“</a:t>
            </a:r>
            <a:r>
              <a:rPr lang="en-US" altLang="ko-KR" dirty="0" err="1"/>
              <a:t>mybean</a:t>
            </a:r>
            <a:r>
              <a:rPr lang="en-US" altLang="ko-KR" dirty="0"/>
              <a:t>” property=“</a:t>
            </a:r>
            <a:r>
              <a:rPr lang="ko-KR" altLang="en-US" dirty="0"/>
              <a:t>할당변수명</a:t>
            </a:r>
            <a:r>
              <a:rPr lang="en-US" altLang="ko-KR" dirty="0"/>
              <a:t>” /&gt;</a:t>
            </a:r>
          </a:p>
          <a:p>
            <a:pPr lvl="1"/>
            <a:r>
              <a:rPr lang="en-US" altLang="ko-KR" dirty="0" err="1"/>
              <a:t>mybean.setName</a:t>
            </a:r>
            <a:r>
              <a:rPr lang="en-US" altLang="ko-KR" dirty="0"/>
              <a:t>(</a:t>
            </a:r>
            <a:r>
              <a:rPr lang="ko-KR" altLang="en-US" dirty="0"/>
              <a:t>할당변수명</a:t>
            </a:r>
            <a:r>
              <a:rPr lang="en-US" altLang="ko-KR" dirty="0"/>
              <a:t>);</a:t>
            </a:r>
          </a:p>
          <a:p>
            <a:pPr lvl="1"/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mybean</a:t>
            </a:r>
            <a:r>
              <a:rPr lang="ko-KR" altLang="en-US" dirty="0"/>
              <a:t>의 모드 </a:t>
            </a:r>
            <a:r>
              <a:rPr lang="en-US" altLang="ko-KR" dirty="0" err="1"/>
              <a:t>setXxxx</a:t>
            </a:r>
            <a:r>
              <a:rPr lang="en-US" altLang="ko-KR" dirty="0"/>
              <a:t>()</a:t>
            </a:r>
            <a:r>
              <a:rPr lang="ko-KR" altLang="en-US" dirty="0"/>
              <a:t>를 호출해서 값 설정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&lt;</a:t>
            </a:r>
            <a:r>
              <a:rPr lang="en-US" altLang="ko-KR" dirty="0" err="1"/>
              <a:t>jsp:setProperty</a:t>
            </a:r>
            <a:r>
              <a:rPr lang="en-US" altLang="ko-KR" dirty="0"/>
              <a:t> name=“</a:t>
            </a:r>
            <a:r>
              <a:rPr lang="en-US" altLang="ko-KR" dirty="0" err="1"/>
              <a:t>mybean</a:t>
            </a:r>
            <a:r>
              <a:rPr lang="en-US" altLang="ko-KR" dirty="0"/>
              <a:t>” property=“*” /&gt;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매개 변수의 이름이 다른 경우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&lt;</a:t>
            </a:r>
            <a:r>
              <a:rPr lang="en-US" altLang="ko-KR" dirty="0" err="1"/>
              <a:t>jsp:setProperty</a:t>
            </a:r>
            <a:r>
              <a:rPr lang="en-US" altLang="ko-KR" dirty="0"/>
              <a:t> name=“user” param=“username” /&gt;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err="1"/>
              <a:t>user.setUser</a:t>
            </a:r>
            <a:r>
              <a:rPr lang="en-US" altLang="ko-KR" dirty="0"/>
              <a:t>(username);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매개 변수의 값을 직접 할당하는 방법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&lt;</a:t>
            </a:r>
            <a:r>
              <a:rPr lang="en-US" altLang="ko-KR" dirty="0" err="1"/>
              <a:t>jsp:setProperty</a:t>
            </a:r>
            <a:r>
              <a:rPr lang="en-US" altLang="ko-KR" dirty="0"/>
              <a:t> name=“results” property=“row” value=“&lt;%=i+1%&gt;” /&gt;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err="1"/>
              <a:t>results.setRow</a:t>
            </a:r>
            <a:r>
              <a:rPr lang="en-US" altLang="ko-KR" dirty="0"/>
              <a:t>(</a:t>
            </a:r>
            <a:r>
              <a:rPr lang="en-US" altLang="ko-KR" dirty="0" err="1"/>
              <a:t>String.valueOf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 + 1));</a:t>
            </a:r>
          </a:p>
          <a:p>
            <a:pPr marL="971550" lvl="1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3412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250D0-9364-4B35-927C-14CF4884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en-US" altLang="ko-KR" dirty="0"/>
              <a:t>: </a:t>
            </a:r>
            <a:r>
              <a:rPr lang="en-US" altLang="ko-KR" dirty="0" err="1"/>
              <a:t>getProperty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1797A0-BC73-460E-B264-728FA2249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jsp:getProperty</a:t>
            </a:r>
            <a:r>
              <a:rPr lang="en-US" altLang="ko-KR" dirty="0"/>
              <a:t> name=“</a:t>
            </a:r>
            <a:r>
              <a:rPr lang="en-US" altLang="ko-KR" dirty="0" err="1"/>
              <a:t>beanName</a:t>
            </a:r>
            <a:r>
              <a:rPr lang="en-US" altLang="ko-KR" dirty="0"/>
              <a:t>” property=“</a:t>
            </a:r>
            <a:r>
              <a:rPr lang="ko-KR" altLang="en-US" dirty="0" err="1"/>
              <a:t>변수명</a:t>
            </a:r>
            <a:r>
              <a:rPr lang="en-US" altLang="ko-KR" dirty="0"/>
              <a:t>” 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314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0675C-0774-4C55-89C6-25F3E558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en-US" altLang="ko-KR" dirty="0"/>
              <a:t>: param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68A74-8971-44BD-A653-B3858B82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키와 값을 전달</a:t>
            </a:r>
            <a:endParaRPr lang="en-US" altLang="ko-KR" dirty="0"/>
          </a:p>
          <a:p>
            <a:r>
              <a:rPr lang="en-US" altLang="ko-KR" dirty="0" err="1"/>
              <a:t>jsp:include</a:t>
            </a:r>
            <a:r>
              <a:rPr lang="en-US" altLang="ko-KR" dirty="0"/>
              <a:t>,   </a:t>
            </a:r>
            <a:r>
              <a:rPr lang="en-US" altLang="ko-KR" dirty="0" err="1"/>
              <a:t>jsp:plugin</a:t>
            </a:r>
            <a:r>
              <a:rPr lang="en-US" altLang="ko-KR" dirty="0"/>
              <a:t>,  </a:t>
            </a:r>
            <a:r>
              <a:rPr lang="en-US" altLang="ko-KR" dirty="0" err="1"/>
              <a:t>jsp:forward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jsp:param</a:t>
            </a:r>
            <a:r>
              <a:rPr lang="ko-KR" altLang="en-US" dirty="0"/>
              <a:t>  </a:t>
            </a:r>
            <a:r>
              <a:rPr lang="en-US" altLang="ko-KR" dirty="0"/>
              <a:t>name=“name” value=“value” 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4454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14A9F-72EA-4606-AD70-50F44B8A5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7622"/>
            <a:ext cx="10515600" cy="5489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//</a:t>
            </a:r>
            <a:r>
              <a:rPr lang="ko-KR" altLang="en-US" sz="2000" dirty="0" err="1"/>
              <a:t>서블릿을</a:t>
            </a:r>
            <a:r>
              <a:rPr lang="ko-KR" altLang="en-US" sz="2000" dirty="0"/>
              <a:t> 이용한 포워딩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String </a:t>
            </a:r>
            <a:r>
              <a:rPr lang="en-US" altLang="ko-KR" sz="2000" dirty="0" err="1"/>
              <a:t>disp</a:t>
            </a:r>
            <a:r>
              <a:rPr lang="en-US" altLang="ko-KR" sz="2000" dirty="0"/>
              <a:t> = “/target”;  //URL </a:t>
            </a:r>
            <a:r>
              <a:rPr lang="ko-KR" altLang="en-US" sz="2000" dirty="0"/>
              <a:t>셋팅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//</a:t>
            </a:r>
            <a:r>
              <a:rPr lang="en-US" altLang="ko-KR" sz="2000" dirty="0" err="1"/>
              <a:t>RequestDispatcher</a:t>
            </a:r>
            <a:r>
              <a:rPr lang="ko-KR" altLang="en-US" sz="2000" dirty="0"/>
              <a:t>를 사용하여 포워드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RequestDispatcher</a:t>
            </a:r>
            <a:r>
              <a:rPr lang="en-US" altLang="ko-KR" sz="2000" dirty="0"/>
              <a:t> dispatcher = </a:t>
            </a:r>
            <a:r>
              <a:rPr lang="en-US" altLang="ko-KR" sz="2000" dirty="0" err="1"/>
              <a:t>request.getRequestDispatcher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disp</a:t>
            </a:r>
            <a:r>
              <a:rPr lang="en-US" altLang="ko-KR" sz="2000" dirty="0"/>
              <a:t>);</a:t>
            </a:r>
          </a:p>
          <a:p>
            <a:pPr marL="0" indent="0">
              <a:buNone/>
            </a:pPr>
            <a:r>
              <a:rPr lang="en-US" altLang="ko-KR" sz="2000" dirty="0" err="1"/>
              <a:t>dispatcher.forward</a:t>
            </a:r>
            <a:r>
              <a:rPr lang="en-US" altLang="ko-KR" sz="2000" dirty="0"/>
              <a:t>(request, response);</a:t>
            </a:r>
          </a:p>
          <a:p>
            <a:pPr marL="0" indent="0">
              <a:buNone/>
            </a:pPr>
            <a:r>
              <a:rPr lang="en-US" altLang="ko-KR" sz="2000" dirty="0"/>
              <a:t>//</a:t>
            </a:r>
            <a:r>
              <a:rPr lang="en-US" altLang="ko-KR" sz="2000" dirty="0" err="1"/>
              <a:t>ps</a:t>
            </a:r>
            <a:r>
              <a:rPr lang="en-US" altLang="ko-KR" sz="2000" dirty="0"/>
              <a:t> =&gt;</a:t>
            </a:r>
            <a:r>
              <a:rPr lang="ko-KR" altLang="en-US" sz="2000" dirty="0"/>
              <a:t>또는 </a:t>
            </a:r>
            <a:r>
              <a:rPr lang="en-US" altLang="ko-KR" sz="2000" dirty="0"/>
              <a:t> </a:t>
            </a:r>
            <a:r>
              <a:rPr lang="en-US" altLang="ko-KR" sz="2000" dirty="0" err="1"/>
              <a:t>request.getRequestDispatcher</a:t>
            </a:r>
            <a:r>
              <a:rPr lang="en-US" altLang="ko-KR" sz="2000" dirty="0"/>
              <a:t>(path).forward(request, response);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액션</a:t>
            </a:r>
            <a:r>
              <a:rPr lang="en-US" altLang="ko-KR" sz="2000" dirty="0"/>
              <a:t>:  &lt;</a:t>
            </a:r>
            <a:r>
              <a:rPr lang="en-US" altLang="ko-KR" sz="2000" dirty="0" err="1"/>
              <a:t>jsp:forward</a:t>
            </a:r>
            <a:r>
              <a:rPr lang="en-US" altLang="ko-KR" sz="2000" dirty="0"/>
              <a:t> page=“</a:t>
            </a:r>
            <a:r>
              <a:rPr lang="en-US" altLang="ko-KR" sz="2000" dirty="0" err="1"/>
              <a:t>relativeURLspec</a:t>
            </a:r>
            <a:r>
              <a:rPr lang="en-US" altLang="ko-KR" sz="2000" dirty="0"/>
              <a:t>” /&gt;</a:t>
            </a:r>
          </a:p>
          <a:p>
            <a:pPr marL="0" indent="0">
              <a:buNone/>
            </a:pPr>
            <a:r>
              <a:rPr lang="en-US" altLang="ko-KR" sz="2000" dirty="0"/>
              <a:t>         &lt;</a:t>
            </a:r>
            <a:r>
              <a:rPr lang="en-US" altLang="ko-KR" sz="2000" dirty="0" err="1"/>
              <a:t>jsp:forward</a:t>
            </a:r>
            <a:r>
              <a:rPr lang="en-US" altLang="ko-KR" sz="2000" dirty="0"/>
              <a:t> page=“</a:t>
            </a:r>
            <a:r>
              <a:rPr lang="en-US" altLang="ko-KR" sz="2000" dirty="0" err="1"/>
              <a:t>urlSpec</a:t>
            </a:r>
            <a:r>
              <a:rPr lang="en-US" altLang="ko-KR" sz="2000" dirty="0"/>
              <a:t>”&gt;</a:t>
            </a:r>
          </a:p>
          <a:p>
            <a:pPr marL="0" indent="0">
              <a:buNone/>
            </a:pPr>
            <a:r>
              <a:rPr lang="en-US" altLang="ko-KR" sz="2000" dirty="0"/>
              <a:t>               &lt;</a:t>
            </a:r>
            <a:r>
              <a:rPr lang="en-US" altLang="ko-KR" sz="2000" dirty="0" err="1"/>
              <a:t>jsp:param</a:t>
            </a:r>
            <a:r>
              <a:rPr lang="en-US" altLang="ko-KR" sz="2000" dirty="0"/>
              <a:t> … /&gt;</a:t>
            </a:r>
          </a:p>
          <a:p>
            <a:pPr marL="0" indent="0">
              <a:buNone/>
            </a:pPr>
            <a:r>
              <a:rPr lang="en-US" altLang="ko-KR" sz="2000" dirty="0"/>
              <a:t>         &lt;/</a:t>
            </a:r>
            <a:r>
              <a:rPr lang="en-US" altLang="ko-KR" sz="2000" dirty="0" err="1"/>
              <a:t>jsp:forward</a:t>
            </a:r>
            <a:r>
              <a:rPr lang="en-US" altLang="ko-KR" sz="2000" dirty="0"/>
              <a:t>&gt;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1ED4C4F-FE4E-4682-9A11-379E166A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7271"/>
          </a:xfrm>
        </p:spPr>
        <p:txBody>
          <a:bodyPr>
            <a:normAutofit fontScale="90000"/>
          </a:bodyPr>
          <a:lstStyle/>
          <a:p>
            <a:r>
              <a:rPr lang="en-US" altLang="ko-KR" sz="3200" dirty="0" err="1"/>
              <a:t>jsp</a:t>
            </a:r>
            <a:r>
              <a:rPr lang="en-US" altLang="ko-KR" sz="3200" dirty="0"/>
              <a:t>: forward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75596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69D67-B7AB-4B2E-BE11-1B0941D7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293"/>
            <a:ext cx="10515600" cy="759000"/>
          </a:xfrm>
        </p:spPr>
        <p:txBody>
          <a:bodyPr/>
          <a:lstStyle/>
          <a:p>
            <a:r>
              <a:rPr lang="en-US" altLang="ko-KR" dirty="0"/>
              <a:t>cookie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F67A0-0DA8-4E91-A31F-4552A6BCB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7"/>
            <a:ext cx="10515600" cy="4901836"/>
          </a:xfrm>
        </p:spPr>
        <p:txBody>
          <a:bodyPr/>
          <a:lstStyle/>
          <a:p>
            <a:r>
              <a:rPr lang="ko-KR" altLang="en-US" dirty="0"/>
              <a:t>쿠키의 요소 </a:t>
            </a:r>
            <a:endParaRPr lang="en-US" altLang="ko-KR" dirty="0"/>
          </a:p>
          <a:p>
            <a:pPr lvl="1"/>
            <a:r>
              <a:rPr lang="ko-KR" altLang="en-US" dirty="0"/>
              <a:t>이름 과 값 </a:t>
            </a:r>
            <a:r>
              <a:rPr lang="en-US" altLang="ko-KR" dirty="0"/>
              <a:t>(name &amp; value) : </a:t>
            </a:r>
            <a:r>
              <a:rPr lang="ko-KR" altLang="en-US" dirty="0"/>
              <a:t>생성된 이름은 변경이 불가능</a:t>
            </a:r>
            <a:endParaRPr lang="en-US" altLang="ko-KR" dirty="0"/>
          </a:p>
          <a:p>
            <a:pPr lvl="1"/>
            <a:r>
              <a:rPr lang="ko-KR" altLang="en-US" dirty="0"/>
              <a:t>유효시간 </a:t>
            </a:r>
            <a:r>
              <a:rPr lang="en-US" altLang="ko-KR" dirty="0"/>
              <a:t>: </a:t>
            </a:r>
            <a:r>
              <a:rPr lang="ko-KR" altLang="en-US" dirty="0"/>
              <a:t>쿠키가 브라우저에 저장되는 시간 </a:t>
            </a:r>
            <a:endParaRPr lang="en-US" altLang="ko-KR" dirty="0"/>
          </a:p>
          <a:p>
            <a:pPr lvl="1"/>
            <a:r>
              <a:rPr lang="ko-KR" altLang="en-US" dirty="0"/>
              <a:t>도메인</a:t>
            </a:r>
            <a:r>
              <a:rPr lang="en-US" altLang="ko-KR" dirty="0"/>
              <a:t>(domain) : </a:t>
            </a:r>
            <a:r>
              <a:rPr lang="ko-KR" altLang="en-US" dirty="0"/>
              <a:t>쿠키가 사용될 수 있는 도메인 </a:t>
            </a:r>
            <a:r>
              <a:rPr lang="en-US" altLang="ko-KR" dirty="0"/>
              <a:t>, </a:t>
            </a:r>
            <a:r>
              <a:rPr lang="ko-KR" altLang="en-US" dirty="0"/>
              <a:t>쿠키는 도메인 단위로 생성되고 그 도메인 내에서만 유효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경로 </a:t>
            </a:r>
            <a:r>
              <a:rPr lang="en-US" altLang="ko-KR" dirty="0"/>
              <a:t>(path) : </a:t>
            </a:r>
            <a:r>
              <a:rPr lang="ko-KR" altLang="en-US" dirty="0"/>
              <a:t>도메인 내에서 </a:t>
            </a:r>
            <a:r>
              <a:rPr lang="ko-KR" altLang="en-US" dirty="0" err="1"/>
              <a:t>쿠기가</a:t>
            </a:r>
            <a:r>
              <a:rPr lang="ko-KR" altLang="en-US" dirty="0"/>
              <a:t> 적용될 수 있는 경로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java </a:t>
            </a:r>
            <a:r>
              <a:rPr lang="ko-KR" altLang="en-US" dirty="0"/>
              <a:t>쿠키의 생성형식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Cookie </a:t>
            </a:r>
            <a:r>
              <a:rPr lang="ko-KR" altLang="en-US" dirty="0"/>
              <a:t>쿠키객체 </a:t>
            </a:r>
            <a:r>
              <a:rPr lang="en-US" altLang="ko-KR" dirty="0"/>
              <a:t>= new Cookie(＂</a:t>
            </a:r>
            <a:r>
              <a:rPr lang="ko-KR" altLang="en-US" dirty="0" err="1"/>
              <a:t>구키이름</a:t>
            </a:r>
            <a:r>
              <a:rPr lang="en-US" altLang="ko-KR" dirty="0"/>
              <a:t>“, “</a:t>
            </a:r>
            <a:r>
              <a:rPr lang="ko-KR" altLang="en-US" dirty="0" err="1"/>
              <a:t>쿠키값</a:t>
            </a:r>
            <a:r>
              <a:rPr lang="en-US" altLang="ko-KR" dirty="0"/>
              <a:t>“);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 err="1"/>
              <a:t>웹브라우저에게</a:t>
            </a:r>
            <a:r>
              <a:rPr lang="ko-KR" altLang="en-US" dirty="0"/>
              <a:t> 저장할 값을 제출 </a:t>
            </a:r>
            <a:r>
              <a:rPr lang="en-US" altLang="ko-KR" dirty="0"/>
              <a:t>: </a:t>
            </a:r>
            <a:r>
              <a:rPr lang="en-US" altLang="ko-KR" dirty="0" err="1"/>
              <a:t>response.addCookie</a:t>
            </a:r>
            <a:r>
              <a:rPr lang="en-US" altLang="ko-KR" dirty="0"/>
              <a:t>(</a:t>
            </a:r>
            <a:r>
              <a:rPr lang="ko-KR" altLang="en-US" dirty="0"/>
              <a:t>쿠키객체</a:t>
            </a:r>
            <a:r>
              <a:rPr lang="en-US" altLang="ko-KR" dirty="0"/>
              <a:t>);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err="1"/>
              <a:t>getCookie</a:t>
            </a:r>
            <a:r>
              <a:rPr lang="en-US" altLang="ko-KR" dirty="0"/>
              <a:t>() : </a:t>
            </a:r>
            <a:r>
              <a:rPr lang="ko-KR" altLang="en-US" dirty="0"/>
              <a:t>타입 </a:t>
            </a:r>
            <a:r>
              <a:rPr lang="en-US" altLang="ko-KR" dirty="0"/>
              <a:t>Cookie[] 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err="1"/>
              <a:t>getName</a:t>
            </a:r>
            <a:r>
              <a:rPr lang="en-US" altLang="ko-KR" dirty="0"/>
              <a:t>(), </a:t>
            </a:r>
            <a:r>
              <a:rPr lang="en-US" altLang="ko-KR" dirty="0" err="1"/>
              <a:t>getValue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872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81060-5C70-4EAC-AA53-3A3A47B2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요청과 응답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B81FB6-83BB-4E0A-A144-61D6430C5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요청방식 </a:t>
            </a:r>
            <a:r>
              <a:rPr lang="en-US" altLang="ko-KR" dirty="0"/>
              <a:t>2</a:t>
            </a:r>
            <a:r>
              <a:rPr lang="ko-KR" altLang="en-US" dirty="0"/>
              <a:t>가지 </a:t>
            </a:r>
            <a:r>
              <a:rPr lang="en-US" altLang="ko-KR" dirty="0"/>
              <a:t>:  POST, GET</a:t>
            </a:r>
          </a:p>
          <a:p>
            <a:pPr marL="457200" lvl="1" indent="0">
              <a:buNone/>
            </a:pPr>
            <a:r>
              <a:rPr lang="en-US" altLang="ko-KR" dirty="0"/>
              <a:t>FORM name=“</a:t>
            </a:r>
            <a:r>
              <a:rPr lang="ko-KR" altLang="en-US" dirty="0"/>
              <a:t>이름</a:t>
            </a:r>
            <a:r>
              <a:rPr lang="en-US" altLang="ko-KR" dirty="0"/>
              <a:t>”  action=“</a:t>
            </a:r>
            <a:r>
              <a:rPr lang="ko-KR" altLang="en-US" dirty="0"/>
              <a:t>요청대상</a:t>
            </a:r>
            <a:r>
              <a:rPr lang="en-US" altLang="ko-KR" dirty="0"/>
              <a:t>“ method=“</a:t>
            </a:r>
            <a:r>
              <a:rPr lang="ko-KR" altLang="en-US" dirty="0"/>
              <a:t>요청방식</a:t>
            </a:r>
            <a:r>
              <a:rPr lang="en-US" altLang="ko-KR" dirty="0"/>
              <a:t>“ </a:t>
            </a:r>
            <a:r>
              <a:rPr lang="en-US" altLang="ko-KR" dirty="0" err="1"/>
              <a:t>enctype</a:t>
            </a:r>
            <a:r>
              <a:rPr lang="en-US" altLang="ko-KR" dirty="0"/>
              <a:t>=“</a:t>
            </a:r>
            <a:r>
              <a:rPr lang="ko-KR" altLang="en-US" dirty="0" err="1"/>
              <a:t>인코딩방식</a:t>
            </a:r>
            <a:r>
              <a:rPr lang="en-US" altLang="ko-KR" dirty="0"/>
              <a:t>”  </a:t>
            </a:r>
          </a:p>
          <a:p>
            <a:pPr marL="457200" lvl="1" indent="0">
              <a:buNone/>
            </a:pPr>
            <a:r>
              <a:rPr lang="en-US" altLang="ko-KR" dirty="0"/>
              <a:t>/FORM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 err="1"/>
              <a:t>enctype</a:t>
            </a:r>
            <a:r>
              <a:rPr lang="en-US" altLang="ko-KR" dirty="0"/>
              <a:t> </a:t>
            </a:r>
            <a:r>
              <a:rPr lang="ko-KR" altLang="en-US" dirty="0"/>
              <a:t>속성  </a:t>
            </a:r>
            <a:endParaRPr lang="en-US" altLang="ko-KR" dirty="0"/>
          </a:p>
          <a:p>
            <a:pPr lvl="2"/>
            <a:r>
              <a:rPr lang="en-US" altLang="ko-KR" dirty="0"/>
              <a:t>application/x-www-form-</a:t>
            </a:r>
            <a:r>
              <a:rPr lang="en-US" altLang="ko-KR" dirty="0" err="1"/>
              <a:t>urlencoded</a:t>
            </a:r>
            <a:r>
              <a:rPr lang="en-US" altLang="ko-KR" dirty="0"/>
              <a:t>   -- </a:t>
            </a:r>
            <a:r>
              <a:rPr lang="ko-KR" altLang="en-US" dirty="0"/>
              <a:t>기본값</a:t>
            </a:r>
            <a:endParaRPr lang="en-US" altLang="ko-KR" dirty="0"/>
          </a:p>
          <a:p>
            <a:pPr lvl="2"/>
            <a:r>
              <a:rPr lang="en-US" altLang="ko-KR" dirty="0"/>
              <a:t>multipart/form-data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9691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220D9F-61AD-4434-8C1B-02DE978F80DF}"/>
              </a:ext>
            </a:extLst>
          </p:cNvPr>
          <p:cNvSpPr txBox="1"/>
          <p:nvPr/>
        </p:nvSpPr>
        <p:spPr>
          <a:xfrm>
            <a:off x="704675" y="318781"/>
            <a:ext cx="277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서블릿에서</a:t>
            </a:r>
            <a:r>
              <a:rPr lang="ko-KR" altLang="en-US" dirty="0"/>
              <a:t> 세션 생성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803A16-26DF-4248-867B-774A3DC421C3}"/>
              </a:ext>
            </a:extLst>
          </p:cNvPr>
          <p:cNvSpPr txBox="1"/>
          <p:nvPr/>
        </p:nvSpPr>
        <p:spPr>
          <a:xfrm>
            <a:off x="993311" y="931177"/>
            <a:ext cx="2194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HttpServletRequest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ED7383-C25C-43F6-BED8-7463D8E7F8C7}"/>
              </a:ext>
            </a:extLst>
          </p:cNvPr>
          <p:cNvSpPr txBox="1"/>
          <p:nvPr/>
        </p:nvSpPr>
        <p:spPr>
          <a:xfrm>
            <a:off x="993311" y="1543573"/>
            <a:ext cx="89114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getSession</a:t>
            </a:r>
            <a:r>
              <a:rPr lang="en-US" altLang="ko-KR" dirty="0"/>
              <a:t>(true)  - </a:t>
            </a:r>
            <a:r>
              <a:rPr lang="ko-KR" altLang="en-US" dirty="0"/>
              <a:t>기존에 </a:t>
            </a:r>
            <a:r>
              <a:rPr lang="en-US" altLang="ko-KR" dirty="0" err="1"/>
              <a:t>HttpSession</a:t>
            </a:r>
            <a:r>
              <a:rPr lang="en-US" altLang="ko-KR" dirty="0"/>
              <a:t> </a:t>
            </a:r>
            <a:r>
              <a:rPr lang="ko-KR" altLang="en-US" dirty="0"/>
              <a:t>객체가 존재하면 반환하고</a:t>
            </a:r>
            <a:r>
              <a:rPr lang="en-US" altLang="ko-KR" dirty="0"/>
              <a:t>, </a:t>
            </a:r>
            <a:r>
              <a:rPr lang="ko-KR" altLang="en-US" dirty="0"/>
              <a:t>존재하지 않으면 </a:t>
            </a:r>
            <a:endParaRPr lang="en-US" altLang="ko-KR" dirty="0"/>
          </a:p>
          <a:p>
            <a:r>
              <a:rPr lang="en-US" altLang="ko-KR" dirty="0"/>
              <a:t>                         </a:t>
            </a:r>
            <a:r>
              <a:rPr lang="ko-KR" altLang="en-US" dirty="0"/>
              <a:t>새로운 </a:t>
            </a:r>
            <a:r>
              <a:rPr lang="en-US" altLang="ko-KR" dirty="0" err="1"/>
              <a:t>HttpSession</a:t>
            </a:r>
            <a:r>
              <a:rPr lang="en-US" altLang="ko-KR" dirty="0"/>
              <a:t> </a:t>
            </a:r>
            <a:r>
              <a:rPr lang="ko-KR" altLang="en-US" dirty="0"/>
              <a:t>객체를 생성한다</a:t>
            </a:r>
            <a:r>
              <a:rPr lang="en-US" altLang="ko-KR" dirty="0"/>
              <a:t>.  </a:t>
            </a:r>
            <a:r>
              <a:rPr lang="en-US" altLang="ko-KR" dirty="0" err="1"/>
              <a:t>getSession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 err="1"/>
              <a:t>getSession</a:t>
            </a:r>
            <a:r>
              <a:rPr lang="en-US" altLang="ko-KR" dirty="0"/>
              <a:t>(false)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기존에 </a:t>
            </a:r>
            <a:r>
              <a:rPr lang="en-US" altLang="ko-KR" dirty="0" err="1"/>
              <a:t>HttpSession</a:t>
            </a:r>
            <a:r>
              <a:rPr lang="en-US" altLang="ko-KR" dirty="0"/>
              <a:t> </a:t>
            </a:r>
            <a:r>
              <a:rPr lang="ko-KR" altLang="en-US" dirty="0"/>
              <a:t>객체가 존재하면 반환하고</a:t>
            </a:r>
            <a:r>
              <a:rPr lang="en-US" altLang="ko-KR" dirty="0"/>
              <a:t>, </a:t>
            </a:r>
            <a:r>
              <a:rPr lang="ko-KR" altLang="en-US" dirty="0"/>
              <a:t>존재하지 않으면 </a:t>
            </a:r>
            <a:endParaRPr lang="en-US" altLang="ko-KR" dirty="0"/>
          </a:p>
          <a:p>
            <a:r>
              <a:rPr lang="en-US" altLang="ko-KR" dirty="0"/>
              <a:t>                         null</a:t>
            </a:r>
            <a:r>
              <a:rPr lang="ko-KR" altLang="en-US" dirty="0"/>
              <a:t>을 반환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499DF5-1298-4424-A3F8-DD1067404061}"/>
              </a:ext>
            </a:extLst>
          </p:cNvPr>
          <p:cNvSpPr txBox="1"/>
          <p:nvPr/>
        </p:nvSpPr>
        <p:spPr>
          <a:xfrm>
            <a:off x="811296" y="3084026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683673-163C-48BB-8654-DAAB4DD8D282}"/>
              </a:ext>
            </a:extLst>
          </p:cNvPr>
          <p:cNvSpPr txBox="1"/>
          <p:nvPr/>
        </p:nvSpPr>
        <p:spPr>
          <a:xfrm>
            <a:off x="979654" y="3429000"/>
            <a:ext cx="44165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서블릿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세션을 사용할 경우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복잡함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app =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pageContext.getServletContext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config =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pageContext.getServletConfig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session =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pageContext.getSession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out =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pageContext.getOut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();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80D5FF-56A5-46A2-BCCB-AE5526307443}"/>
              </a:ext>
            </a:extLst>
          </p:cNvPr>
          <p:cNvSpPr txBox="1"/>
          <p:nvPr/>
        </p:nvSpPr>
        <p:spPr>
          <a:xfrm>
            <a:off x="6610525" y="3548543"/>
            <a:ext cx="51795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세션객체 생성</a:t>
            </a:r>
            <a:endParaRPr lang="en-US" altLang="ko-KR" dirty="0"/>
          </a:p>
          <a:p>
            <a:pPr lvl="1"/>
            <a:r>
              <a:rPr lang="en-US" altLang="ko-KR" dirty="0" err="1"/>
              <a:t>HttpSession</a:t>
            </a:r>
            <a:r>
              <a:rPr lang="en-US" altLang="ko-KR" dirty="0"/>
              <a:t> session = </a:t>
            </a:r>
            <a:r>
              <a:rPr lang="en-US" altLang="ko-KR" dirty="0" err="1"/>
              <a:t>request.getSession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/>
              <a:t>세션속성 지정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en-US" altLang="ko-KR" dirty="0" err="1"/>
              <a:t>session.setAttribute</a:t>
            </a:r>
            <a:r>
              <a:rPr lang="en-US" altLang="ko-KR" dirty="0"/>
              <a:t>(“</a:t>
            </a:r>
            <a:r>
              <a:rPr lang="ko-KR" altLang="en-US" dirty="0"/>
              <a:t>이름</a:t>
            </a:r>
            <a:r>
              <a:rPr lang="en-US" altLang="ko-KR" dirty="0"/>
              <a:t>”, “</a:t>
            </a:r>
            <a:r>
              <a:rPr lang="ko-KR" altLang="en-US" dirty="0"/>
              <a:t>값</a:t>
            </a:r>
            <a:r>
              <a:rPr lang="en-US" altLang="ko-KR" dirty="0"/>
              <a:t>”);</a:t>
            </a:r>
          </a:p>
          <a:p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en-US" altLang="ko-KR" dirty="0" err="1"/>
              <a:t>session.getAttribute</a:t>
            </a:r>
            <a:r>
              <a:rPr lang="en-US" altLang="ko-KR" dirty="0"/>
              <a:t>(“</a:t>
            </a:r>
            <a:r>
              <a:rPr lang="ko-KR" altLang="en-US" dirty="0"/>
              <a:t>이름</a:t>
            </a:r>
            <a:r>
              <a:rPr lang="en-US" altLang="ko-KR" dirty="0"/>
              <a:t>”);</a:t>
            </a:r>
          </a:p>
          <a:p>
            <a:pPr marL="342900" indent="-342900">
              <a:buAutoNum type="arabicPeriod" startAt="3"/>
            </a:pPr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ko-KR" altLang="en-US" dirty="0"/>
              <a:t>세션종료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en-US" altLang="ko-KR" dirty="0" err="1"/>
              <a:t>session.invalidate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39793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C54F7-10B8-4DEB-BB82-19219294B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표현언어 </a:t>
            </a:r>
            <a:r>
              <a:rPr lang="en-US" altLang="ko-KR" dirty="0"/>
              <a:t>(Expression Language) =&gt; 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6A3C5A-D676-431A-B43A-5884A7AED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6059"/>
          </a:xfrm>
        </p:spPr>
        <p:txBody>
          <a:bodyPr>
            <a:normAutofit/>
          </a:bodyPr>
          <a:lstStyle/>
          <a:p>
            <a:r>
              <a:rPr lang="en-US" altLang="ko-KR" dirty="0"/>
              <a:t>EL </a:t>
            </a:r>
            <a:r>
              <a:rPr lang="ko-KR" altLang="en-US" dirty="0"/>
              <a:t>기본구조 </a:t>
            </a:r>
            <a:r>
              <a:rPr lang="en-US" altLang="ko-KR" dirty="0"/>
              <a:t>: ${</a:t>
            </a:r>
            <a:r>
              <a:rPr lang="ko-KR" altLang="en-US" dirty="0"/>
              <a:t>표현식</a:t>
            </a:r>
            <a:r>
              <a:rPr lang="en-US" altLang="ko-KR" dirty="0"/>
              <a:t>}</a:t>
            </a:r>
          </a:p>
          <a:p>
            <a:r>
              <a:rPr lang="en-US" altLang="ko-KR" dirty="0" err="1"/>
              <a:t>isELIgnored</a:t>
            </a:r>
            <a:r>
              <a:rPr lang="en-US" altLang="ko-KR" dirty="0"/>
              <a:t>=“true”  //</a:t>
            </a:r>
            <a:r>
              <a:rPr lang="ko-KR" altLang="en-US" dirty="0"/>
              <a:t>기본값은 </a:t>
            </a:r>
            <a:r>
              <a:rPr lang="en-US" altLang="ko-KR" dirty="0"/>
              <a:t>false</a:t>
            </a:r>
          </a:p>
          <a:p>
            <a:endParaRPr lang="en-US" altLang="ko-KR" dirty="0"/>
          </a:p>
          <a:p>
            <a:r>
              <a:rPr lang="ko-KR" altLang="en-US" dirty="0"/>
              <a:t>논리</a:t>
            </a:r>
            <a:r>
              <a:rPr lang="en-US" altLang="ko-KR" dirty="0"/>
              <a:t>: ${true } , ${false}</a:t>
            </a:r>
          </a:p>
          <a:p>
            <a:r>
              <a:rPr lang="ko-KR" altLang="en-US" dirty="0"/>
              <a:t>숫자 </a:t>
            </a:r>
            <a:r>
              <a:rPr lang="en-US" altLang="ko-KR" dirty="0"/>
              <a:t>${123}, ${-123}  </a:t>
            </a:r>
          </a:p>
          <a:p>
            <a:r>
              <a:rPr lang="ko-KR" altLang="en-US" dirty="0"/>
              <a:t>문자열 </a:t>
            </a:r>
            <a:r>
              <a:rPr lang="en-US" altLang="ko-KR" dirty="0"/>
              <a:t>${“</a:t>
            </a:r>
            <a:r>
              <a:rPr lang="ko-KR" altLang="en-US" dirty="0"/>
              <a:t>철수는 잔다</a:t>
            </a:r>
            <a:r>
              <a:rPr lang="en-US" altLang="ko-KR" dirty="0"/>
              <a:t>“}</a:t>
            </a:r>
          </a:p>
          <a:p>
            <a:r>
              <a:rPr lang="en-US" altLang="ko-KR" dirty="0"/>
              <a:t>${null}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338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A7E72-D0A3-4A33-92B1-63596DE4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 연산자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39F701F-6E53-42C5-B208-4ED764958F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035448"/>
              </p:ext>
            </p:extLst>
          </p:nvPr>
        </p:nvGraphicFramePr>
        <p:xfrm>
          <a:off x="838200" y="1825625"/>
          <a:ext cx="10515600" cy="258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8714">
                  <a:extLst>
                    <a:ext uri="{9D8B030D-6E8A-4147-A177-3AD203B41FA5}">
                      <a16:colId xmlns:a16="http://schemas.microsoft.com/office/drawing/2014/main" val="1976529522"/>
                    </a:ext>
                  </a:extLst>
                </a:gridCol>
                <a:gridCol w="1208014">
                  <a:extLst>
                    <a:ext uri="{9D8B030D-6E8A-4147-A177-3AD203B41FA5}">
                      <a16:colId xmlns:a16="http://schemas.microsoft.com/office/drawing/2014/main" val="2926753766"/>
                    </a:ext>
                  </a:extLst>
                </a:gridCol>
                <a:gridCol w="2961314">
                  <a:extLst>
                    <a:ext uri="{9D8B030D-6E8A-4147-A177-3AD203B41FA5}">
                      <a16:colId xmlns:a16="http://schemas.microsoft.com/office/drawing/2014/main" val="1538991807"/>
                    </a:ext>
                  </a:extLst>
                </a:gridCol>
                <a:gridCol w="5137558">
                  <a:extLst>
                    <a:ext uri="{9D8B030D-6E8A-4147-A177-3AD203B41FA5}">
                      <a16:colId xmlns:a16="http://schemas.microsoft.com/office/drawing/2014/main" val="367698637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i="1" dirty="0"/>
                        <a:t>연산자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1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1" dirty="0"/>
                        <a:t>사용 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489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두 값이 </a:t>
                      </a:r>
                      <a:r>
                        <a:rPr lang="ko-KR" altLang="en-US" dirty="0" err="1"/>
                        <a:t>같은지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${100 == 10} ,  ${“hi“ eq “hi”}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329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!=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두 값이 </a:t>
                      </a:r>
                      <a:r>
                        <a:rPr lang="ko-KR" altLang="en-US" dirty="0" err="1"/>
                        <a:t>다른지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${100 != 10}, ${“hi” ne “by”}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123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값이 </a:t>
                      </a:r>
                      <a:r>
                        <a:rPr lang="ko-KR" altLang="en-US" dirty="0" err="1"/>
                        <a:t>작은지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${100 &lt; 10}, ${ 100 </a:t>
                      </a:r>
                      <a:r>
                        <a:rPr lang="en-US" altLang="ko-KR" dirty="0" err="1"/>
                        <a:t>lt</a:t>
                      </a:r>
                      <a:r>
                        <a:rPr lang="en-US" altLang="ko-KR" dirty="0"/>
                        <a:t> 10}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36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값이 큰지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76026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작거나 </a:t>
                      </a:r>
                      <a:r>
                        <a:rPr lang="ko-KR" altLang="en-US" dirty="0" err="1"/>
                        <a:t>같은지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2031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크거나 </a:t>
                      </a:r>
                      <a:r>
                        <a:rPr lang="ko-KR" altLang="en-US" dirty="0" err="1"/>
                        <a:t>같은지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357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490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45D397-A071-4A28-86F3-567539881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1453"/>
            <a:ext cx="10515600" cy="5455510"/>
          </a:xfrm>
        </p:spPr>
        <p:txBody>
          <a:bodyPr/>
          <a:lstStyle/>
          <a:p>
            <a:r>
              <a:rPr lang="en-US" altLang="ko-KR" dirty="0" err="1"/>
              <a:t>pageScope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requestScope</a:t>
            </a:r>
            <a:endParaRPr lang="en-US" altLang="ko-KR" dirty="0"/>
          </a:p>
          <a:p>
            <a:r>
              <a:rPr lang="en-US" altLang="ko-KR" dirty="0" err="1"/>
              <a:t>sessionScope</a:t>
            </a:r>
            <a:endParaRPr lang="en-US" altLang="ko-KR" dirty="0"/>
          </a:p>
          <a:p>
            <a:r>
              <a:rPr lang="en-US" altLang="ko-KR" dirty="0" err="1"/>
              <a:t>applicationScope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request.setAttribute</a:t>
            </a:r>
            <a:r>
              <a:rPr lang="en-US" altLang="ko-KR" dirty="0"/>
              <a:t>(“nation” , “</a:t>
            </a:r>
            <a:r>
              <a:rPr lang="en-US" altLang="ko-KR" dirty="0" err="1"/>
              <a:t>korea</a:t>
            </a:r>
            <a:r>
              <a:rPr lang="en-US" altLang="ko-KR" dirty="0"/>
              <a:t>”);</a:t>
            </a:r>
          </a:p>
          <a:p>
            <a:pPr marL="0" indent="0">
              <a:buNone/>
            </a:pPr>
            <a:r>
              <a:rPr lang="en-US" altLang="ko-KR" dirty="0"/>
              <a:t>${</a:t>
            </a:r>
            <a:r>
              <a:rPr lang="en-US" altLang="ko-KR" dirty="0" err="1"/>
              <a:t>requestScope.nation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${nation}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554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4BC2D-7DFE-40FD-9370-7F00ED3A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9A37C-A54B-47AB-BC6B-5BB4DAA56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request.getParameter</a:t>
            </a:r>
            <a:r>
              <a:rPr lang="en-US" altLang="ko-KR" dirty="0"/>
              <a:t>(“</a:t>
            </a:r>
            <a:r>
              <a:rPr lang="ko-KR" altLang="en-US" dirty="0" err="1"/>
              <a:t>변수명</a:t>
            </a:r>
            <a:r>
              <a:rPr lang="en-US" altLang="ko-KR" dirty="0"/>
              <a:t>”);  </a:t>
            </a:r>
            <a:r>
              <a:rPr lang="en-US" altLang="ko-KR" dirty="0">
                <a:sym typeface="Wingdings" panose="05000000000000000000" pitchFamily="2" charset="2"/>
              </a:rPr>
              <a:t> ${param.</a:t>
            </a:r>
            <a:r>
              <a:rPr lang="ko-KR" altLang="en-US" dirty="0" err="1">
                <a:sym typeface="Wingdings" panose="05000000000000000000" pitchFamily="2" charset="2"/>
              </a:rPr>
              <a:t>변수명</a:t>
            </a:r>
            <a:r>
              <a:rPr lang="en-US" altLang="ko-KR" dirty="0">
                <a:sym typeface="Wingdings" panose="05000000000000000000" pitchFamily="2" charset="2"/>
              </a:rPr>
              <a:t>}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배열  </a:t>
            </a:r>
            <a:r>
              <a:rPr lang="en-US" altLang="ko-KR" dirty="0">
                <a:sym typeface="Wingdings" panose="05000000000000000000" pitchFamily="2" charset="2"/>
              </a:rPr>
              <a:t> ${</a:t>
            </a:r>
            <a:r>
              <a:rPr lang="en-US" altLang="ko-KR" dirty="0" err="1">
                <a:sym typeface="Wingdings" panose="05000000000000000000" pitchFamily="2" charset="2"/>
              </a:rPr>
              <a:t>paramValues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r>
              <a:rPr lang="ko-KR" altLang="en-US" dirty="0" err="1">
                <a:sym typeface="Wingdings" panose="05000000000000000000" pitchFamily="2" charset="2"/>
              </a:rPr>
              <a:t>변수명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en-US" altLang="ko-KR">
                <a:sym typeface="Wingdings" panose="05000000000000000000" pitchFamily="2" charset="2"/>
              </a:rPr>
              <a:t>index]}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138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238E6-C7CA-418C-AE63-753453C3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필터</a:t>
            </a:r>
            <a:r>
              <a:rPr lang="en-US" altLang="ko-KR" dirty="0"/>
              <a:t>(filter)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F502DF-F04A-45DE-B992-FDB7EAB36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09" y="1406175"/>
            <a:ext cx="10515600" cy="1603375"/>
          </a:xfrm>
        </p:spPr>
        <p:txBody>
          <a:bodyPr/>
          <a:lstStyle/>
          <a:p>
            <a:r>
              <a:rPr lang="ko-KR" altLang="en-US" dirty="0"/>
              <a:t>클라이언트와 서버 사이에서 </a:t>
            </a:r>
            <a:r>
              <a:rPr lang="en-US" altLang="ko-KR" dirty="0"/>
              <a:t>request</a:t>
            </a:r>
            <a:r>
              <a:rPr lang="ko-KR" altLang="en-US" dirty="0"/>
              <a:t>와 </a:t>
            </a:r>
            <a:r>
              <a:rPr lang="en-US" altLang="ko-KR" dirty="0"/>
              <a:t>response </a:t>
            </a:r>
            <a:r>
              <a:rPr lang="ko-KR" altLang="en-US" dirty="0"/>
              <a:t>객체의 사전</a:t>
            </a:r>
            <a:r>
              <a:rPr lang="en-US" altLang="ko-KR" dirty="0"/>
              <a:t>/</a:t>
            </a:r>
            <a:r>
              <a:rPr lang="ko-KR" altLang="en-US" dirty="0"/>
              <a:t>사후에</a:t>
            </a:r>
            <a:r>
              <a:rPr lang="en-US" altLang="ko-KR" dirty="0"/>
              <a:t> </a:t>
            </a:r>
            <a:r>
              <a:rPr lang="ko-KR" altLang="en-US" dirty="0"/>
              <a:t>공통적으로 필요한 부분을 처리하는 것</a:t>
            </a:r>
            <a:endParaRPr lang="en-US" altLang="ko-KR" dirty="0"/>
          </a:p>
          <a:p>
            <a:r>
              <a:rPr lang="en-US" altLang="ko-KR" dirty="0"/>
              <a:t>http</a:t>
            </a:r>
            <a:r>
              <a:rPr lang="ko-KR" altLang="en-US" dirty="0"/>
              <a:t> 요청과 응답을 변경할 수 있는 코드로 재사용이 가능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79378-87B5-44F1-BC1E-1D8FB868307F}"/>
              </a:ext>
            </a:extLst>
          </p:cNvPr>
          <p:cNvSpPr txBox="1"/>
          <p:nvPr/>
        </p:nvSpPr>
        <p:spPr>
          <a:xfrm>
            <a:off x="838200" y="316265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필터의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1F682A-F1E9-42B0-AD8D-DD14ADAA27D7}"/>
              </a:ext>
            </a:extLst>
          </p:cNvPr>
          <p:cNvSpPr txBox="1"/>
          <p:nvPr/>
        </p:nvSpPr>
        <p:spPr>
          <a:xfrm>
            <a:off x="838200" y="3775046"/>
            <a:ext cx="82300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서블릿이</a:t>
            </a:r>
            <a:r>
              <a:rPr lang="ko-KR" altLang="en-US" dirty="0"/>
              <a:t> 호출되기 전에 </a:t>
            </a:r>
            <a:r>
              <a:rPr lang="en-US" altLang="ko-KR" dirty="0"/>
              <a:t>request </a:t>
            </a:r>
            <a:r>
              <a:rPr lang="ko-KR" altLang="en-US" dirty="0"/>
              <a:t>를 가로채어 조작한다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서블릿이</a:t>
            </a:r>
            <a:r>
              <a:rPr lang="ko-KR" altLang="en-US" dirty="0"/>
              <a:t> 호출되기 전에 요청을 가로채어 점검한다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서블릿이</a:t>
            </a:r>
            <a:r>
              <a:rPr lang="ko-KR" altLang="en-US" dirty="0"/>
              <a:t> 호출되기 전에 </a:t>
            </a:r>
            <a:r>
              <a:rPr lang="en-US" altLang="ko-KR" dirty="0"/>
              <a:t>http</a:t>
            </a:r>
            <a:r>
              <a:rPr lang="ko-KR" altLang="en-US" dirty="0"/>
              <a:t>요청의 헤더를 조작할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 startAt="4"/>
            </a:pPr>
            <a:r>
              <a:rPr lang="ko-KR" altLang="en-US" dirty="0" err="1"/>
              <a:t>서블릿이</a:t>
            </a:r>
            <a:r>
              <a:rPr lang="ko-KR" altLang="en-US" dirty="0"/>
              <a:t> </a:t>
            </a:r>
            <a:r>
              <a:rPr lang="ko-KR" altLang="en-US" dirty="0" err="1"/>
              <a:t>호줄된</a:t>
            </a:r>
            <a:r>
              <a:rPr lang="ko-KR" altLang="en-US" dirty="0"/>
              <a:t> 이후 응답</a:t>
            </a:r>
            <a:r>
              <a:rPr lang="en-US" altLang="ko-KR" dirty="0"/>
              <a:t>(response)</a:t>
            </a:r>
            <a:r>
              <a:rPr lang="ko-KR" altLang="en-US" dirty="0"/>
              <a:t>을 출력하기 전에 가로채어 조작한다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4"/>
            </a:pPr>
            <a:r>
              <a:rPr lang="ko-KR" altLang="en-US" dirty="0" err="1"/>
              <a:t>서블릿이</a:t>
            </a:r>
            <a:r>
              <a:rPr lang="ko-KR" altLang="en-US" dirty="0"/>
              <a:t> 호출된 이후 응답 헤더를 조작할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4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6598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24D218-B1DF-4DA5-8CE3-72C62ACE2E2F}"/>
              </a:ext>
            </a:extLst>
          </p:cNvPr>
          <p:cNvSpPr txBox="1"/>
          <p:nvPr/>
        </p:nvSpPr>
        <p:spPr>
          <a:xfrm>
            <a:off x="796255" y="704676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필터의 사용 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BC572C-845E-4200-81EC-4BD466EA90BE}"/>
              </a:ext>
            </a:extLst>
          </p:cNvPr>
          <p:cNvSpPr txBox="1"/>
          <p:nvPr/>
        </p:nvSpPr>
        <p:spPr>
          <a:xfrm>
            <a:off x="796255" y="1317072"/>
            <a:ext cx="47147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로그인 여부나 권한 검사 같은 인증 기능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요청이나 응답에 대한 로그</a:t>
            </a:r>
            <a:r>
              <a:rPr lang="en-US" altLang="ko-KR" dirty="0"/>
              <a:t>(</a:t>
            </a:r>
            <a:r>
              <a:rPr lang="ko-KR" altLang="en-US" dirty="0"/>
              <a:t>기록</a:t>
            </a:r>
            <a:r>
              <a:rPr lang="en-US" altLang="ko-KR" dirty="0"/>
              <a:t>) </a:t>
            </a:r>
            <a:r>
              <a:rPr lang="ko-KR" altLang="en-US" dirty="0"/>
              <a:t>기능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오류 처리 기능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charset </a:t>
            </a:r>
            <a:r>
              <a:rPr lang="ko-KR" altLang="en-US" dirty="0"/>
              <a:t>을 미리 </a:t>
            </a:r>
            <a:r>
              <a:rPr lang="ko-KR" altLang="en-US" dirty="0" err="1"/>
              <a:t>셋팅해</a:t>
            </a:r>
            <a:r>
              <a:rPr lang="ko-KR" altLang="en-US" dirty="0"/>
              <a:t> 놓는 기능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데이터 압축이나 변환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177A2-2046-49D3-A679-80B80D313AFB}"/>
              </a:ext>
            </a:extLst>
          </p:cNvPr>
          <p:cNvSpPr txBox="1"/>
          <p:nvPr/>
        </p:nvSpPr>
        <p:spPr>
          <a:xfrm>
            <a:off x="796255" y="2883576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필터 인터페이스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63479-8243-4B7A-B5AC-E799CA925C93}"/>
              </a:ext>
            </a:extLst>
          </p:cNvPr>
          <p:cNvSpPr txBox="1"/>
          <p:nvPr/>
        </p:nvSpPr>
        <p:spPr>
          <a:xfrm>
            <a:off x="796255" y="3495972"/>
            <a:ext cx="846513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import</a:t>
            </a:r>
            <a:r>
              <a:rPr lang="ko-KR" altLang="en-US" dirty="0"/>
              <a:t> </a:t>
            </a:r>
            <a:r>
              <a:rPr lang="en-US" altLang="ko-KR" dirty="0" err="1"/>
              <a:t>javax.servlet.Filter</a:t>
            </a:r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ko-KR" altLang="en-US" dirty="0"/>
              <a:t>클래스이름 </a:t>
            </a:r>
            <a:r>
              <a:rPr lang="en-US" altLang="ko-KR" dirty="0"/>
              <a:t>implements Filter{</a:t>
            </a:r>
          </a:p>
          <a:p>
            <a:r>
              <a:rPr lang="en-US" altLang="ko-KR" dirty="0"/>
              <a:t>  //</a:t>
            </a:r>
            <a:r>
              <a:rPr lang="ko-KR" altLang="en-US" dirty="0"/>
              <a:t>구현 메소드 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init</a:t>
            </a:r>
            <a:r>
              <a:rPr lang="en-US" altLang="ko-KR" dirty="0"/>
              <a:t>()  : </a:t>
            </a:r>
            <a:r>
              <a:rPr lang="ko-KR" altLang="en-US" dirty="0"/>
              <a:t>필터 인스턴스 초기화 </a:t>
            </a:r>
            <a:r>
              <a:rPr lang="en-US" altLang="ko-KR" dirty="0"/>
              <a:t>(</a:t>
            </a:r>
            <a:r>
              <a:rPr lang="ko-KR" altLang="en-US" dirty="0"/>
              <a:t>한 번만 호출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doFilter</a:t>
            </a:r>
            <a:r>
              <a:rPr lang="en-US" altLang="ko-KR" dirty="0"/>
              <a:t>() : </a:t>
            </a:r>
            <a:r>
              <a:rPr lang="ko-KR" altLang="en-US" dirty="0"/>
              <a:t>필터기능 작성하는 메소드 </a:t>
            </a:r>
            <a:r>
              <a:rPr lang="en-US" altLang="ko-KR" dirty="0"/>
              <a:t>(filter chain</a:t>
            </a:r>
            <a:r>
              <a:rPr lang="ko-KR" altLang="en-US" dirty="0"/>
              <a:t>을 이용하여 여러 번 호출 가능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destroy()  : </a:t>
            </a:r>
            <a:r>
              <a:rPr lang="ko-KR" altLang="en-US" dirty="0"/>
              <a:t>필터 인스턴스 종료 전에 호출 </a:t>
            </a:r>
            <a:r>
              <a:rPr lang="en-US" altLang="ko-KR" dirty="0"/>
              <a:t>(</a:t>
            </a:r>
            <a:r>
              <a:rPr lang="ko-KR" altLang="en-US" dirty="0"/>
              <a:t>한 번만 호출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214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BE3CA6-D857-4920-8B38-00A3CC7DDEE5}"/>
              </a:ext>
            </a:extLst>
          </p:cNvPr>
          <p:cNvSpPr txBox="1"/>
          <p:nvPr/>
        </p:nvSpPr>
        <p:spPr>
          <a:xfrm>
            <a:off x="796255" y="704676"/>
            <a:ext cx="4860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web.xml</a:t>
            </a:r>
            <a:r>
              <a:rPr lang="ko-KR" altLang="en-US" sz="2800" b="1" dirty="0"/>
              <a:t>을 이용한 필터 구성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1F511-98D1-491F-BCA2-51D5BF8934B3}"/>
              </a:ext>
            </a:extLst>
          </p:cNvPr>
          <p:cNvSpPr txBox="1"/>
          <p:nvPr/>
        </p:nvSpPr>
        <p:spPr>
          <a:xfrm>
            <a:off x="796255" y="2348917"/>
            <a:ext cx="499027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&lt;filter&gt;</a:t>
            </a:r>
          </a:p>
          <a:p>
            <a:r>
              <a:rPr lang="en-US" altLang="ko-KR" dirty="0"/>
              <a:t>    &lt;filter-name&gt;</a:t>
            </a:r>
            <a:r>
              <a:rPr lang="ko-KR" altLang="en-US" dirty="0"/>
              <a:t>필터이름</a:t>
            </a:r>
            <a:r>
              <a:rPr lang="en-US" altLang="ko-KR" dirty="0"/>
              <a:t>&lt;/filter-name&gt;</a:t>
            </a:r>
          </a:p>
          <a:p>
            <a:r>
              <a:rPr lang="en-US" altLang="ko-KR" dirty="0"/>
              <a:t>    &lt;filter-class&gt;</a:t>
            </a:r>
            <a:r>
              <a:rPr lang="ko-KR" altLang="en-US" dirty="0"/>
              <a:t>클래스이름</a:t>
            </a:r>
            <a:r>
              <a:rPr lang="en-US" altLang="ko-KR" dirty="0"/>
              <a:t>&lt;/filter-class&gt;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init</a:t>
            </a:r>
            <a:r>
              <a:rPr lang="en-US" altLang="ko-KR" dirty="0"/>
              <a:t>-param&gt;</a:t>
            </a:r>
          </a:p>
          <a:p>
            <a:r>
              <a:rPr lang="en-US" altLang="ko-KR" dirty="0"/>
              <a:t>         &lt;param-name&gt;param&lt;/param-name&gt;</a:t>
            </a:r>
          </a:p>
          <a:p>
            <a:r>
              <a:rPr lang="en-US" altLang="ko-KR" dirty="0"/>
              <a:t>         &lt;param-value&gt;..&lt;/param-value&gt; </a:t>
            </a:r>
          </a:p>
          <a:p>
            <a:r>
              <a:rPr lang="en-US" altLang="ko-KR" dirty="0"/>
              <a:t>    &lt;/</a:t>
            </a:r>
            <a:r>
              <a:rPr lang="en-US" altLang="ko-KR" dirty="0" err="1"/>
              <a:t>init</a:t>
            </a:r>
            <a:r>
              <a:rPr lang="en-US" altLang="ko-KR" dirty="0"/>
              <a:t>-param&gt;</a:t>
            </a:r>
          </a:p>
          <a:p>
            <a:r>
              <a:rPr lang="en-US" altLang="ko-KR" dirty="0"/>
              <a:t>&lt;/filter&gt;</a:t>
            </a:r>
          </a:p>
          <a:p>
            <a:endParaRPr lang="en-US" altLang="ko-KR" dirty="0"/>
          </a:p>
          <a:p>
            <a:r>
              <a:rPr lang="en-US" altLang="ko-KR" dirty="0"/>
              <a:t>&lt;filter-mapping&gt;</a:t>
            </a:r>
          </a:p>
          <a:p>
            <a:r>
              <a:rPr lang="en-US" altLang="ko-KR" dirty="0"/>
              <a:t>   &lt;filter-name&gt;…&lt;/filter-name&gt;</a:t>
            </a:r>
          </a:p>
          <a:p>
            <a:r>
              <a:rPr lang="en-US" altLang="ko-KR" dirty="0"/>
              <a:t>   &lt;</a:t>
            </a:r>
            <a:r>
              <a:rPr lang="en-US" altLang="ko-KR" dirty="0" err="1"/>
              <a:t>url</a:t>
            </a:r>
            <a:r>
              <a:rPr lang="en-US" altLang="ko-KR" dirty="0"/>
              <a:t>-pattern&gt;…&lt;/</a:t>
            </a:r>
            <a:r>
              <a:rPr lang="en-US" altLang="ko-KR" dirty="0" err="1"/>
              <a:t>url</a:t>
            </a:r>
            <a:r>
              <a:rPr lang="en-US" altLang="ko-KR" dirty="0"/>
              <a:t>-pattern&gt;</a:t>
            </a:r>
          </a:p>
          <a:p>
            <a:r>
              <a:rPr lang="en-US" altLang="ko-KR" dirty="0"/>
              <a:t>&lt;/filter-mapping&gt;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24FB9-5ACC-473C-B69E-0BF3888DA6F5}"/>
              </a:ext>
            </a:extLst>
          </p:cNvPr>
          <p:cNvSpPr txBox="1"/>
          <p:nvPr/>
        </p:nvSpPr>
        <p:spPr>
          <a:xfrm>
            <a:off x="796255" y="1326741"/>
            <a:ext cx="10118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필터를 사용하려면 어떤 필터가 어떤 리소스에 대해 적용되는지 </a:t>
            </a:r>
            <a:r>
              <a:rPr lang="en-US" altLang="ko-KR" dirty="0" err="1"/>
              <a:t>jsp</a:t>
            </a:r>
            <a:r>
              <a:rPr lang="ko-KR" altLang="en-US" dirty="0"/>
              <a:t>컨테이너에 알려주어야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&lt;filter&gt;</a:t>
            </a:r>
            <a:r>
              <a:rPr lang="ko-KR" altLang="en-US" dirty="0"/>
              <a:t>와 </a:t>
            </a:r>
            <a:r>
              <a:rPr lang="en-US" altLang="ko-KR" dirty="0"/>
              <a:t>&lt;filter-mapping&gt; </a:t>
            </a:r>
            <a:r>
              <a:rPr lang="ko-KR" altLang="en-US" dirty="0"/>
              <a:t>요소를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9F03203-E12F-4D5F-900D-08E6CD776503}"/>
              </a:ext>
            </a:extLst>
          </p:cNvPr>
          <p:cNvSpPr/>
          <p:nvPr/>
        </p:nvSpPr>
        <p:spPr>
          <a:xfrm>
            <a:off x="5444455" y="3800213"/>
            <a:ext cx="570451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5CBF12-8300-4CD7-80B4-33B50C76B573}"/>
              </a:ext>
            </a:extLst>
          </p:cNvPr>
          <p:cNvSpPr txBox="1"/>
          <p:nvPr/>
        </p:nvSpPr>
        <p:spPr>
          <a:xfrm>
            <a:off x="5855493" y="2520567"/>
            <a:ext cx="638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String value = </a:t>
            </a:r>
            <a:r>
              <a:rPr lang="en-US" altLang="ko-KR" dirty="0" err="1"/>
              <a:t>getServletConfig</a:t>
            </a:r>
            <a:r>
              <a:rPr lang="en-US" altLang="ko-KR" dirty="0"/>
              <a:t>().</a:t>
            </a:r>
            <a:r>
              <a:rPr lang="en-US" altLang="ko-KR" dirty="0" err="1"/>
              <a:t>getInitParameter</a:t>
            </a:r>
            <a:r>
              <a:rPr lang="en-US" altLang="ko-KR" dirty="0"/>
              <a:t>(“param”)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65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8FC9B-EEE8-45F4-A8BA-6F3E09FC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업로드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8BFC4E-2FEC-4369-BAD1-AC1A626DC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Apache Commons </a:t>
            </a:r>
          </a:p>
          <a:p>
            <a:endParaRPr lang="en-US" altLang="ko-KR" dirty="0"/>
          </a:p>
          <a:p>
            <a:r>
              <a:rPr lang="en-US" altLang="ko-KR" dirty="0" err="1"/>
              <a:t>ServletFileUpload</a:t>
            </a:r>
            <a:r>
              <a:rPr lang="en-US" altLang="ko-KR" dirty="0"/>
              <a:t> </a:t>
            </a:r>
            <a:r>
              <a:rPr lang="ko-KR" altLang="en-US" dirty="0"/>
              <a:t>객체  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en-US" altLang="ko-KR" dirty="0" err="1"/>
              <a:t>parseRequest</a:t>
            </a:r>
            <a:r>
              <a:rPr lang="en-US" altLang="ko-KR" dirty="0"/>
              <a:t>(</a:t>
            </a:r>
            <a:r>
              <a:rPr lang="en-US" altLang="ko-KR" dirty="0" err="1"/>
              <a:t>HttpServletRequest</a:t>
            </a:r>
            <a:r>
              <a:rPr lang="en-US" altLang="ko-KR" dirty="0"/>
              <a:t>) : multipart/form-data </a:t>
            </a:r>
            <a:r>
              <a:rPr lang="ko-KR" altLang="en-US" dirty="0"/>
              <a:t>로 전달된 데이터를 </a:t>
            </a:r>
            <a:r>
              <a:rPr lang="en-US" altLang="ko-KR" dirty="0" err="1"/>
              <a:t>FileItem</a:t>
            </a:r>
            <a:r>
              <a:rPr lang="ko-KR" altLang="en-US" dirty="0"/>
              <a:t>객체로 변환 </a:t>
            </a:r>
          </a:p>
          <a:p>
            <a:endParaRPr lang="ko-KR" altLang="en-US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ServletFileUpload</a:t>
            </a:r>
            <a:r>
              <a:rPr lang="en-US" altLang="ko-KR" dirty="0"/>
              <a:t> upload = new </a:t>
            </a:r>
            <a:r>
              <a:rPr lang="en-US" altLang="ko-KR" dirty="0" err="1"/>
              <a:t>ServletFileUpload</a:t>
            </a:r>
            <a:r>
              <a:rPr lang="en-US" altLang="ko-KR" dirty="0"/>
              <a:t>(</a:t>
            </a:r>
            <a:r>
              <a:rPr lang="en-US" altLang="ko-KR" dirty="0" err="1"/>
              <a:t>DiskFileItemFactory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List&lt;</a:t>
            </a:r>
            <a:r>
              <a:rPr lang="en-US" altLang="ko-KR" dirty="0" err="1"/>
              <a:t>FileItem</a:t>
            </a:r>
            <a:r>
              <a:rPr lang="en-US" altLang="ko-KR" dirty="0"/>
              <a:t>&gt; items = </a:t>
            </a:r>
            <a:r>
              <a:rPr lang="en-US" altLang="ko-KR" dirty="0" err="1"/>
              <a:t>upload.parseRequest</a:t>
            </a:r>
            <a:r>
              <a:rPr lang="en-US" altLang="ko-KR" dirty="0"/>
              <a:t>(request);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712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A9D6F-4600-4071-B2E4-CBB5DCF62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345"/>
            <a:ext cx="10515600" cy="1325563"/>
          </a:xfrm>
        </p:spPr>
        <p:txBody>
          <a:bodyPr/>
          <a:lstStyle/>
          <a:p>
            <a:r>
              <a:rPr lang="en-US" altLang="ko-KR" dirty="0" err="1"/>
              <a:t>FileItem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B59E715-A281-4B22-8135-E6761B9908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96665"/>
              </p:ext>
            </p:extLst>
          </p:nvPr>
        </p:nvGraphicFramePr>
        <p:xfrm>
          <a:off x="838200" y="1825625"/>
          <a:ext cx="10515600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450">
                  <a:extLst>
                    <a:ext uri="{9D8B030D-6E8A-4147-A177-3AD203B41FA5}">
                      <a16:colId xmlns:a16="http://schemas.microsoft.com/office/drawing/2014/main" val="3008240809"/>
                    </a:ext>
                  </a:extLst>
                </a:gridCol>
                <a:gridCol w="8191150">
                  <a:extLst>
                    <a:ext uri="{9D8B030D-6E8A-4147-A177-3AD203B41FA5}">
                      <a16:colId xmlns:a16="http://schemas.microsoft.com/office/drawing/2014/main" val="3071643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771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isFormField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넘어온 파라미터가 </a:t>
                      </a:r>
                      <a:r>
                        <a:rPr lang="ko-KR" altLang="en-US" dirty="0" err="1"/>
                        <a:t>일반필드이면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true, </a:t>
                      </a:r>
                      <a:r>
                        <a:rPr lang="ko-KR" altLang="en-US" dirty="0"/>
                        <a:t>파일이면 </a:t>
                      </a:r>
                      <a:r>
                        <a:rPr lang="en-US" altLang="ko-KR" dirty="0"/>
                        <a:t>false </a:t>
                      </a:r>
                      <a:r>
                        <a:rPr lang="ko-KR" altLang="en-US" dirty="0"/>
                        <a:t>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33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getFieldName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파라미터의 이름을 반환 예</a:t>
                      </a:r>
                      <a:r>
                        <a:rPr lang="en-US" altLang="ko-KR" dirty="0"/>
                        <a:t>) &lt;input type=“file” name=“file”&gt;</a:t>
                      </a:r>
                      <a:r>
                        <a:rPr lang="ko-KR" altLang="en-US" dirty="0"/>
                        <a:t>이면 </a:t>
                      </a:r>
                      <a:r>
                        <a:rPr lang="en-US" altLang="ko-KR" dirty="0"/>
                        <a:t>file </a:t>
                      </a:r>
                      <a:r>
                        <a:rPr lang="ko-KR" altLang="en-US" dirty="0"/>
                        <a:t>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532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getString</a:t>
                      </a:r>
                      <a:r>
                        <a:rPr lang="en-US" altLang="ko-KR" dirty="0"/>
                        <a:t>(encoding)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 값을 인자로 지정한 문자집합으로 인코딩하여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86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getName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업로드한 파일의 이름을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149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getSize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업로드한 파일의 크기를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8980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write(File file)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업로드한 파일을 인자로 지정한 파일 객체가 나타내는 파일로 복사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193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7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4D258-2E48-4CE0-A87C-C2FB472E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요청</a:t>
            </a:r>
            <a:r>
              <a:rPr lang="en-US" altLang="ko-KR" dirty="0"/>
              <a:t>(</a:t>
            </a:r>
            <a:r>
              <a:rPr lang="ko-KR" altLang="en-US" dirty="0"/>
              <a:t>파라미터</a:t>
            </a:r>
            <a:r>
              <a:rPr lang="en-US" altLang="ko-KR" dirty="0"/>
              <a:t>) </a:t>
            </a:r>
            <a:r>
              <a:rPr lang="ko-KR" altLang="en-US" dirty="0"/>
              <a:t>관련 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6EDB1-21A9-491D-8147-A8F8C7256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getParameter</a:t>
            </a:r>
            <a:r>
              <a:rPr lang="en-US" altLang="ko-KR" dirty="0"/>
              <a:t>(String name)</a:t>
            </a:r>
          </a:p>
          <a:p>
            <a:pPr lvl="1"/>
            <a:r>
              <a:rPr lang="ko-KR" altLang="en-US" dirty="0"/>
              <a:t>클라이언트에서 전달한 파라미터 값을 추출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getParameterNames</a:t>
            </a:r>
            <a:r>
              <a:rPr lang="en-US" altLang="ko-KR" dirty="0"/>
              <a:t>(String name)</a:t>
            </a:r>
          </a:p>
          <a:p>
            <a:pPr lvl="1"/>
            <a:r>
              <a:rPr lang="ko-KR" altLang="en-US" dirty="0"/>
              <a:t>클라이언트에서 보낸 파라미터 값의 이름을 모두 추출 </a:t>
            </a:r>
            <a:r>
              <a:rPr lang="en-US" altLang="ko-KR" dirty="0"/>
              <a:t>(</a:t>
            </a:r>
            <a:r>
              <a:rPr lang="ko-KR" altLang="en-US" dirty="0"/>
              <a:t>반환타입</a:t>
            </a:r>
            <a:r>
              <a:rPr lang="en-US" altLang="ko-KR" dirty="0"/>
              <a:t>: Enumeration)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getParameterValues</a:t>
            </a:r>
            <a:r>
              <a:rPr lang="en-US" altLang="ko-KR" dirty="0"/>
              <a:t>(String name)</a:t>
            </a:r>
          </a:p>
          <a:p>
            <a:pPr lvl="1"/>
            <a:r>
              <a:rPr lang="ko-KR" altLang="en-US" dirty="0"/>
              <a:t>클라이언트에서 보낸 파라미터의 값을 모두 추출 </a:t>
            </a:r>
            <a:r>
              <a:rPr lang="en-US" altLang="ko-KR" dirty="0"/>
              <a:t>(</a:t>
            </a:r>
            <a:r>
              <a:rPr lang="ko-KR" altLang="en-US" dirty="0"/>
              <a:t>반환타입</a:t>
            </a:r>
            <a:r>
              <a:rPr lang="en-US" altLang="ko-KR" dirty="0"/>
              <a:t>: String[])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017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6FC525-CAB1-4E7E-8662-172F17D58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9508"/>
            <a:ext cx="10515600" cy="5497455"/>
          </a:xfrm>
        </p:spPr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로 받을 수 있는 메서드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네트워크 정보 관련 메서드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getScheme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요청한 프로토콜의 이름을 반환</a:t>
            </a:r>
            <a:endParaRPr lang="en-US" altLang="ko-KR" dirty="0"/>
          </a:p>
          <a:p>
            <a:pPr lvl="1"/>
            <a:r>
              <a:rPr lang="en-US" altLang="ko-KR" dirty="0" err="1"/>
              <a:t>getProtocol</a:t>
            </a:r>
            <a:r>
              <a:rPr lang="en-US" altLang="ko-KR" dirty="0"/>
              <a:t>() : </a:t>
            </a:r>
            <a:r>
              <a:rPr lang="ko-KR" altLang="en-US" dirty="0"/>
              <a:t>요청에 사용된 프로토콜의 이름과 버전</a:t>
            </a:r>
            <a:endParaRPr lang="en-US" altLang="ko-KR" dirty="0"/>
          </a:p>
          <a:p>
            <a:pPr lvl="1"/>
            <a:r>
              <a:rPr lang="en-US" altLang="ko-KR" b="1" dirty="0" err="1"/>
              <a:t>getRemoteAddr</a:t>
            </a:r>
            <a:r>
              <a:rPr lang="en-US" altLang="ko-KR" b="1" dirty="0"/>
              <a:t>() : </a:t>
            </a:r>
            <a:r>
              <a:rPr lang="ko-KR" altLang="en-US" b="1" dirty="0"/>
              <a:t>요청한 클라이언트의 </a:t>
            </a:r>
            <a:r>
              <a:rPr lang="en-US" altLang="ko-KR" b="1" dirty="0"/>
              <a:t>IP </a:t>
            </a:r>
            <a:r>
              <a:rPr lang="ko-KR" altLang="en-US" b="1" dirty="0"/>
              <a:t>주소</a:t>
            </a:r>
            <a:endParaRPr lang="en-US" altLang="ko-KR" b="1" dirty="0"/>
          </a:p>
          <a:p>
            <a:pPr lvl="1"/>
            <a:r>
              <a:rPr lang="en-US" altLang="ko-KR" dirty="0" err="1"/>
              <a:t>getLocalAddr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요청을 받은 서버의 </a:t>
            </a:r>
            <a:r>
              <a:rPr lang="en-US" altLang="ko-KR" dirty="0"/>
              <a:t>IP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1"/>
            <a:r>
              <a:rPr lang="en-US" altLang="ko-KR" dirty="0" err="1"/>
              <a:t>getServerName</a:t>
            </a:r>
            <a:r>
              <a:rPr lang="en-US" altLang="ko-KR" dirty="0"/>
              <a:t>() : </a:t>
            </a:r>
            <a:r>
              <a:rPr lang="ko-KR" altLang="en-US" dirty="0"/>
              <a:t>요청을 받은 서버의 이름</a:t>
            </a:r>
            <a:endParaRPr lang="en-US" altLang="ko-KR" dirty="0"/>
          </a:p>
          <a:p>
            <a:pPr lvl="1"/>
            <a:r>
              <a:rPr lang="en-US" altLang="ko-KR" dirty="0" err="1"/>
              <a:t>getServerPort</a:t>
            </a:r>
            <a:r>
              <a:rPr lang="en-US" altLang="ko-KR" dirty="0"/>
              <a:t>() : </a:t>
            </a:r>
            <a:r>
              <a:rPr lang="ko-KR" altLang="en-US" dirty="0"/>
              <a:t>요청을 받은 서버의 포트번호 </a:t>
            </a:r>
            <a:r>
              <a:rPr lang="en-US" altLang="ko-KR" dirty="0"/>
              <a:t>(int)</a:t>
            </a:r>
          </a:p>
          <a:p>
            <a:pPr lvl="1"/>
            <a:r>
              <a:rPr lang="en-US" altLang="ko-KR" dirty="0" err="1"/>
              <a:t>getMethod</a:t>
            </a:r>
            <a:r>
              <a:rPr lang="en-US" altLang="ko-KR" dirty="0"/>
              <a:t>(); : </a:t>
            </a:r>
            <a:r>
              <a:rPr lang="ko-KR" altLang="en-US" dirty="0"/>
              <a:t>요청 방식</a:t>
            </a:r>
          </a:p>
        </p:txBody>
      </p:sp>
    </p:spTree>
    <p:extLst>
      <p:ext uri="{BB962C8B-B14F-4D97-AF65-F5344CB8AC3E}">
        <p14:creationId xmlns:p14="http://schemas.microsoft.com/office/powerpoint/2010/main" val="124591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A2786-E17A-4212-B136-E2B85689C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444" y="323180"/>
            <a:ext cx="10515600" cy="742222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URL </a:t>
            </a:r>
            <a:r>
              <a:rPr lang="ko-KR" altLang="en-US" sz="3200" b="1" dirty="0"/>
              <a:t>정보 관련 메서드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61C34B2-872A-41F2-9851-B80987FB6E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7373380"/>
              </p:ext>
            </p:extLst>
          </p:nvPr>
        </p:nvGraphicFramePr>
        <p:xfrm>
          <a:off x="549444" y="1523621"/>
          <a:ext cx="1051559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0127">
                  <a:extLst>
                    <a:ext uri="{9D8B030D-6E8A-4147-A177-3AD203B41FA5}">
                      <a16:colId xmlns:a16="http://schemas.microsoft.com/office/drawing/2014/main" val="956545168"/>
                    </a:ext>
                  </a:extLst>
                </a:gridCol>
                <a:gridCol w="1468073">
                  <a:extLst>
                    <a:ext uri="{9D8B030D-6E8A-4147-A177-3AD203B41FA5}">
                      <a16:colId xmlns:a16="http://schemas.microsoft.com/office/drawing/2014/main" val="1376254762"/>
                    </a:ext>
                  </a:extLst>
                </a:gridCol>
                <a:gridCol w="5867397">
                  <a:extLst>
                    <a:ext uri="{9D8B030D-6E8A-4147-A177-3AD203B41FA5}">
                      <a16:colId xmlns:a16="http://schemas.microsoft.com/office/drawing/2014/main" val="1708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메서드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반환 타입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기능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96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getRequestURI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요청 </a:t>
                      </a:r>
                      <a:r>
                        <a:rPr lang="en-US" altLang="ko-KR" dirty="0"/>
                        <a:t>URL</a:t>
                      </a:r>
                      <a:r>
                        <a:rPr lang="ko-KR" altLang="en-US" dirty="0"/>
                        <a:t>의 호스트 이름 다음의 문자열을 반환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096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getRequestURL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호스트의 이름을 포함한 요청 </a:t>
                      </a:r>
                      <a:r>
                        <a:rPr lang="en-US" altLang="ko-KR" dirty="0"/>
                        <a:t>URL</a:t>
                      </a:r>
                      <a:r>
                        <a:rPr lang="ko-KR" altLang="en-US" dirty="0"/>
                        <a:t>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57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getQueryString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요청 </a:t>
                      </a:r>
                      <a:r>
                        <a:rPr lang="en-US" altLang="ko-KR" dirty="0"/>
                        <a:t>URL </a:t>
                      </a:r>
                      <a:r>
                        <a:rPr lang="ko-KR" altLang="en-US" dirty="0"/>
                        <a:t>중 </a:t>
                      </a:r>
                      <a:r>
                        <a:rPr lang="ko-KR" altLang="en-US" dirty="0" err="1"/>
                        <a:t>쿼리스트링</a:t>
                      </a:r>
                      <a:r>
                        <a:rPr lang="ko-KR" altLang="en-US" dirty="0"/>
                        <a:t> 만을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651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getContextPath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애플리케이션의 경로 정보를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getServletPath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애플리케이션 루트</a:t>
                      </a:r>
                      <a:r>
                        <a:rPr lang="en-US" altLang="ko-KR" dirty="0"/>
                        <a:t>(/)</a:t>
                      </a:r>
                      <a:r>
                        <a:rPr lang="ko-KR" altLang="en-US" dirty="0"/>
                        <a:t>를 기준으로 </a:t>
                      </a:r>
                      <a:r>
                        <a:rPr lang="ko-KR" altLang="en-US" dirty="0" err="1"/>
                        <a:t>서블릿</a:t>
                      </a:r>
                      <a:r>
                        <a:rPr lang="ko-KR" altLang="en-US" dirty="0"/>
                        <a:t> 경로를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8394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5AD6E2E-B0C3-4C23-9090-621173BD74AA}"/>
              </a:ext>
            </a:extLst>
          </p:cNvPr>
          <p:cNvSpPr txBox="1"/>
          <p:nvPr/>
        </p:nvSpPr>
        <p:spPr>
          <a:xfrm>
            <a:off x="549444" y="1074288"/>
            <a:ext cx="516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클라이언트에서 전달되는 </a:t>
            </a:r>
            <a:r>
              <a:rPr lang="en-US" altLang="ko-KR" dirty="0"/>
              <a:t>URL </a:t>
            </a:r>
            <a:r>
              <a:rPr lang="ko-KR" altLang="en-US" dirty="0"/>
              <a:t>정보 관련 메서드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CD42400-FEF6-4652-83DC-87DA72D85312}"/>
              </a:ext>
            </a:extLst>
          </p:cNvPr>
          <p:cNvSpPr txBox="1">
            <a:spLocks/>
          </p:cNvSpPr>
          <p:nvPr/>
        </p:nvSpPr>
        <p:spPr>
          <a:xfrm>
            <a:off x="549441" y="4027011"/>
            <a:ext cx="10515600" cy="74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/>
              <a:t>헤더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정보 관련 메서드</a:t>
            </a: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D76A4B09-F429-4016-972D-4EF1989698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7071950"/>
              </p:ext>
            </p:extLst>
          </p:nvPr>
        </p:nvGraphicFramePr>
        <p:xfrm>
          <a:off x="549441" y="5227452"/>
          <a:ext cx="1051559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9102">
                  <a:extLst>
                    <a:ext uri="{9D8B030D-6E8A-4147-A177-3AD203B41FA5}">
                      <a16:colId xmlns:a16="http://schemas.microsoft.com/office/drawing/2014/main" val="956545168"/>
                    </a:ext>
                  </a:extLst>
                </a:gridCol>
                <a:gridCol w="1649098">
                  <a:extLst>
                    <a:ext uri="{9D8B030D-6E8A-4147-A177-3AD203B41FA5}">
                      <a16:colId xmlns:a16="http://schemas.microsoft.com/office/drawing/2014/main" val="1376254762"/>
                    </a:ext>
                  </a:extLst>
                </a:gridCol>
                <a:gridCol w="5867397">
                  <a:extLst>
                    <a:ext uri="{9D8B030D-6E8A-4147-A177-3AD203B41FA5}">
                      <a16:colId xmlns:a16="http://schemas.microsoft.com/office/drawing/2014/main" val="1708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메서드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반환 타입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기능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96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getHeader</a:t>
                      </a:r>
                      <a:r>
                        <a:rPr lang="en-US" altLang="ko-KR" dirty="0"/>
                        <a:t>(String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name)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인자로 지정된 헤더의 정보를 문자열로 반환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096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getHeaderNames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Enumaration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모든 헤더의 이름을 열거타입으로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574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95D2931-9C72-457C-B7B3-652ED350DEDA}"/>
              </a:ext>
            </a:extLst>
          </p:cNvPr>
          <p:cNvSpPr txBox="1"/>
          <p:nvPr/>
        </p:nvSpPr>
        <p:spPr>
          <a:xfrm>
            <a:off x="549441" y="4778119"/>
            <a:ext cx="6133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클라이언트에서 전달되는 헤더의</a:t>
            </a:r>
            <a:r>
              <a:rPr lang="en-US" altLang="ko-KR" dirty="0"/>
              <a:t> </a:t>
            </a:r>
            <a:r>
              <a:rPr lang="ko-KR" altLang="en-US" dirty="0"/>
              <a:t>정보를 추출하는 메서드</a:t>
            </a:r>
          </a:p>
        </p:txBody>
      </p:sp>
    </p:spTree>
    <p:extLst>
      <p:ext uri="{BB962C8B-B14F-4D97-AF65-F5344CB8AC3E}">
        <p14:creationId xmlns:p14="http://schemas.microsoft.com/office/powerpoint/2010/main" val="13949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A1B61-E495-4C08-922F-86796444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666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3. </a:t>
            </a:r>
            <a:r>
              <a:rPr lang="ko-KR" altLang="en-US" sz="3200" dirty="0"/>
              <a:t>응답정보 처리 </a:t>
            </a:r>
            <a:r>
              <a:rPr lang="en-US" altLang="ko-KR" sz="3200" dirty="0"/>
              <a:t>(</a:t>
            </a:r>
            <a:r>
              <a:rPr lang="en-US" altLang="ko-KR" sz="3200" dirty="0" err="1"/>
              <a:t>HttpServletResponse</a:t>
            </a:r>
            <a:r>
              <a:rPr lang="en-US" altLang="ko-KR" sz="3200" dirty="0"/>
              <a:t>)</a:t>
            </a:r>
            <a:r>
              <a:rPr lang="ko-KR" altLang="en-US" sz="3200" dirty="0"/>
              <a:t> 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E33939E-E566-4970-9B41-692FEF102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892154"/>
              </p:ext>
            </p:extLst>
          </p:nvPr>
        </p:nvGraphicFramePr>
        <p:xfrm>
          <a:off x="549444" y="1523621"/>
          <a:ext cx="10515597" cy="330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4894">
                  <a:extLst>
                    <a:ext uri="{9D8B030D-6E8A-4147-A177-3AD203B41FA5}">
                      <a16:colId xmlns:a16="http://schemas.microsoft.com/office/drawing/2014/main" val="9565451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76254762"/>
                    </a:ext>
                  </a:extLst>
                </a:gridCol>
                <a:gridCol w="5226303">
                  <a:extLst>
                    <a:ext uri="{9D8B030D-6E8A-4147-A177-3AD203B41FA5}">
                      <a16:colId xmlns:a16="http://schemas.microsoft.com/office/drawing/2014/main" val="1708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메서드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반환 타입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기능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96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getWriter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웹서버에서 클라이언트로 데이터 출력을 하기 위한 </a:t>
                      </a:r>
                      <a:r>
                        <a:rPr lang="en-US" altLang="ko-KR" dirty="0" err="1"/>
                        <a:t>PrintWriter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객체 생성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096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setContentType</a:t>
                      </a:r>
                      <a:r>
                        <a:rPr lang="en-US" altLang="ko-KR" dirty="0"/>
                        <a:t>(String type)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웹서버에서 클라이언트로 전달할 데이터의 </a:t>
                      </a:r>
                      <a:r>
                        <a:rPr lang="en-US" altLang="ko-KR" dirty="0"/>
                        <a:t>MIME </a:t>
                      </a:r>
                      <a:r>
                        <a:rPr lang="ko-KR" altLang="en-US" dirty="0"/>
                        <a:t>타입을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57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setHeader</a:t>
                      </a:r>
                      <a:r>
                        <a:rPr lang="en-US" altLang="ko-KR" dirty="0"/>
                        <a:t>(String name, String value)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헤더 </a:t>
                      </a:r>
                      <a:r>
                        <a:rPr lang="en-US" altLang="ko-KR" dirty="0"/>
                        <a:t>name</a:t>
                      </a:r>
                      <a:r>
                        <a:rPr lang="ko-KR" altLang="en-US" dirty="0"/>
                        <a:t>의 값을 </a:t>
                      </a:r>
                      <a:r>
                        <a:rPr lang="en-US" altLang="ko-KR" dirty="0"/>
                        <a:t>value</a:t>
                      </a:r>
                      <a:r>
                        <a:rPr lang="ko-KR" altLang="en-US" dirty="0"/>
                        <a:t>로 변경</a:t>
                      </a:r>
                      <a:r>
                        <a:rPr lang="en-US" altLang="ko-KR" dirty="0"/>
                        <a:t>(name</a:t>
                      </a:r>
                      <a:r>
                        <a:rPr lang="ko-KR" altLang="en-US" dirty="0"/>
                        <a:t>이 없으면 생성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651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addHeader</a:t>
                      </a:r>
                      <a:r>
                        <a:rPr lang="en-US" altLang="ko-KR" dirty="0"/>
                        <a:t>(String name, String value)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헤더 </a:t>
                      </a:r>
                      <a:r>
                        <a:rPr lang="en-US" altLang="ko-KR" dirty="0"/>
                        <a:t>name</a:t>
                      </a:r>
                      <a:r>
                        <a:rPr lang="ko-KR" altLang="en-US" dirty="0"/>
                        <a:t>의 값을 </a:t>
                      </a:r>
                      <a:r>
                        <a:rPr lang="en-US" altLang="ko-KR" dirty="0"/>
                        <a:t>value</a:t>
                      </a:r>
                      <a:r>
                        <a:rPr lang="ko-KR" altLang="en-US" dirty="0"/>
                        <a:t>로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sendRedirect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url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url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지정된 대상으로 </a:t>
                      </a:r>
                      <a:r>
                        <a:rPr lang="ko-KR" altLang="en-US" dirty="0" err="1"/>
                        <a:t>리다이렉트를</a:t>
                      </a:r>
                      <a:r>
                        <a:rPr lang="ko-KR" altLang="en-US" dirty="0"/>
                        <a:t> 수행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8394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72CEC90-4525-4B9F-B8D0-7B8B97AB928F}"/>
              </a:ext>
            </a:extLst>
          </p:cNvPr>
          <p:cNvSpPr txBox="1"/>
          <p:nvPr/>
        </p:nvSpPr>
        <p:spPr>
          <a:xfrm>
            <a:off x="549444" y="5015381"/>
            <a:ext cx="6624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RequestDispatcher</a:t>
            </a:r>
            <a:r>
              <a:rPr lang="en-US" altLang="ko-KR" dirty="0"/>
              <a:t> dis = </a:t>
            </a:r>
            <a:r>
              <a:rPr lang="en-US" altLang="ko-KR" dirty="0" err="1"/>
              <a:t>request.getRequestDispatcher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dis.forward</a:t>
            </a:r>
            <a:r>
              <a:rPr lang="en-US" altLang="ko-KR" dirty="0"/>
              <a:t>(request, response);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14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A1B61-E495-4C08-922F-86796444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666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4. JSP</a:t>
            </a:r>
            <a:r>
              <a:rPr lang="ko-KR" altLang="en-US" sz="3200" dirty="0"/>
              <a:t>에 </a:t>
            </a:r>
            <a:r>
              <a:rPr lang="ko-KR" altLang="en-US" sz="3200" dirty="0" err="1"/>
              <a:t>셋팅해</a:t>
            </a:r>
            <a:r>
              <a:rPr lang="ko-KR" altLang="en-US" sz="3200" dirty="0"/>
              <a:t> 놓은 내장객체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E33939E-E566-4970-9B41-692FEF102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123923"/>
              </p:ext>
            </p:extLst>
          </p:nvPr>
        </p:nvGraphicFramePr>
        <p:xfrm>
          <a:off x="549444" y="1523621"/>
          <a:ext cx="10515597" cy="368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7528">
                  <a:extLst>
                    <a:ext uri="{9D8B030D-6E8A-4147-A177-3AD203B41FA5}">
                      <a16:colId xmlns:a16="http://schemas.microsoft.com/office/drawing/2014/main" val="956545168"/>
                    </a:ext>
                  </a:extLst>
                </a:gridCol>
                <a:gridCol w="4462944">
                  <a:extLst>
                    <a:ext uri="{9D8B030D-6E8A-4147-A177-3AD203B41FA5}">
                      <a16:colId xmlns:a16="http://schemas.microsoft.com/office/drawing/2014/main" val="1376254762"/>
                    </a:ext>
                  </a:extLst>
                </a:gridCol>
                <a:gridCol w="4295125">
                  <a:extLst>
                    <a:ext uri="{9D8B030D-6E8A-4147-A177-3AD203B41FA5}">
                      <a16:colId xmlns:a16="http://schemas.microsoft.com/office/drawing/2014/main" val="1708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내장객체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설명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클래스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96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requst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클라이언트의 요청 정보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javax.servlet.http.HttpServletRequest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096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reponse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클라이어트의</a:t>
                      </a:r>
                      <a:r>
                        <a:rPr lang="ko-KR" altLang="en-US" dirty="0"/>
                        <a:t> 요청에 대한 답변정보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javax.servlet.http.HttpServletResponse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57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브라우저에 출력하기 위한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javax.servlet.jsp.JspWriter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651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</a:t>
                      </a:r>
                      <a:r>
                        <a:rPr lang="ko-KR" altLang="en-US" dirty="0"/>
                        <a:t>의 세션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javax.servlet.http.HttpSession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5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웹 애플리케이션 정보 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javax.servlet.ServletContext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839471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config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jsp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문서의 초기 파라미터 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javax.servlet.ServletConfig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795702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jsp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문서 자체를 나타내는 객체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java.lang.Object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685561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pageContext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기본객체를 반환하거나 포워딩 수행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javax.servlet.jsp.PageContext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117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exception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예외를 처리하기 위한 객체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java.lang.Throwable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026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00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A1B61-E495-4C08-922F-86796444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666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4-1. request , response </a:t>
            </a:r>
            <a:r>
              <a:rPr lang="ko-KR" altLang="en-US" sz="3200" dirty="0"/>
              <a:t>내장 객체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E33939E-E566-4970-9B41-692FEF102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922405"/>
              </p:ext>
            </p:extLst>
          </p:nvPr>
        </p:nvGraphicFramePr>
        <p:xfrm>
          <a:off x="549444" y="1523621"/>
          <a:ext cx="10515597" cy="5044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0417">
                  <a:extLst>
                    <a:ext uri="{9D8B030D-6E8A-4147-A177-3AD203B41FA5}">
                      <a16:colId xmlns:a16="http://schemas.microsoft.com/office/drawing/2014/main" val="956545168"/>
                    </a:ext>
                  </a:extLst>
                </a:gridCol>
                <a:gridCol w="3716322">
                  <a:extLst>
                    <a:ext uri="{9D8B030D-6E8A-4147-A177-3AD203B41FA5}">
                      <a16:colId xmlns:a16="http://schemas.microsoft.com/office/drawing/2014/main" val="1376254762"/>
                    </a:ext>
                  </a:extLst>
                </a:gridCol>
                <a:gridCol w="1619076">
                  <a:extLst>
                    <a:ext uri="{9D8B030D-6E8A-4147-A177-3AD203B41FA5}">
                      <a16:colId xmlns:a16="http://schemas.microsoft.com/office/drawing/2014/main" val="2734192426"/>
                    </a:ext>
                  </a:extLst>
                </a:gridCol>
                <a:gridCol w="3489782">
                  <a:extLst>
                    <a:ext uri="{9D8B030D-6E8A-4147-A177-3AD203B41FA5}">
                      <a16:colId xmlns:a16="http://schemas.microsoft.com/office/drawing/2014/main" val="1708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구분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메서드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반환타입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기능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960773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setCharacterEncoding</a:t>
                      </a:r>
                      <a:r>
                        <a:rPr lang="en-US" altLang="ko-KR" dirty="0"/>
                        <a:t>(encoding)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void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post</a:t>
                      </a:r>
                      <a:r>
                        <a:rPr lang="ko-KR" altLang="en-US" dirty="0"/>
                        <a:t>로 전달되는 </a:t>
                      </a:r>
                      <a:r>
                        <a:rPr lang="en-US" altLang="ko-KR" dirty="0"/>
                        <a:t>request</a:t>
                      </a:r>
                      <a:r>
                        <a:rPr lang="ko-KR" altLang="en-US" dirty="0"/>
                        <a:t>의 문자열 방식을 지정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09651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getParameter</a:t>
                      </a:r>
                      <a:r>
                        <a:rPr lang="en-US" altLang="ko-KR" dirty="0"/>
                        <a:t>(String name)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파라미터 값 추출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574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getParameterNames</a:t>
                      </a:r>
                      <a:r>
                        <a:rPr lang="en-US" altLang="ko-KR" dirty="0"/>
                        <a:t>(String name)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Enumeration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파라미터 이름 추출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651623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getParameterValues</a:t>
                      </a:r>
                      <a:r>
                        <a:rPr lang="en-US" altLang="ko-KR" dirty="0"/>
                        <a:t>(String name)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String[]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파라미터 값들을 배열로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5033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504739"/>
                  </a:ext>
                </a:extLst>
              </a:tr>
              <a:tr h="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네트워크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getScheme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요청 프로토콜의 이름을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839471"/>
                  </a:ext>
                </a:extLst>
              </a:tr>
              <a:tr h="2915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getProtocol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요청프로토콜</a:t>
                      </a:r>
                      <a:r>
                        <a:rPr lang="ko-KR" altLang="en-US" dirty="0"/>
                        <a:t> 이름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버전을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795702"/>
                  </a:ext>
                </a:extLst>
              </a:tr>
              <a:tr h="2174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getRemoteAddr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클라이언트 </a:t>
                      </a:r>
                      <a:r>
                        <a:rPr lang="en-US" altLang="ko-KR" dirty="0"/>
                        <a:t>IP</a:t>
                      </a:r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68556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getLocalAddr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서버의 </a:t>
                      </a:r>
                      <a:r>
                        <a:rPr lang="en-US" altLang="ko-KR" dirty="0"/>
                        <a:t>IP</a:t>
                      </a:r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11704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getServername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서버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87696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getServerPort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서버 포트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026824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getMethod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요청 방식을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601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59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A1B61-E495-4C08-922F-86796444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666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4-2. request </a:t>
            </a:r>
            <a:r>
              <a:rPr lang="ko-KR" altLang="en-US" sz="3200" dirty="0"/>
              <a:t>내장 객체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E33939E-E566-4970-9B41-692FEF102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897152"/>
              </p:ext>
            </p:extLst>
          </p:nvPr>
        </p:nvGraphicFramePr>
        <p:xfrm>
          <a:off x="549444" y="1523622"/>
          <a:ext cx="10515597" cy="29684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0417">
                  <a:extLst>
                    <a:ext uri="{9D8B030D-6E8A-4147-A177-3AD203B41FA5}">
                      <a16:colId xmlns:a16="http://schemas.microsoft.com/office/drawing/2014/main" val="956545168"/>
                    </a:ext>
                  </a:extLst>
                </a:gridCol>
                <a:gridCol w="3305262">
                  <a:extLst>
                    <a:ext uri="{9D8B030D-6E8A-4147-A177-3AD203B41FA5}">
                      <a16:colId xmlns:a16="http://schemas.microsoft.com/office/drawing/2014/main" val="1376254762"/>
                    </a:ext>
                  </a:extLst>
                </a:gridCol>
                <a:gridCol w="1661020">
                  <a:extLst>
                    <a:ext uri="{9D8B030D-6E8A-4147-A177-3AD203B41FA5}">
                      <a16:colId xmlns:a16="http://schemas.microsoft.com/office/drawing/2014/main" val="2734192426"/>
                    </a:ext>
                  </a:extLst>
                </a:gridCol>
                <a:gridCol w="3858898">
                  <a:extLst>
                    <a:ext uri="{9D8B030D-6E8A-4147-A177-3AD203B41FA5}">
                      <a16:colId xmlns:a16="http://schemas.microsoft.com/office/drawing/2014/main" val="17085323"/>
                    </a:ext>
                  </a:extLst>
                </a:gridCol>
              </a:tblGrid>
              <a:tr h="3030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구분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메서드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반환타입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기능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960773"/>
                  </a:ext>
                </a:extLst>
              </a:tr>
              <a:tr h="303013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getRequestURI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요청</a:t>
                      </a:r>
                      <a:r>
                        <a:rPr lang="en-US" altLang="ko-KR" dirty="0"/>
                        <a:t>URL </a:t>
                      </a:r>
                      <a:r>
                        <a:rPr lang="ko-KR" altLang="en-US" dirty="0"/>
                        <a:t>호스트이름 다음문자열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0965197"/>
                  </a:ext>
                </a:extLst>
              </a:tr>
              <a:tr h="3030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getRequestURL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전체 </a:t>
                      </a:r>
                      <a:r>
                        <a:rPr lang="en-US" altLang="ko-KR" dirty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57491"/>
                  </a:ext>
                </a:extLst>
              </a:tr>
              <a:tr h="30301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getQueryString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쿼리스트링만</a:t>
                      </a:r>
                      <a:r>
                        <a:rPr lang="ko-KR" altLang="en-US" dirty="0"/>
                        <a:t>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651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getContextPath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애플리케이션 경로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50335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getServletPath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서블릿</a:t>
                      </a:r>
                      <a:r>
                        <a:rPr lang="ko-KR" altLang="en-US" dirty="0"/>
                        <a:t> 경로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04306"/>
                  </a:ext>
                </a:extLst>
              </a:tr>
              <a:tr h="30301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헤더정보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getHeader</a:t>
                      </a:r>
                      <a:r>
                        <a:rPr lang="en-US" altLang="ko-KR" dirty="0"/>
                        <a:t>(String name)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인자로 지정된 헤더의 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839471"/>
                  </a:ext>
                </a:extLst>
              </a:tr>
              <a:tr h="4081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getHeadNames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Enumeration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헤더 이름을 열거타입으로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876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30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1912</Words>
  <Application>Microsoft Office PowerPoint</Application>
  <PresentationFormat>와이드스크린</PresentationFormat>
  <Paragraphs>448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서블릿 &amp; JSP</vt:lpstr>
      <vt:lpstr>1. 요청과 응답</vt:lpstr>
      <vt:lpstr>2. Request 요청(파라미터) 관련 메서드</vt:lpstr>
      <vt:lpstr>PowerPoint 프레젠테이션</vt:lpstr>
      <vt:lpstr>URL 정보 관련 메서드</vt:lpstr>
      <vt:lpstr>3. 응답정보 처리 (HttpServletResponse) </vt:lpstr>
      <vt:lpstr>4. JSP에 셋팅해 놓은 내장객체</vt:lpstr>
      <vt:lpstr>4-1. request , response 내장 객체</vt:lpstr>
      <vt:lpstr>4-2. request 내장 객체</vt:lpstr>
      <vt:lpstr>4-2. response 내장 객체</vt:lpstr>
      <vt:lpstr>5. 버퍼 관련 메서드</vt:lpstr>
      <vt:lpstr>6. pageContext 객체</vt:lpstr>
      <vt:lpstr>7. 애플리케이션 정보 추출</vt:lpstr>
      <vt:lpstr>JSP 액션</vt:lpstr>
      <vt:lpstr>jsp: setProperty 태그</vt:lpstr>
      <vt:lpstr>jsp: getProperty</vt:lpstr>
      <vt:lpstr>jsp: param</vt:lpstr>
      <vt:lpstr>jsp: forward</vt:lpstr>
      <vt:lpstr>cookie</vt:lpstr>
      <vt:lpstr>PowerPoint 프레젠테이션</vt:lpstr>
      <vt:lpstr>표현언어 (Expression Language) =&gt; EL</vt:lpstr>
      <vt:lpstr>비교 연산자</vt:lpstr>
      <vt:lpstr>PowerPoint 프레젠테이션</vt:lpstr>
      <vt:lpstr>PowerPoint 프레젠테이션</vt:lpstr>
      <vt:lpstr>필터(filter)</vt:lpstr>
      <vt:lpstr>PowerPoint 프레젠테이션</vt:lpstr>
      <vt:lpstr>PowerPoint 프레젠테이션</vt:lpstr>
      <vt:lpstr>파일 업로드</vt:lpstr>
      <vt:lpstr>FileItem 객체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서블릿 &amp; JSP</dc:title>
  <dc:creator>i7C-402</dc:creator>
  <cp:lastModifiedBy>i7C-402</cp:lastModifiedBy>
  <cp:revision>43</cp:revision>
  <dcterms:created xsi:type="dcterms:W3CDTF">2024-03-06T03:19:34Z</dcterms:created>
  <dcterms:modified xsi:type="dcterms:W3CDTF">2024-04-01T09:09:03Z</dcterms:modified>
</cp:coreProperties>
</file>