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932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43E5-445C-447E-B0C6-FD4440BF2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A0510-5156-48CA-A3FC-88E5245B7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D9D86-FAB9-42E8-A1D1-1874831D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C59EF-F287-4502-AD61-001760FB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86354-82BC-4F21-BE5E-C44A759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1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88D9-8D7E-45CF-A65B-9F2784A0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F6CE6-8E29-40E5-9F2A-C5C919EE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3434-EAB9-4F51-B558-01DE0843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63146-0390-4AB6-B30B-E6604358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2DE3-96C2-4CB1-99B1-B98923E9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E59FD-1084-47F3-8CF8-D3621466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6C061-C328-494E-A029-6F63BA4AC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45359-7295-48F4-8E4E-A0022775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3AB56-6759-46E4-BCF1-BBF3366D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6F634-6458-4149-8013-BE46B091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0CD51-A164-4209-97DA-E0914BDB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8A60F-7418-4494-BC97-8E76E907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11F11-1190-4BFA-9FCC-3887EF7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1FB17-3045-4136-A3D7-4B8EA8BA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76407-CFB8-4FE0-BA3B-7124643B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F9786-6B40-4E88-8D5C-E2C3A2C3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90693-6E9B-46F4-BA01-9E8E20C08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7AF65-DC12-45E1-B689-4E2A1308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DE6BE-996F-4150-9B4C-CB4AFDD7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FA5CF-EA62-41A3-8EDC-57FF9A33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9381D-6406-4F47-A71E-43DF73F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BDE0F-416E-4524-A98D-CD61D95B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FCE77-234F-4FF4-95F3-2CA19328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70E90-99A8-4D55-9BFD-59C71F95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24EA0-7C53-4789-88E4-BE4B31B0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0BA09-7AFE-40DF-A496-32B2C9A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322A7-1A8F-44B0-AF23-AAE1065F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16F50-49AE-421B-B9F4-1CF0B4D2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EC370F-F32A-4E59-9A7C-786BA819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F5F049-AA69-46CC-A23B-C9648A9A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18721-5E8D-4A4B-8667-8AD85C03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B7ECAC-A642-4A78-89D9-BBAF5A5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16B31-25D4-4C7E-B286-A69AA770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5C3D7-B914-4D4E-BC07-20730BFD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F0B-2027-455C-92E7-2278BDEF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6E9267-7D2E-4BAA-8FB1-3F9CED7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B723A-FC12-4D71-A195-051DAA18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2FC854-A7C7-43EF-BEE9-4CC733C7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BE9019-61CA-48AD-AE21-18C70D6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DE57AF-33B6-4999-B778-232FC2DF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76175-47F8-44AF-96DD-B6ED05B2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04FC4-C3BC-4D31-884F-2A704552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2052-939A-4EB0-9D02-E30A9F04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EB1EF-94E4-46E6-98E8-EAEFDC58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6D99C-DA78-4392-97B2-85405508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E8251-D9EF-4BF1-87D8-CE7BF931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F4269-3105-4D65-ACE7-189C68D9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4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0E048-EFB1-45DD-9ED3-F7DCF6CE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84BBD4-59D5-4289-A0C2-E6AD85EF8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52574-A0B6-4923-A588-2C9C776C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76332-9341-4445-B9FD-FF781993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C353C-DAC5-41B2-9289-5843C874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2FD60-5F46-414A-AD91-369CBB1D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3F008-0F0A-4E33-8287-9E991D33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3E404-FE7A-4DCE-807E-EFF6032C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E20-4D71-4791-8008-99E5442A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BEBA-1A2A-4219-85F8-F7830148AA2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3AD05-784D-4105-AA50-9E7269E3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87C48-8AB9-4E1A-AB5C-B0032DF5D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542B-95F0-4DCE-982A-6C5E4E235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mvc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873D0C-184E-4AC8-B105-BA537B8BC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F1A06-D9D5-4900-8078-9233F4C8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1.Mvc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DED89-36C2-4603-B6A6-134FF14B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MVC(Model – View Controller)</a:t>
            </a:r>
          </a:p>
          <a:p>
            <a:endParaRPr lang="en-US" altLang="ko-KR" sz="1500" dirty="0"/>
          </a:p>
          <a:p>
            <a:r>
              <a:rPr lang="en-US" altLang="ko-KR" sz="1500" dirty="0"/>
              <a:t>Business logic</a:t>
            </a:r>
            <a:r>
              <a:rPr lang="ko-KR" altLang="en-US" sz="1500" dirty="0"/>
              <a:t>과 </a:t>
            </a:r>
            <a:r>
              <a:rPr lang="en-US" altLang="ko-KR" sz="1500" dirty="0" err="1"/>
              <a:t>Presertation</a:t>
            </a:r>
            <a:r>
              <a:rPr lang="en-US" altLang="ko-KR" sz="1500" dirty="0"/>
              <a:t> logic</a:t>
            </a:r>
            <a:r>
              <a:rPr lang="ko-KR" altLang="en-US" sz="1500" dirty="0"/>
              <a:t>을 분리하여 효율적인 엔터프라이즈 </a:t>
            </a:r>
            <a:r>
              <a:rPr lang="ko-KR" altLang="en-US" sz="1500" dirty="0" err="1"/>
              <a:t>에플리케이션</a:t>
            </a:r>
            <a:r>
              <a:rPr lang="ko-KR" altLang="en-US" sz="1500" dirty="0"/>
              <a:t> 개발을 자원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Controller : </a:t>
            </a:r>
            <a:r>
              <a:rPr lang="ko-KR" altLang="en-US" sz="1500" dirty="0"/>
              <a:t>사용자의 요청과 </a:t>
            </a:r>
            <a:r>
              <a:rPr lang="en-US" altLang="ko-KR" sz="1500" dirty="0"/>
              <a:t>Model</a:t>
            </a:r>
            <a:r>
              <a:rPr lang="ko-KR" altLang="en-US" sz="1500" dirty="0"/>
              <a:t>과 </a:t>
            </a:r>
            <a:r>
              <a:rPr lang="en-US" altLang="ko-KR" sz="1500" dirty="0"/>
              <a:t>View </a:t>
            </a:r>
            <a:r>
              <a:rPr lang="ko-KR" altLang="en-US" sz="1500" dirty="0"/>
              <a:t>사이에서 상호 작용하는 컴포넌트</a:t>
            </a:r>
            <a:endParaRPr lang="en-US" altLang="ko-KR" sz="1500" dirty="0"/>
          </a:p>
          <a:p>
            <a:r>
              <a:rPr lang="en-US" altLang="ko-KR" sz="1500" dirty="0"/>
              <a:t>Model : </a:t>
            </a:r>
            <a:r>
              <a:rPr lang="ko-KR" altLang="en-US" sz="1500" dirty="0" err="1"/>
              <a:t>에플리케이션</a:t>
            </a:r>
            <a:r>
              <a:rPr lang="ko-KR" altLang="en-US" sz="1500" dirty="0"/>
              <a:t> 데이터를 가공  처리하기 위한 컴포넌트 </a:t>
            </a:r>
            <a:r>
              <a:rPr lang="en-US" altLang="ko-KR" sz="1500" dirty="0"/>
              <a:t>(</a:t>
            </a:r>
            <a:r>
              <a:rPr lang="ko-KR" altLang="en-US" sz="1500" dirty="0"/>
              <a:t>예 </a:t>
            </a:r>
            <a:r>
              <a:rPr lang="en-US" altLang="ko-KR" sz="1500" dirty="0"/>
              <a:t>: Dao, Service)</a:t>
            </a:r>
          </a:p>
          <a:p>
            <a:r>
              <a:rPr lang="en-US" altLang="ko-KR" sz="1500" dirty="0"/>
              <a:t>View : </a:t>
            </a:r>
            <a:r>
              <a:rPr lang="ko-KR" altLang="en-US" sz="1500" dirty="0"/>
              <a:t>모델이 처리한 결과를 사용자에게 출력할 화면을 처리하는 컴포넌트 </a:t>
            </a:r>
            <a:r>
              <a:rPr lang="en-US" altLang="ko-KR" sz="1500" dirty="0"/>
              <a:t>(</a:t>
            </a:r>
            <a:r>
              <a:rPr lang="ko-KR" altLang="en-US" sz="1500" dirty="0"/>
              <a:t>예 </a:t>
            </a:r>
            <a:r>
              <a:rPr lang="en-US" altLang="ko-KR" sz="1500" dirty="0"/>
              <a:t>: Html. </a:t>
            </a:r>
            <a:r>
              <a:rPr lang="en-US" altLang="ko-KR" sz="1500" dirty="0" err="1"/>
              <a:t>Jsp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83857F-E40D-48CB-9A9B-F035D84FC1F3}"/>
              </a:ext>
            </a:extLst>
          </p:cNvPr>
          <p:cNvSpPr/>
          <p:nvPr/>
        </p:nvSpPr>
        <p:spPr>
          <a:xfrm>
            <a:off x="1161142" y="4659086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9DED88-2ECD-4231-AA48-8977213794DD}"/>
              </a:ext>
            </a:extLst>
          </p:cNvPr>
          <p:cNvSpPr/>
          <p:nvPr/>
        </p:nvSpPr>
        <p:spPr>
          <a:xfrm>
            <a:off x="4914891" y="6051487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뷰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C4DBF2-5777-4D15-BBD5-F9F00ACAD7CC}"/>
              </a:ext>
            </a:extLst>
          </p:cNvPr>
          <p:cNvSpPr/>
          <p:nvPr/>
        </p:nvSpPr>
        <p:spPr>
          <a:xfrm>
            <a:off x="8672285" y="4669973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3CD18D-3138-42EE-BA0E-A109A515A133}"/>
              </a:ext>
            </a:extLst>
          </p:cNvPr>
          <p:cNvSpPr/>
          <p:nvPr/>
        </p:nvSpPr>
        <p:spPr>
          <a:xfrm>
            <a:off x="4896756" y="4659086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0D258C-D7F9-42BD-AE52-F92611B04272}"/>
              </a:ext>
            </a:extLst>
          </p:cNvPr>
          <p:cNvCxnSpPr>
            <a:cxnSpLocks/>
          </p:cNvCxnSpPr>
          <p:nvPr/>
        </p:nvCxnSpPr>
        <p:spPr>
          <a:xfrm>
            <a:off x="2772229" y="4669973"/>
            <a:ext cx="212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C25581-00BC-4B2C-B7B6-1E6CB7AA2243}"/>
              </a:ext>
            </a:extLst>
          </p:cNvPr>
          <p:cNvCxnSpPr>
            <a:cxnSpLocks/>
          </p:cNvCxnSpPr>
          <p:nvPr/>
        </p:nvCxnSpPr>
        <p:spPr>
          <a:xfrm>
            <a:off x="6391727" y="4659086"/>
            <a:ext cx="212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C80AD4-BA37-44CA-9CB7-852E7D34654B}"/>
              </a:ext>
            </a:extLst>
          </p:cNvPr>
          <p:cNvSpPr txBox="1"/>
          <p:nvPr/>
        </p:nvSpPr>
        <p:spPr>
          <a:xfrm>
            <a:off x="7024915" y="41561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06CBB-A0F8-4C81-B82F-5993CDA1AE59}"/>
              </a:ext>
            </a:extLst>
          </p:cNvPr>
          <p:cNvSpPr txBox="1"/>
          <p:nvPr/>
        </p:nvSpPr>
        <p:spPr>
          <a:xfrm>
            <a:off x="3214915" y="425200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1.req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3F2B0-4C6B-4C28-9B59-E9489A49CFEC}"/>
              </a:ext>
            </a:extLst>
          </p:cNvPr>
          <p:cNvSpPr txBox="1"/>
          <p:nvPr/>
        </p:nvSpPr>
        <p:spPr>
          <a:xfrm>
            <a:off x="7554685" y="51859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DFA08-872B-4BEB-AB13-13060B04E970}"/>
              </a:ext>
            </a:extLst>
          </p:cNvPr>
          <p:cNvSpPr txBox="1"/>
          <p:nvPr/>
        </p:nvSpPr>
        <p:spPr>
          <a:xfrm>
            <a:off x="2979055" y="533264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6.res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76095B-032B-49CA-8DD2-95EA02F15213}"/>
              </a:ext>
            </a:extLst>
          </p:cNvPr>
          <p:cNvCxnSpPr/>
          <p:nvPr/>
        </p:nvCxnSpPr>
        <p:spPr>
          <a:xfrm flipH="1">
            <a:off x="2868840" y="5178543"/>
            <a:ext cx="180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EC3BD9-44C3-41F4-891C-700FB663BD24}"/>
              </a:ext>
            </a:extLst>
          </p:cNvPr>
          <p:cNvCxnSpPr/>
          <p:nvPr/>
        </p:nvCxnSpPr>
        <p:spPr>
          <a:xfrm flipH="1">
            <a:off x="6584498" y="5178543"/>
            <a:ext cx="180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B1E782-16C5-44D9-902B-8F39F663CC63}"/>
              </a:ext>
            </a:extLst>
          </p:cNvPr>
          <p:cNvCxnSpPr/>
          <p:nvPr/>
        </p:nvCxnSpPr>
        <p:spPr>
          <a:xfrm flipV="1">
            <a:off x="5138057" y="5363209"/>
            <a:ext cx="0" cy="3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579399-8D0A-42CA-85AB-1B104E32C238}"/>
              </a:ext>
            </a:extLst>
          </p:cNvPr>
          <p:cNvCxnSpPr/>
          <p:nvPr/>
        </p:nvCxnSpPr>
        <p:spPr>
          <a:xfrm>
            <a:off x="5791200" y="5363209"/>
            <a:ext cx="0" cy="47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7A075E-4CEF-40B1-9670-703C79DA1274}"/>
              </a:ext>
            </a:extLst>
          </p:cNvPr>
          <p:cNvSpPr txBox="1"/>
          <p:nvPr/>
        </p:nvSpPr>
        <p:spPr>
          <a:xfrm>
            <a:off x="3929738" y="5455136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결과화면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FAE8E-5C9F-49D6-88D3-CC88E8B92539}"/>
              </a:ext>
            </a:extLst>
          </p:cNvPr>
          <p:cNvSpPr txBox="1"/>
          <p:nvPr/>
        </p:nvSpPr>
        <p:spPr>
          <a:xfrm>
            <a:off x="5829296" y="5332644"/>
            <a:ext cx="131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화면출력요청</a:t>
            </a:r>
          </a:p>
        </p:txBody>
      </p:sp>
    </p:spTree>
    <p:extLst>
      <p:ext uri="{BB962C8B-B14F-4D97-AF65-F5344CB8AC3E}">
        <p14:creationId xmlns:p14="http://schemas.microsoft.com/office/powerpoint/2010/main" val="143482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D1149-476A-443D-8936-4526777D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2.Spring</a:t>
            </a:r>
            <a:r>
              <a:rPr lang="ko-KR" altLang="en-US" dirty="0"/>
              <a:t>의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프로젝트 구성요소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314523-7507-40C0-B68A-AB7CBBB2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16792"/>
              </p:ext>
            </p:extLst>
          </p:nvPr>
        </p:nvGraphicFramePr>
        <p:xfrm>
          <a:off x="1030514" y="1582782"/>
          <a:ext cx="10769600" cy="338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17">
                  <a:extLst>
                    <a:ext uri="{9D8B030D-6E8A-4147-A177-3AD203B41FA5}">
                      <a16:colId xmlns:a16="http://schemas.microsoft.com/office/drawing/2014/main" val="1132606395"/>
                    </a:ext>
                  </a:extLst>
                </a:gridCol>
                <a:gridCol w="6904083">
                  <a:extLst>
                    <a:ext uri="{9D8B030D-6E8A-4147-A177-3AD203B41FA5}">
                      <a16:colId xmlns:a16="http://schemas.microsoft.com/office/drawing/2014/main" val="1984770191"/>
                    </a:ext>
                  </a:extLst>
                </a:gridCol>
              </a:tblGrid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구성요소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55577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DispatcherServlet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MVC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Front Controller, </a:t>
                      </a:r>
                      <a:r>
                        <a:rPr lang="ko-KR" altLang="en-US" dirty="0"/>
                        <a:t>요청과 응답처리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84994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을 어떤 </a:t>
                      </a:r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처리할지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28511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요청 수행 결과를 </a:t>
                      </a:r>
                      <a:r>
                        <a:rPr lang="en-US" altLang="ko-KR" dirty="0" err="1"/>
                        <a:t>ModelAndView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28570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ModelAndView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처리한 데이터 및 화면에 대한 정보객체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52509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 </a:t>
                      </a:r>
                      <a:r>
                        <a:rPr lang="ko-KR" altLang="en-US" dirty="0"/>
                        <a:t>경로와 정보를 결정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22595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</a:t>
                      </a:r>
                      <a:r>
                        <a:rPr lang="ko-KR" altLang="en-US" dirty="0"/>
                        <a:t>데이터를 </a:t>
                      </a:r>
                      <a:r>
                        <a:rPr lang="ko-KR" altLang="en-US" dirty="0" err="1"/>
                        <a:t>출력후</a:t>
                      </a:r>
                      <a:r>
                        <a:rPr lang="ko-KR" altLang="en-US" dirty="0"/>
                        <a:t> 사용자로 응답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18040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4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2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5FDA2-1E63-44A2-8EC6-F37B7C27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18255"/>
            <a:ext cx="10515600" cy="88163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</a:t>
            </a:r>
            <a:r>
              <a:rPr lang="ko-KR" altLang="en-US" sz="3200" dirty="0"/>
              <a:t>이클립스 </a:t>
            </a:r>
            <a:r>
              <a:rPr lang="en-US" altLang="ko-KR" sz="3200" dirty="0" err="1"/>
              <a:t>mvc</a:t>
            </a:r>
            <a:r>
              <a:rPr lang="ko-KR" altLang="en-US" sz="3200" dirty="0"/>
              <a:t>에 필요한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47F2-4B49-4C20-9A81-4AC6E4CC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94399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Spring framework</a:t>
            </a:r>
            <a:br>
              <a:rPr lang="en-US" altLang="ko-KR" sz="2000" dirty="0"/>
            </a:br>
            <a:r>
              <a:rPr lang="en-US" altLang="ko-KR" sz="2000" dirty="0"/>
              <a:t>1.Spring-context</a:t>
            </a:r>
            <a:br>
              <a:rPr lang="en-US" altLang="ko-KR" sz="2000" dirty="0"/>
            </a:br>
            <a:r>
              <a:rPr lang="en-US" altLang="ko-KR" sz="2000" dirty="0"/>
              <a:t>2.spring-webmvc</a:t>
            </a:r>
          </a:p>
          <a:p>
            <a:r>
              <a:rPr lang="en-US" altLang="ko-KR" sz="2000" dirty="0" err="1"/>
              <a:t>Javax.servlet</a:t>
            </a:r>
            <a:br>
              <a:rPr lang="en-US" altLang="ko-KR" sz="2000" dirty="0"/>
            </a:br>
            <a:r>
              <a:rPr lang="en-US" altLang="ko-KR" sz="2000" dirty="0"/>
              <a:t>1.jstl</a:t>
            </a:r>
          </a:p>
          <a:p>
            <a:r>
              <a:rPr lang="en-US" altLang="ko-KR" sz="2000" dirty="0"/>
              <a:t>Web.xml 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DispatcherServlet</a:t>
            </a:r>
            <a:r>
              <a:rPr lang="en-US" altLang="ko-KR" sz="2000" dirty="0"/>
              <a:t> </a:t>
            </a:r>
            <a:r>
              <a:rPr lang="ko-KR" altLang="en-US" sz="2000" dirty="0"/>
              <a:t>설정 </a:t>
            </a:r>
            <a:endParaRPr lang="en-US" altLang="ko-KR" sz="2000" dirty="0"/>
          </a:p>
          <a:p>
            <a:r>
              <a:rPr lang="en-US" altLang="ko-KR" sz="2000" dirty="0"/>
              <a:t>application.xml (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– main – webapp – WEB- INF – application.xml </a:t>
            </a:r>
            <a:r>
              <a:rPr lang="ko-KR" altLang="en-US" sz="2000" dirty="0"/>
              <a:t>생성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컴포넌트를 스프링 컨테이너로 등록하기 위해 </a:t>
            </a:r>
            <a:r>
              <a:rPr lang="en-US" altLang="ko-KR" sz="2000" dirty="0"/>
              <a:t>context </a:t>
            </a:r>
            <a:r>
              <a:rPr lang="ko-KR" altLang="en-US" sz="2000" dirty="0"/>
              <a:t>태그 선언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사용시 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태그 선언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5815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DD0327-6499-435E-A16F-8F3AFCACC0EB}"/>
              </a:ext>
            </a:extLst>
          </p:cNvPr>
          <p:cNvSpPr/>
          <p:nvPr/>
        </p:nvSpPr>
        <p:spPr>
          <a:xfrm>
            <a:off x="671119" y="2692866"/>
            <a:ext cx="1795244" cy="90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3D0E4CF-6188-4261-B9E1-7382D5FFDC0B}"/>
              </a:ext>
            </a:extLst>
          </p:cNvPr>
          <p:cNvSpPr/>
          <p:nvPr/>
        </p:nvSpPr>
        <p:spPr>
          <a:xfrm>
            <a:off x="2920766" y="2692865"/>
            <a:ext cx="1795244" cy="90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5EAAB3-8B35-4EF2-8230-849F8C7A4944}"/>
              </a:ext>
            </a:extLst>
          </p:cNvPr>
          <p:cNvSpPr/>
          <p:nvPr/>
        </p:nvSpPr>
        <p:spPr>
          <a:xfrm>
            <a:off x="5198378" y="2692864"/>
            <a:ext cx="1795244" cy="90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87ED59-D11C-4E02-88CC-915ABCAC9F4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66363" y="3145871"/>
            <a:ext cx="454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E0F4AB-38E0-4FBC-A4BC-496C3D83AB8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16010" y="3145870"/>
            <a:ext cx="482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C35CD6-463A-42B0-A191-D0102C10A1E7}"/>
              </a:ext>
            </a:extLst>
          </p:cNvPr>
          <p:cNvSpPr/>
          <p:nvPr/>
        </p:nvSpPr>
        <p:spPr>
          <a:xfrm>
            <a:off x="7506749" y="613792"/>
            <a:ext cx="1795244" cy="426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A97FBC-999B-41F9-AB55-4B19DD2CE1CF}"/>
              </a:ext>
            </a:extLst>
          </p:cNvPr>
          <p:cNvSpPr/>
          <p:nvPr/>
        </p:nvSpPr>
        <p:spPr>
          <a:xfrm>
            <a:off x="7506749" y="1235976"/>
            <a:ext cx="1795244" cy="426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273104-6182-48CC-9D69-E27AC4AD6DB4}"/>
              </a:ext>
            </a:extLst>
          </p:cNvPr>
          <p:cNvSpPr/>
          <p:nvPr/>
        </p:nvSpPr>
        <p:spPr>
          <a:xfrm>
            <a:off x="7506749" y="1858160"/>
            <a:ext cx="1795244" cy="426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93850BD-D947-4E16-BBC1-F734C554C48D}"/>
              </a:ext>
            </a:extLst>
          </p:cNvPr>
          <p:cNvSpPr/>
          <p:nvPr/>
        </p:nvSpPr>
        <p:spPr>
          <a:xfrm>
            <a:off x="7506749" y="2480344"/>
            <a:ext cx="1795244" cy="426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B97EFB8-3DFC-4605-B64C-5D0AD3256AA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6993622" y="827014"/>
            <a:ext cx="513127" cy="2318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50C8BA2-505B-44CC-9E0D-33037AFF98AC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6993622" y="1449198"/>
            <a:ext cx="513127" cy="1696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DBE900A-537F-4320-8AF2-68A1E473F7C9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993622" y="2071382"/>
            <a:ext cx="513127" cy="1074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910AB87-DE93-4E10-A80C-42D8D37E93F6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6993622" y="2693566"/>
            <a:ext cx="513127" cy="452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CABDCE-3AAE-427E-87D5-801110A6EF20}"/>
              </a:ext>
            </a:extLst>
          </p:cNvPr>
          <p:cNvSpPr/>
          <p:nvPr/>
        </p:nvSpPr>
        <p:spPr>
          <a:xfrm>
            <a:off x="9672506" y="1449198"/>
            <a:ext cx="919992" cy="62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905779-9DDC-439C-8153-87CC4DDE3453}"/>
              </a:ext>
            </a:extLst>
          </p:cNvPr>
          <p:cNvSpPr/>
          <p:nvPr/>
        </p:nvSpPr>
        <p:spPr>
          <a:xfrm>
            <a:off x="9672506" y="515921"/>
            <a:ext cx="919992" cy="62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0DE4B2-D0F3-4FEE-985D-7A8C1F5E8481}"/>
              </a:ext>
            </a:extLst>
          </p:cNvPr>
          <p:cNvSpPr/>
          <p:nvPr/>
        </p:nvSpPr>
        <p:spPr>
          <a:xfrm>
            <a:off x="10963011" y="485159"/>
            <a:ext cx="919992" cy="331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4066D8-0094-47DD-9A78-EBE76ABA788D}"/>
              </a:ext>
            </a:extLst>
          </p:cNvPr>
          <p:cNvCxnSpPr/>
          <p:nvPr/>
        </p:nvCxnSpPr>
        <p:spPr>
          <a:xfrm>
            <a:off x="10662407" y="1770077"/>
            <a:ext cx="300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CE8DD6-6F20-4446-ADD2-045EAF43EFEC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10132502" y="1138105"/>
            <a:ext cx="0" cy="31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A9B241-512F-4B35-80C2-E75CE53E757F}"/>
              </a:ext>
            </a:extLst>
          </p:cNvPr>
          <p:cNvCxnSpPr>
            <a:stCxn id="12" idx="3"/>
            <a:endCxn id="26" idx="1"/>
          </p:cNvCxnSpPr>
          <p:nvPr/>
        </p:nvCxnSpPr>
        <p:spPr>
          <a:xfrm>
            <a:off x="9301993" y="827014"/>
            <a:ext cx="370513" cy="93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7E7EF0-3E11-4B7C-A132-0996D177AE5D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9301993" y="1449198"/>
            <a:ext cx="370513" cy="31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B55303-21CB-4093-A832-29957E3FF95F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 flipV="1">
            <a:off x="9301993" y="1760290"/>
            <a:ext cx="370513" cy="31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09D4564-7633-4C74-BF4B-850B5D0A073E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 flipV="1">
            <a:off x="9301993" y="1760290"/>
            <a:ext cx="370513" cy="93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E427119-E444-44BF-BFF0-DC2BB9CD8348}"/>
              </a:ext>
            </a:extLst>
          </p:cNvPr>
          <p:cNvSpPr/>
          <p:nvPr/>
        </p:nvSpPr>
        <p:spPr>
          <a:xfrm>
            <a:off x="5198378" y="4389535"/>
            <a:ext cx="1795244" cy="90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695DA4-0DA2-4F4C-A725-55F4C8E2D50D}"/>
              </a:ext>
            </a:extLst>
          </p:cNvPr>
          <p:cNvSpPr txBox="1"/>
          <p:nvPr/>
        </p:nvSpPr>
        <p:spPr>
          <a:xfrm>
            <a:off x="3951215" y="56625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화면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F0DC4-D1D3-4136-93E1-9B5F9E1B3A5B}"/>
              </a:ext>
            </a:extLst>
          </p:cNvPr>
          <p:cNvSpPr txBox="1"/>
          <p:nvPr/>
        </p:nvSpPr>
        <p:spPr>
          <a:xfrm>
            <a:off x="5043182" y="56625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화면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950116-ADDB-4295-8277-A27F1BA44A07}"/>
              </a:ext>
            </a:extLst>
          </p:cNvPr>
          <p:cNvSpPr txBox="1"/>
          <p:nvPr/>
        </p:nvSpPr>
        <p:spPr>
          <a:xfrm>
            <a:off x="6096000" y="56625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화면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56ED06-59CD-4DF6-928D-DCB87F9DDC80}"/>
              </a:ext>
            </a:extLst>
          </p:cNvPr>
          <p:cNvSpPr txBox="1"/>
          <p:nvPr/>
        </p:nvSpPr>
        <p:spPr>
          <a:xfrm>
            <a:off x="7250185" y="562202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화면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F1960AB-80D8-4E34-9A7E-65EFCF81EE82}"/>
              </a:ext>
            </a:extLst>
          </p:cNvPr>
          <p:cNvCxnSpPr>
            <a:stCxn id="6" idx="2"/>
            <a:endCxn id="43" idx="0"/>
          </p:cNvCxnSpPr>
          <p:nvPr/>
        </p:nvCxnSpPr>
        <p:spPr>
          <a:xfrm>
            <a:off x="6096000" y="3598875"/>
            <a:ext cx="0" cy="79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D2B661-E064-457E-810F-5CEE066BBEBB}"/>
              </a:ext>
            </a:extLst>
          </p:cNvPr>
          <p:cNvCxnSpPr>
            <a:stCxn id="43" idx="2"/>
          </p:cNvCxnSpPr>
          <p:nvPr/>
        </p:nvCxnSpPr>
        <p:spPr>
          <a:xfrm flipH="1">
            <a:off x="4716010" y="5295546"/>
            <a:ext cx="1379990" cy="3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F4BD28-9CB8-4277-A015-1510753EDF80}"/>
              </a:ext>
            </a:extLst>
          </p:cNvPr>
          <p:cNvCxnSpPr>
            <a:stCxn id="43" idx="2"/>
          </p:cNvCxnSpPr>
          <p:nvPr/>
        </p:nvCxnSpPr>
        <p:spPr>
          <a:xfrm flipH="1">
            <a:off x="5612235" y="5295546"/>
            <a:ext cx="483765" cy="4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00F176-D0F0-4A3E-9876-673060606A2A}"/>
              </a:ext>
            </a:extLst>
          </p:cNvPr>
          <p:cNvCxnSpPr>
            <a:stCxn id="43" idx="2"/>
          </p:cNvCxnSpPr>
          <p:nvPr/>
        </p:nvCxnSpPr>
        <p:spPr>
          <a:xfrm>
            <a:off x="6096000" y="5295546"/>
            <a:ext cx="581637" cy="3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078A41C-182B-4974-A9A9-923BE13C5FF9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>
            <a:off x="6096000" y="5295546"/>
            <a:ext cx="1589561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E75B64D-EA17-4748-AF8E-DEB077357F36}"/>
              </a:ext>
            </a:extLst>
          </p:cNvPr>
          <p:cNvSpPr txBox="1"/>
          <p:nvPr/>
        </p:nvSpPr>
        <p:spPr>
          <a:xfrm>
            <a:off x="8954038" y="3549878"/>
            <a:ext cx="11784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</a:p>
          <a:p>
            <a:endParaRPr lang="en-US" altLang="ko-KR" dirty="0"/>
          </a:p>
          <a:p>
            <a:r>
              <a:rPr lang="en-US" altLang="ko-KR" dirty="0"/>
              <a:t>service</a:t>
            </a:r>
          </a:p>
          <a:p>
            <a:endParaRPr lang="en-US" altLang="ko-KR" dirty="0"/>
          </a:p>
          <a:p>
            <a:r>
              <a:rPr lang="en-US" altLang="ko-KR" dirty="0" err="1"/>
              <a:t>dao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dto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uitility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4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79B59-F97D-4455-AA47-24B4083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>
            <a:normAutofit/>
          </a:bodyPr>
          <a:lstStyle/>
          <a:p>
            <a:r>
              <a:rPr lang="en-US" altLang="ko-KR" sz="3600" b="1" dirty="0" err="1"/>
              <a:t>jdbcTemplate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F896B-9B59-494D-A838-6906E2F7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9"/>
            <a:ext cx="10515600" cy="2592198"/>
          </a:xfrm>
        </p:spPr>
        <p:txBody>
          <a:bodyPr/>
          <a:lstStyle/>
          <a:p>
            <a:r>
              <a:rPr lang="en-US" altLang="ko-KR" dirty="0"/>
              <a:t>spring-</a:t>
            </a:r>
            <a:r>
              <a:rPr lang="en-US" altLang="ko-KR" dirty="0" err="1"/>
              <a:t>jdbc</a:t>
            </a:r>
            <a:r>
              <a:rPr lang="ko-KR" altLang="en-US" dirty="0"/>
              <a:t>에 포함되어 있어 별도의 설정이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r>
              <a:rPr lang="ko-KR" altLang="en-US" dirty="0"/>
              <a:t>템플릿 </a:t>
            </a:r>
            <a:r>
              <a:rPr lang="ko-KR" altLang="en-US" dirty="0" err="1"/>
              <a:t>콜백</a:t>
            </a:r>
            <a:r>
              <a:rPr lang="ko-KR" altLang="en-US" dirty="0"/>
              <a:t> 패턴을 이용 </a:t>
            </a:r>
            <a:r>
              <a:rPr lang="en-US" altLang="ko-KR" dirty="0"/>
              <a:t>– </a:t>
            </a:r>
            <a:r>
              <a:rPr lang="ko-KR" altLang="en-US" dirty="0"/>
              <a:t>대부분의 반복작업을 처리해줌</a:t>
            </a:r>
            <a:endParaRPr lang="en-US" altLang="ko-KR" dirty="0"/>
          </a:p>
          <a:p>
            <a:r>
              <a:rPr lang="ko-KR" altLang="en-US" dirty="0"/>
              <a:t>스프링 예외를 자동으로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</a:t>
            </a:r>
            <a:r>
              <a:rPr lang="en-US" altLang="ko-KR" dirty="0" err="1"/>
              <a:t>sql</a:t>
            </a:r>
            <a:r>
              <a:rPr lang="ko-KR" altLang="en-US" dirty="0"/>
              <a:t>의 경우 작성이 어려움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QueryDSL</a:t>
            </a:r>
            <a:r>
              <a:rPr lang="ko-KR" altLang="en-US" dirty="0"/>
              <a:t>등으로 해결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2EA-CCD0-4457-989F-5EC1E5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664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JdbcTemplate</a:t>
            </a:r>
            <a:r>
              <a:rPr lang="en-US" altLang="ko-KR" sz="3200" b="1" dirty="0"/>
              <a:t> template = new </a:t>
            </a:r>
            <a:r>
              <a:rPr lang="en-US" altLang="ko-KR" sz="3200" b="1" dirty="0" err="1"/>
              <a:t>JdbcTemplate</a:t>
            </a:r>
            <a:r>
              <a:rPr lang="en-US" altLang="ko-KR" sz="3200" b="1" dirty="0"/>
              <a:t>();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79BC6-9D21-4819-B388-0BDCD2C1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903"/>
            <a:ext cx="10515600" cy="5036060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template.update</a:t>
            </a:r>
            <a:r>
              <a:rPr lang="en-US" altLang="ko-KR" sz="2000" dirty="0"/>
              <a:t>();</a:t>
            </a:r>
          </a:p>
          <a:p>
            <a:pPr lvl="1"/>
            <a:r>
              <a:rPr lang="ko-KR" altLang="en-US" sz="1600" dirty="0"/>
              <a:t>데이터를 변경할 때 </a:t>
            </a:r>
            <a:endParaRPr lang="en-US" altLang="ko-KR" sz="1600" dirty="0"/>
          </a:p>
          <a:p>
            <a:pPr lvl="1"/>
            <a:r>
              <a:rPr lang="en-US" altLang="ko-KR" sz="1600" dirty="0"/>
              <a:t>insert, update, delete SQL</a:t>
            </a:r>
            <a:r>
              <a:rPr lang="ko-KR" altLang="en-US" sz="1600" dirty="0"/>
              <a:t> 구문에 사용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 err="1"/>
              <a:t>template.queryForObject</a:t>
            </a:r>
            <a:r>
              <a:rPr lang="en-US" altLang="ko-KR" sz="2000" dirty="0"/>
              <a:t>();</a:t>
            </a:r>
          </a:p>
          <a:p>
            <a:pPr lvl="1"/>
            <a:r>
              <a:rPr lang="ko-KR" altLang="en-US" sz="1600" dirty="0"/>
              <a:t>주로 데이터 하나를 조회할 때 </a:t>
            </a:r>
            <a:r>
              <a:rPr lang="en-US" altLang="ko-KR" sz="1600" dirty="0"/>
              <a:t>(contents page), </a:t>
            </a:r>
            <a:r>
              <a:rPr lang="ko-KR" altLang="en-US" sz="1600" dirty="0"/>
              <a:t>검색결과가 하나로 나올 때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결과가 없을 경우 </a:t>
            </a:r>
            <a:r>
              <a:rPr lang="en-US" altLang="ko-KR" sz="1600" dirty="0" err="1"/>
              <a:t>EmptyResultDataAccessException</a:t>
            </a:r>
            <a:r>
              <a:rPr lang="en-US" altLang="ko-KR" sz="1600" dirty="0"/>
              <a:t> </a:t>
            </a:r>
            <a:r>
              <a:rPr lang="ko-KR" altLang="en-US" sz="1600" dirty="0"/>
              <a:t>예외 발생</a:t>
            </a:r>
            <a:endParaRPr lang="en-US" altLang="ko-KR" sz="1600" dirty="0"/>
          </a:p>
          <a:p>
            <a:pPr lvl="1"/>
            <a:r>
              <a:rPr lang="ko-KR" altLang="en-US" sz="1600" dirty="0"/>
              <a:t>결과가 하나보다 많으면 </a:t>
            </a:r>
            <a:r>
              <a:rPr lang="en-US" altLang="ko-KR" sz="1600" dirty="0"/>
              <a:t>(</a:t>
            </a:r>
            <a:r>
              <a:rPr lang="ko-KR" altLang="en-US" sz="1600" dirty="0"/>
              <a:t>둘 이상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IncorrectResultSizeDataAccessException</a:t>
            </a:r>
            <a:r>
              <a:rPr lang="en-US" altLang="ko-KR" sz="1600" dirty="0"/>
              <a:t> </a:t>
            </a:r>
            <a:r>
              <a:rPr lang="ko-KR" altLang="en-US" sz="1600" dirty="0"/>
              <a:t>예외 발생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 err="1"/>
              <a:t>RowMapper</a:t>
            </a:r>
            <a:r>
              <a:rPr lang="en-US" altLang="ko-KR" sz="2000" dirty="0"/>
              <a:t>()</a:t>
            </a:r>
          </a:p>
          <a:p>
            <a:pPr lvl="1"/>
            <a:r>
              <a:rPr lang="ko-KR" altLang="en-US" sz="1600" dirty="0"/>
              <a:t>데이터 조회 결과를 객체로 전환할 때 사용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RowMapper</a:t>
            </a:r>
            <a:r>
              <a:rPr lang="ko-KR" altLang="en-US" sz="1600" dirty="0"/>
              <a:t>가 필요한 메서드에 직접 람다식을 작성</a:t>
            </a:r>
            <a:r>
              <a:rPr lang="en-US" altLang="ko-KR" sz="1600" dirty="0"/>
              <a:t>. (</a:t>
            </a:r>
            <a:r>
              <a:rPr lang="ko-KR" altLang="en-US" sz="1600" dirty="0"/>
              <a:t>하지만 메서드로 빼서 사용하는 것이 보기 좋다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878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350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Spring mvc</vt:lpstr>
      <vt:lpstr>1.Mvc  </vt:lpstr>
      <vt:lpstr>2.Spring의 mvc 프로젝트 구성요소</vt:lpstr>
      <vt:lpstr>3.이클립스 mvc에 필요한 것들</vt:lpstr>
      <vt:lpstr>PowerPoint 프레젠테이션</vt:lpstr>
      <vt:lpstr>jdbcTemplate</vt:lpstr>
      <vt:lpstr>JdbcTemplate template = new JdbcTemplate();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i7C-402</dc:creator>
  <cp:lastModifiedBy>i7C-402</cp:lastModifiedBy>
  <cp:revision>10</cp:revision>
  <dcterms:created xsi:type="dcterms:W3CDTF">2024-04-09T00:45:37Z</dcterms:created>
  <dcterms:modified xsi:type="dcterms:W3CDTF">2024-04-12T09:09:16Z</dcterms:modified>
</cp:coreProperties>
</file>