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3" r:id="rId12"/>
    <p:sldId id="275" r:id="rId13"/>
    <p:sldId id="269" r:id="rId14"/>
    <p:sldId id="270" r:id="rId15"/>
    <p:sldId id="271" r:id="rId16"/>
    <p:sldId id="276" r:id="rId17"/>
    <p:sldId id="277" r:id="rId18"/>
    <p:sldId id="284" r:id="rId19"/>
    <p:sldId id="285" r:id="rId20"/>
    <p:sldId id="286" r:id="rId21"/>
    <p:sldId id="287" r:id="rId22"/>
    <p:sldId id="288" r:id="rId23"/>
    <p:sldId id="278" r:id="rId24"/>
    <p:sldId id="294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0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27EBF0-E86D-4EC0-92AC-76CEDFA6E9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2D182B-FC5A-4A4A-90A1-1C1C8786C4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748D-0DE2-47A6-B7CE-0EBEE471942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841BFA-1844-4A7C-A4C7-3E85F9BB2C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616B5-648C-4F25-B3E9-052BD351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C3162-30F5-4FB7-BEF8-DDC8397FD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17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8D146-A7F1-4BF0-9B41-BFBC4E6BE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E96AD-8009-4820-A075-7F49C018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55BC7-C44A-48DA-9D09-89D89C2A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51F06-6E8A-4873-9589-A5AE9514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AE3D6-4793-4714-B8B7-29C75B6B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6E13-09FF-4A6B-A414-B1158F0C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77857-C757-4B09-ACBD-C5A4294E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D2BE7-53EF-479B-BC44-ADC4323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BB869-7288-421D-AB21-8E213425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144D8-16DA-489A-8E2C-DE9DB9F9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3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D1793-75EB-4514-8668-74D72763A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BAE26-4DD7-4411-84C4-6F6BAA46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62FF3-8B05-4111-A7CE-6E58D2AB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79FC6-833D-4D4E-89C0-27FFBB27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EF7D3-AB68-40DF-B885-847AE1C4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AF303-3F4E-48BD-80A5-C602FA41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F0456-4D97-4EEE-91F3-DF573374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49DFB-4062-4AC7-AD23-3FEB3D00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B34A6-AEBF-4163-BD08-40517168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1499C-9537-49BE-983A-B3FB080F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2FC2-8AD1-4BCD-82A1-B2C184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1EB9C-60AE-4947-BFCE-20927425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E7729-DD89-4775-8727-F9FF97D7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75C05-5ED1-42AD-BCE8-5205B309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1E6EA-90C3-472C-8BCA-08FE21DB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7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DB39E-14CB-4F16-9242-E98DCA06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EDA99-05E0-415A-AEF1-8B883FB6B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E928B-6014-4755-AE69-5F1B8AA8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50EA0-2393-4FDC-ABA3-31E2A362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C714D-53D4-4F15-AAC5-8AAF08DB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72097-A1E2-44C2-ACD5-4CC902CF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FAC2-4FF9-4752-8C33-A9F86C35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2216-3230-49EA-806B-FE96C0BB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94C643-6C98-484E-AB7F-C9BC5575A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14FBF5-7FF4-4CBE-A46B-D44498BEE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BA0DCB-34AF-447F-857E-A985D938D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D1DB52-B60A-437A-B511-964A1582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12B410-99D4-443E-948D-1A44411F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15CCC-4778-4CFC-AE2A-9ECCE4E5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4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5ECE-CBA0-418B-AB70-F8EFCA66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412EDE-1514-4C53-BC6E-251375BB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F1EEC-A363-4A29-B665-354C0811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2F4AC-652E-45CF-A281-7A8D107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9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FE53D-843D-4C3B-8517-7FCE8C39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38362-F850-4FFB-9BCE-EA43969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558A6-4E78-446A-BB78-EF4A8A74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DBBC9-2FAB-4452-82CA-EE711A7E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FDFDF-08BF-46FF-93ED-116055D6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3AB9C-8A47-4247-8F24-E0239F98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EE30F-BA2E-4EC4-866C-DBA787A5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79BA8-C4CD-4069-87FE-A433FD95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A2D61-8DC5-4443-AFC4-D1913ED9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69DD-7C2E-4AE1-B0E5-04E9F68F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7380A4-C6D8-4C5E-A80A-5BBB8D04E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52411-1C58-445A-B35A-16AD39632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A5459-5660-4299-AE4A-FFC8C3A2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0193C-A141-411D-8A89-4962A030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8889A-F674-4720-BD4E-4E8DD15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C7EF3-C281-425A-887D-E28EEB5B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45B07-BC6A-4579-B971-E1276100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F614B-3C47-434A-9AC7-FB06D54A2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D22F-1C61-4D4F-942E-6CE01E4D982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BD921-01BE-4A00-A2A1-F2FAB746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4B4CD-F788-4F89-8C85-4969869FF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204B-0B86-48F6-97B4-25D26D09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9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1221996" y="763398"/>
            <a:ext cx="34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DBMS </a:t>
            </a:r>
            <a:r>
              <a:rPr lang="ko-KR" altLang="en-US" sz="3200" dirty="0"/>
              <a:t>의 기초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721453" y="1669409"/>
            <a:ext cx="9599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DataBase</a:t>
            </a:r>
            <a:r>
              <a:rPr lang="en-US" altLang="ko-KR" dirty="0"/>
              <a:t> Management System – </a:t>
            </a:r>
            <a:r>
              <a:rPr lang="ko-KR" altLang="en-US" dirty="0"/>
              <a:t>데이터베이스를 관리하는 시스템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 =&gt; </a:t>
            </a:r>
            <a:r>
              <a:rPr lang="ko-KR" altLang="en-US" dirty="0"/>
              <a:t>테이블을 모여 이루는 데이터 단위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</a:t>
            </a:r>
            <a:r>
              <a:rPr lang="en-US" altLang="ko-KR" dirty="0"/>
              <a:t> </a:t>
            </a:r>
            <a:r>
              <a:rPr lang="ko-KR" altLang="en-US" dirty="0"/>
              <a:t>유지 보수하는 시스템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CRUD(Create, Retrieve, Update,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대량의 데이터를 처리하는 시스템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시스템  </a:t>
            </a:r>
            <a:r>
              <a:rPr lang="en-US" altLang="ko-KR" dirty="0"/>
              <a:t>R&gt;&gt;&gt;&gt;&gt;&gt;&gt;&gt;&gt;&gt; 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검색에 치적화 </a:t>
            </a:r>
            <a:r>
              <a:rPr lang="en-US" altLang="ko-KR" dirty="0"/>
              <a:t>(</a:t>
            </a:r>
            <a:r>
              <a:rPr lang="ko-KR" altLang="en-US" dirty="0"/>
              <a:t>정렬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64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2.SQL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696C9-0547-4F9B-90CC-0E66A08EC00F}"/>
              </a:ext>
            </a:extLst>
          </p:cNvPr>
          <p:cNvSpPr txBox="1"/>
          <p:nvPr/>
        </p:nvSpPr>
        <p:spPr>
          <a:xfrm>
            <a:off x="914400" y="1825625"/>
            <a:ext cx="8942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DML (Data Manipulation Language)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테이블의 데이터를 조작하는 기능 </a:t>
            </a:r>
            <a:r>
              <a:rPr lang="en-US" altLang="ko-KR" dirty="0"/>
              <a:t>(</a:t>
            </a:r>
            <a:r>
              <a:rPr lang="ko-KR" altLang="en-US" dirty="0"/>
              <a:t>가장 빈번하게 사용되는 기능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-</a:t>
            </a:r>
            <a:r>
              <a:rPr lang="ko-KR" altLang="en-US" dirty="0"/>
              <a:t>테이블의 레코드를 </a:t>
            </a:r>
            <a:r>
              <a:rPr lang="en-US" altLang="ko-KR" dirty="0"/>
              <a:t>CRUD  (Create, Retrieve, Update, Delete)</a:t>
            </a:r>
          </a:p>
          <a:p>
            <a:r>
              <a:rPr lang="en-US" altLang="ko-KR" dirty="0"/>
              <a:t>   Insert : </a:t>
            </a:r>
            <a:r>
              <a:rPr lang="ko-KR" altLang="en-US" dirty="0"/>
              <a:t>데이터베이스에 객체 데이터를 입력한다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Delete : </a:t>
            </a:r>
            <a:r>
              <a:rPr lang="ko-KR" altLang="en-US" dirty="0"/>
              <a:t>데이터베이스에서 데이터를 삭제한다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Update: </a:t>
            </a:r>
            <a:r>
              <a:rPr lang="ko-KR" altLang="en-US" dirty="0"/>
              <a:t>데이터베이스 안의 데이터를 수정한다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Select : </a:t>
            </a:r>
            <a:r>
              <a:rPr lang="ko-KR" altLang="en-US" dirty="0"/>
              <a:t>데이터 베이스 안에 데이터를 조회한다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089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2.SQL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696C9-0547-4F9B-90CC-0E66A08EC00F}"/>
              </a:ext>
            </a:extLst>
          </p:cNvPr>
          <p:cNvSpPr txBox="1"/>
          <p:nvPr/>
        </p:nvSpPr>
        <p:spPr>
          <a:xfrm>
            <a:off x="914400" y="1825625"/>
            <a:ext cx="8942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DDL (Data Definition Language)</a:t>
            </a:r>
          </a:p>
          <a:p>
            <a:r>
              <a:rPr lang="en-US" altLang="ko-KR" dirty="0"/>
              <a:t>      -DB, </a:t>
            </a:r>
            <a:r>
              <a:rPr lang="ko-KR" altLang="en-US" dirty="0"/>
              <a:t>테이블의 스키마를 정의</a:t>
            </a:r>
            <a:r>
              <a:rPr lang="en-US" altLang="ko-KR" dirty="0"/>
              <a:t>, </a:t>
            </a:r>
            <a:r>
              <a:rPr lang="ko-KR" altLang="en-US" dirty="0"/>
              <a:t>수정하는 기능</a:t>
            </a:r>
            <a:endParaRPr lang="en-US" altLang="ko-KR" dirty="0"/>
          </a:p>
          <a:p>
            <a:r>
              <a:rPr lang="en-US" altLang="ko-KR" dirty="0"/>
              <a:t>      -</a:t>
            </a:r>
            <a:r>
              <a:rPr lang="ko-KR" altLang="en-US" dirty="0"/>
              <a:t>테이블 생성</a:t>
            </a:r>
            <a:r>
              <a:rPr lang="en-US" altLang="ko-KR" dirty="0"/>
              <a:t>, </a:t>
            </a:r>
            <a:r>
              <a:rPr lang="ko-KR" altLang="en-US" dirty="0"/>
              <a:t>컬럼 추가</a:t>
            </a:r>
            <a:r>
              <a:rPr lang="en-US" altLang="ko-KR" dirty="0"/>
              <a:t>, </a:t>
            </a:r>
            <a:r>
              <a:rPr lang="ko-KR" altLang="en-US" dirty="0"/>
              <a:t>타입변경</a:t>
            </a:r>
            <a:r>
              <a:rPr lang="en-US" altLang="ko-KR" dirty="0"/>
              <a:t>, </a:t>
            </a:r>
            <a:r>
              <a:rPr lang="ko-KR" altLang="en-US" dirty="0"/>
              <a:t>각종 제약조건 지정 및 수정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CREATE : </a:t>
            </a:r>
            <a:r>
              <a:rPr lang="ko-KR" altLang="en-US" dirty="0"/>
              <a:t>데이터베이스 객체를 생성</a:t>
            </a:r>
            <a:endParaRPr lang="en-US" altLang="ko-KR" dirty="0"/>
          </a:p>
          <a:p>
            <a:r>
              <a:rPr lang="en-US" altLang="ko-KR" dirty="0"/>
              <a:t> DROP : </a:t>
            </a:r>
            <a:r>
              <a:rPr lang="ko-KR" altLang="en-US" dirty="0"/>
              <a:t>데이터베이스 객체를 삭제</a:t>
            </a:r>
            <a:endParaRPr lang="en-US" altLang="ko-KR" dirty="0"/>
          </a:p>
          <a:p>
            <a:r>
              <a:rPr lang="en-US" altLang="ko-KR" dirty="0"/>
              <a:t> ALTER : </a:t>
            </a:r>
            <a:r>
              <a:rPr lang="ko-KR" altLang="en-US" dirty="0"/>
              <a:t>데이터베이스 객체를 다시 정의한다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00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2.SQL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696C9-0547-4F9B-90CC-0E66A08EC00F}"/>
              </a:ext>
            </a:extLst>
          </p:cNvPr>
          <p:cNvSpPr txBox="1"/>
          <p:nvPr/>
        </p:nvSpPr>
        <p:spPr>
          <a:xfrm>
            <a:off x="914400" y="1825625"/>
            <a:ext cx="8942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DCL (Data Control Language)</a:t>
            </a:r>
          </a:p>
          <a:p>
            <a:r>
              <a:rPr lang="en-US" altLang="ko-KR" dirty="0"/>
              <a:t>        -DB</a:t>
            </a:r>
            <a:r>
              <a:rPr lang="ko-KR" altLang="en-US" dirty="0"/>
              <a:t> 테이블의 접근권한이나 </a:t>
            </a:r>
            <a:r>
              <a:rPr lang="en-US" altLang="ko-KR" dirty="0"/>
              <a:t>CRUD </a:t>
            </a:r>
            <a:r>
              <a:rPr lang="ko-KR" altLang="en-US" dirty="0"/>
              <a:t>권한을 정의</a:t>
            </a:r>
            <a:br>
              <a:rPr lang="en-US" altLang="ko-KR" dirty="0"/>
            </a:br>
            <a:r>
              <a:rPr lang="en-US" altLang="ko-KR" dirty="0"/>
              <a:t>        -</a:t>
            </a:r>
            <a:r>
              <a:rPr lang="ko-KR" altLang="en-US" dirty="0"/>
              <a:t>특정사용자에게 테이블의 조회권한 허가 </a:t>
            </a:r>
            <a:r>
              <a:rPr lang="en-US" altLang="ko-KR" dirty="0"/>
              <a:t>/ </a:t>
            </a:r>
            <a:r>
              <a:rPr lang="ko-KR" altLang="en-US" dirty="0"/>
              <a:t>금지 권한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GRANT : </a:t>
            </a:r>
            <a:r>
              <a:rPr lang="ko-KR" altLang="en-US" dirty="0"/>
              <a:t>데이터베이스 객체에 권한</a:t>
            </a:r>
            <a:endParaRPr lang="en-US" altLang="ko-KR" dirty="0"/>
          </a:p>
          <a:p>
            <a:r>
              <a:rPr lang="en-US" altLang="ko-KR" dirty="0"/>
              <a:t>  REVOKE : </a:t>
            </a:r>
            <a:r>
              <a:rPr lang="ko-KR" altLang="en-US" dirty="0"/>
              <a:t>이미 부여된 데이터베이스 객체 권한 취소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086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cd C:\Program Files\MySQL\MySQL Server 8.0\bin</a:t>
            </a:r>
          </a:p>
          <a:p>
            <a:r>
              <a:rPr lang="en-US" altLang="ko-KR" sz="2000" dirty="0" err="1"/>
              <a:t>mysql</a:t>
            </a:r>
            <a:r>
              <a:rPr lang="en-US" altLang="ko-KR" sz="2000" dirty="0"/>
              <a:t> –u root –p    </a:t>
            </a:r>
            <a:r>
              <a:rPr lang="ko-KR" altLang="en-US" sz="2000" dirty="0" err="1"/>
              <a:t>엔터</a:t>
            </a:r>
            <a:r>
              <a:rPr lang="en-US" altLang="ko-KR" sz="2000" dirty="0"/>
              <a:t>-&gt;  [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];</a:t>
            </a:r>
          </a:p>
          <a:p>
            <a:r>
              <a:rPr lang="en-US" altLang="ko-KR" sz="2000" dirty="0"/>
              <a:t>Show databases;</a:t>
            </a:r>
          </a:p>
          <a:p>
            <a:r>
              <a:rPr lang="en-US" altLang="ko-KR" sz="2000" dirty="0"/>
              <a:t>Use world ;</a:t>
            </a:r>
          </a:p>
          <a:p>
            <a:r>
              <a:rPr lang="en-US" altLang="ko-KR" sz="2000" dirty="0"/>
              <a:t>Show tables;</a:t>
            </a:r>
          </a:p>
          <a:p>
            <a:r>
              <a:rPr lang="en-US" altLang="ko-KR" sz="2000" dirty="0"/>
              <a:t>Desc city;</a:t>
            </a:r>
          </a:p>
          <a:p>
            <a:r>
              <a:rPr lang="ko-KR" altLang="en-US" sz="2000" dirty="0"/>
              <a:t>위에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cmd</a:t>
            </a:r>
            <a:r>
              <a:rPr lang="ko-KR" altLang="en-US" sz="2000" dirty="0"/>
              <a:t>로 접속방법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Retrieve</a:t>
            </a:r>
          </a:p>
          <a:p>
            <a:pPr marL="0" indent="0">
              <a:buNone/>
            </a:pPr>
            <a:r>
              <a:rPr lang="en-US" altLang="ko-KR" sz="2000" dirty="0"/>
              <a:t>    Select * from </a:t>
            </a:r>
            <a:r>
              <a:rPr lang="ko-KR" altLang="en-US" sz="2000" dirty="0"/>
              <a:t>테이블이름 </a:t>
            </a:r>
            <a:r>
              <a:rPr lang="en-US" altLang="ko-KR" sz="2000" dirty="0"/>
              <a:t>where </a:t>
            </a:r>
            <a:r>
              <a:rPr lang="ko-KR" altLang="en-US" sz="2000" dirty="0"/>
              <a:t> </a:t>
            </a:r>
            <a:r>
              <a:rPr lang="en-US" altLang="ko-KR" sz="2000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DML-DISTINCT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Select </a:t>
            </a:r>
            <a:r>
              <a:rPr lang="ko-KR" altLang="en-US" sz="2000" dirty="0"/>
              <a:t>문의 </a:t>
            </a:r>
            <a:r>
              <a:rPr lang="ko-KR" altLang="en-US" sz="2000" dirty="0" err="1"/>
              <a:t>겨과값에서</a:t>
            </a:r>
            <a:r>
              <a:rPr lang="ko-KR" altLang="en-US" sz="2000" dirty="0"/>
              <a:t> 특정 컬럼만 출력할 경우 중복된 값들이 나오는 경우에 이를 제거해서 </a:t>
            </a:r>
            <a:r>
              <a:rPr lang="ko-KR" altLang="en-US" sz="2000" dirty="0" err="1"/>
              <a:t>표시하는기능</a:t>
            </a:r>
            <a:endParaRPr lang="en-US" altLang="ko-KR" sz="2000" dirty="0"/>
          </a:p>
          <a:p>
            <a:r>
              <a:rPr lang="ko-KR" altLang="en-US" sz="2000" dirty="0"/>
              <a:t>사용법 </a:t>
            </a:r>
            <a:r>
              <a:rPr lang="en-US" altLang="ko-KR" sz="2000" dirty="0"/>
              <a:t>: select distinct </a:t>
            </a:r>
            <a:r>
              <a:rPr lang="ko-KR" altLang="en-US" sz="2000" dirty="0"/>
              <a:t>컬럼</a:t>
            </a:r>
            <a:r>
              <a:rPr lang="en-US" altLang="ko-KR" sz="2000" dirty="0"/>
              <a:t>1, </a:t>
            </a:r>
            <a:r>
              <a:rPr lang="ko-KR" altLang="en-US" sz="2000" dirty="0"/>
              <a:t>컬럼</a:t>
            </a:r>
            <a:r>
              <a:rPr lang="en-US" altLang="ko-KR" sz="2000" dirty="0"/>
              <a:t>2… from </a:t>
            </a:r>
            <a:r>
              <a:rPr lang="ko-KR" altLang="en-US" sz="2000" dirty="0"/>
              <a:t>테이블명 </a:t>
            </a:r>
            <a:r>
              <a:rPr lang="en-US" altLang="ko-KR" sz="2000" dirty="0"/>
              <a:t>where </a:t>
            </a:r>
            <a:r>
              <a:rPr lang="ko-KR" altLang="en-US" sz="2000" dirty="0" err="1"/>
              <a:t>조건절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국가 코드가 </a:t>
            </a:r>
            <a:r>
              <a:rPr lang="en-US" altLang="ko-KR" sz="2000" dirty="0" err="1"/>
              <a:t>kor</a:t>
            </a:r>
            <a:r>
              <a:rPr lang="ko-KR" altLang="en-US" sz="2000" dirty="0"/>
              <a:t>인 도시들의 국가코드를 </a:t>
            </a:r>
            <a:r>
              <a:rPr lang="ko-KR" altLang="en-US" sz="2000" dirty="0" err="1"/>
              <a:t>표시하시오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국가코드가 </a:t>
            </a:r>
            <a:r>
              <a:rPr lang="en-US" altLang="ko-KR" sz="2000" dirty="0" err="1"/>
              <a:t>kor</a:t>
            </a:r>
            <a:r>
              <a:rPr lang="ko-KR" altLang="en-US" sz="2000" dirty="0"/>
              <a:t>인 도시들의 국가코드를 중복제거해서 </a:t>
            </a:r>
            <a:r>
              <a:rPr lang="ko-KR" altLang="en-US" sz="2000" dirty="0" err="1"/>
              <a:t>표시하시오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en-US" altLang="ko-KR" sz="1900" dirty="0"/>
              <a:t>select </a:t>
            </a:r>
            <a:r>
              <a:rPr lang="en-US" altLang="ko-KR" sz="1900" dirty="0" err="1"/>
              <a:t>countrycode</a:t>
            </a:r>
            <a:r>
              <a:rPr lang="en-US" altLang="ko-KR" sz="1900" dirty="0"/>
              <a:t> from city where </a:t>
            </a:r>
            <a:r>
              <a:rPr lang="en-US" altLang="ko-KR" sz="1900" dirty="0" err="1"/>
              <a:t>countrycode</a:t>
            </a:r>
            <a:r>
              <a:rPr lang="en-US" altLang="ko-KR" sz="1900" dirty="0"/>
              <a:t> = '</a:t>
            </a:r>
            <a:r>
              <a:rPr lang="en-US" altLang="ko-KR" sz="1900" dirty="0" err="1"/>
              <a:t>kor</a:t>
            </a:r>
            <a:r>
              <a:rPr lang="en-US" altLang="ko-KR" sz="1900" dirty="0"/>
              <a:t>’;</a:t>
            </a:r>
          </a:p>
          <a:p>
            <a:r>
              <a:rPr lang="en-US" altLang="ko-KR" sz="1900" dirty="0"/>
              <a:t>#select distinct </a:t>
            </a:r>
            <a:r>
              <a:rPr lang="ko-KR" altLang="en-US" sz="1900" dirty="0"/>
              <a:t>컬럼</a:t>
            </a:r>
            <a:r>
              <a:rPr lang="en-US" altLang="ko-KR" sz="1900" dirty="0"/>
              <a:t>1, </a:t>
            </a:r>
            <a:r>
              <a:rPr lang="ko-KR" altLang="en-US" sz="1900" dirty="0"/>
              <a:t>컬럼</a:t>
            </a:r>
            <a:r>
              <a:rPr lang="en-US" altLang="ko-KR" sz="1900" dirty="0"/>
              <a:t>2… from </a:t>
            </a:r>
            <a:r>
              <a:rPr lang="ko-KR" altLang="en-US" sz="1900" dirty="0"/>
              <a:t>테이블명 </a:t>
            </a:r>
            <a:r>
              <a:rPr lang="en-US" altLang="ko-KR" sz="1900" dirty="0"/>
              <a:t>where </a:t>
            </a:r>
            <a:r>
              <a:rPr lang="ko-KR" altLang="en-US" sz="1900" dirty="0" err="1"/>
              <a:t>조건절</a:t>
            </a:r>
            <a:r>
              <a:rPr lang="en-US" altLang="ko-KR" sz="1900" dirty="0"/>
              <a:t>.   &lt;&lt; distinct </a:t>
            </a:r>
            <a:r>
              <a:rPr lang="ko-KR" altLang="en-US" sz="1900" dirty="0"/>
              <a:t>중복제거</a:t>
            </a:r>
            <a:endParaRPr lang="en-US" altLang="ko-KR" sz="1900" dirty="0"/>
          </a:p>
          <a:p>
            <a:r>
              <a:rPr lang="en-US" altLang="ko-KR" sz="1900" dirty="0"/>
              <a:t>select distinct </a:t>
            </a:r>
            <a:r>
              <a:rPr lang="en-US" altLang="ko-KR" sz="1900" dirty="0" err="1"/>
              <a:t>countrycode</a:t>
            </a:r>
            <a:r>
              <a:rPr lang="en-US" altLang="ko-KR" sz="1900" dirty="0"/>
              <a:t> from city where </a:t>
            </a:r>
            <a:r>
              <a:rPr lang="en-US" altLang="ko-KR" sz="1900" dirty="0" err="1"/>
              <a:t>countrycode</a:t>
            </a:r>
            <a:r>
              <a:rPr lang="en-US" altLang="ko-KR" sz="1900" dirty="0"/>
              <a:t> = '</a:t>
            </a:r>
            <a:r>
              <a:rPr lang="en-US" altLang="ko-KR" sz="1900" dirty="0" err="1"/>
              <a:t>kor</a:t>
            </a:r>
            <a:r>
              <a:rPr lang="en-US" altLang="ko-KR" sz="1900" dirty="0"/>
              <a:t>';   #&lt;</a:t>
            </a:r>
            <a:r>
              <a:rPr lang="ko-KR" altLang="en-US" sz="1900" dirty="0"/>
              <a:t>중복제거 </a:t>
            </a:r>
            <a:endParaRPr lang="en-US" altLang="ko-KR" sz="19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5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 – AND , OR , NOT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46" y="18927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9A8FC-AD9B-4F45-8D0C-BF1412035539}"/>
              </a:ext>
            </a:extLst>
          </p:cNvPr>
          <p:cNvSpPr txBox="1"/>
          <p:nvPr/>
        </p:nvSpPr>
        <p:spPr>
          <a:xfrm>
            <a:off x="955646" y="189273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&amp;&amp; || </a:t>
            </a:r>
            <a:r>
              <a:rPr lang="ko-KR" altLang="en-US" dirty="0"/>
              <a:t>은 </a:t>
            </a:r>
            <a:r>
              <a:rPr lang="ko-KR" altLang="en-US" dirty="0" err="1"/>
              <a:t>사용못함</a:t>
            </a:r>
            <a:r>
              <a:rPr lang="ko-KR" altLang="en-US" dirty="0"/>
              <a:t>  </a:t>
            </a:r>
            <a:r>
              <a:rPr lang="en-US" altLang="ko-KR" dirty="0"/>
              <a:t>.  !=(not)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국가코드 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ko-KR" altLang="en-US" dirty="0"/>
              <a:t>이면서 인구가 </a:t>
            </a:r>
            <a:r>
              <a:rPr lang="en-US" altLang="ko-KR" dirty="0"/>
              <a:t>100</a:t>
            </a:r>
            <a:r>
              <a:rPr lang="ko-KR" altLang="en-US" dirty="0"/>
              <a:t>만 이상인 도시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 * from city where population &gt;= 1000000 and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kor</a:t>
            </a:r>
            <a:r>
              <a:rPr lang="en-US" altLang="ko-KR" dirty="0"/>
              <a:t>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 * from city where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kor</a:t>
            </a:r>
            <a:r>
              <a:rPr lang="en-US" altLang="ko-KR" dirty="0"/>
              <a:t>' and population &gt;= 1000000;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국가코드 </a:t>
            </a:r>
            <a:r>
              <a:rPr lang="en-US" altLang="ko-KR" dirty="0" err="1"/>
              <a:t>kor</a:t>
            </a:r>
            <a:r>
              <a:rPr lang="en-US" altLang="ko-KR" dirty="0"/>
              <a:t>, </a:t>
            </a:r>
            <a:r>
              <a:rPr lang="en-US" altLang="ko-KR" dirty="0" err="1"/>
              <a:t>chn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jpn</a:t>
            </a:r>
            <a:r>
              <a:rPr lang="ko-KR" altLang="en-US" dirty="0"/>
              <a:t> 인 도시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 * from city where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kor</a:t>
            </a:r>
            <a:r>
              <a:rPr lang="en-US" altLang="ko-KR" dirty="0"/>
              <a:t>' or 						    			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chn</a:t>
            </a:r>
            <a:r>
              <a:rPr lang="en-US" altLang="ko-KR" dirty="0"/>
              <a:t>' or             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            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jpn</a:t>
            </a:r>
            <a:r>
              <a:rPr lang="en-US" altLang="ko-KR" dirty="0"/>
              <a:t>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Kor</a:t>
            </a:r>
            <a:r>
              <a:rPr lang="ko-KR" altLang="en-US" dirty="0"/>
              <a:t>가 아니면서 인구가 </a:t>
            </a:r>
            <a:r>
              <a:rPr lang="en-US" altLang="ko-KR" dirty="0"/>
              <a:t>100</a:t>
            </a:r>
            <a:r>
              <a:rPr lang="ko-KR" altLang="en-US" dirty="0"/>
              <a:t>만 이상인 도시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select * from city where </a:t>
            </a:r>
            <a:r>
              <a:rPr lang="en-US" altLang="ko-KR" dirty="0" err="1"/>
              <a:t>countrycode</a:t>
            </a:r>
            <a:r>
              <a:rPr lang="en-US" altLang="ko-KR" dirty="0"/>
              <a:t> != '</a:t>
            </a:r>
            <a:r>
              <a:rPr lang="en-US" altLang="ko-KR" dirty="0" err="1"/>
              <a:t>kor</a:t>
            </a:r>
            <a:r>
              <a:rPr lang="en-US" altLang="ko-KR" dirty="0"/>
              <a:t>' and population &gt;= 1000000;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762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8B7C3-242D-412C-B392-3EB95DFA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 – IN, BETWEEN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D8B9B-132D-4BF6-8F5D-0FAB648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국가코드 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jpn</a:t>
            </a:r>
            <a:r>
              <a:rPr lang="en-US" altLang="ko-KR" sz="1800" dirty="0"/>
              <a:t> </a:t>
            </a:r>
            <a:r>
              <a:rPr lang="ko-KR" altLang="en-US" sz="1800" dirty="0"/>
              <a:t>인 도시</a:t>
            </a:r>
            <a:endParaRPr lang="en-US" altLang="ko-KR" sz="1800" dirty="0"/>
          </a:p>
          <a:p>
            <a:r>
              <a:rPr lang="en-US" altLang="ko-KR" sz="1800" dirty="0"/>
              <a:t>Where </a:t>
            </a:r>
            <a:r>
              <a:rPr lang="en-US" altLang="ko-KR" sz="1800" dirty="0" err="1"/>
              <a:t>Countrycode</a:t>
            </a:r>
            <a:r>
              <a:rPr lang="en-US" altLang="ko-KR" sz="1800" dirty="0"/>
              <a:t> In(‘KOR’, ’CHN’, ‘JPN’)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Between a and b </a:t>
            </a:r>
            <a:r>
              <a:rPr lang="en-US" altLang="ko-KR" sz="1800" dirty="0">
                <a:sym typeface="Wingdings" panose="05000000000000000000" pitchFamily="2" charset="2"/>
              </a:rPr>
              <a:t> a </a:t>
            </a:r>
            <a:r>
              <a:rPr lang="ko-KR" altLang="en-US" sz="1800" dirty="0">
                <a:sym typeface="Wingdings" panose="05000000000000000000" pitchFamily="2" charset="2"/>
              </a:rPr>
              <a:t>이상 </a:t>
            </a:r>
            <a:r>
              <a:rPr lang="en-US" altLang="ko-KR" sz="1800" dirty="0">
                <a:sym typeface="Wingdings" panose="05000000000000000000" pitchFamily="2" charset="2"/>
              </a:rPr>
              <a:t>b</a:t>
            </a:r>
            <a:r>
              <a:rPr lang="ko-KR" altLang="en-US" sz="1800" dirty="0">
                <a:sym typeface="Wingdings" panose="05000000000000000000" pitchFamily="2" charset="2"/>
              </a:rPr>
              <a:t>이하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1800" dirty="0">
                <a:sym typeface="Wingdings" panose="05000000000000000000" pitchFamily="2" charset="2"/>
              </a:rPr>
              <a:t>국가코드가 </a:t>
            </a:r>
            <a:r>
              <a:rPr lang="en-US" altLang="ko-KR" sz="1800" dirty="0">
                <a:sym typeface="Wingdings" panose="05000000000000000000" pitchFamily="2" charset="2"/>
              </a:rPr>
              <a:t>‘</a:t>
            </a:r>
            <a:r>
              <a:rPr lang="en-US" altLang="ko-KR" sz="1800" dirty="0" err="1">
                <a:sym typeface="Wingdings" panose="05000000000000000000" pitchFamily="2" charset="2"/>
              </a:rPr>
              <a:t>kor</a:t>
            </a:r>
            <a:r>
              <a:rPr lang="en-US" altLang="ko-KR" sz="1800" dirty="0">
                <a:sym typeface="Wingdings" panose="05000000000000000000" pitchFamily="2" charset="2"/>
              </a:rPr>
              <a:t>’ </a:t>
            </a:r>
            <a:r>
              <a:rPr lang="ko-KR" altLang="en-US" sz="1800" dirty="0">
                <a:sym typeface="Wingdings" panose="05000000000000000000" pitchFamily="2" charset="2"/>
              </a:rPr>
              <a:t>인구가 </a:t>
            </a:r>
            <a:r>
              <a:rPr lang="en-US" altLang="ko-KR" sz="1800" dirty="0">
                <a:sym typeface="Wingdings" panose="05000000000000000000" pitchFamily="2" charset="2"/>
              </a:rPr>
              <a:t>100</a:t>
            </a:r>
            <a:r>
              <a:rPr lang="ko-KR" altLang="en-US" sz="1800" dirty="0" err="1">
                <a:sym typeface="Wingdings" panose="05000000000000000000" pitchFamily="2" charset="2"/>
              </a:rPr>
              <a:t>만이상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500</a:t>
            </a:r>
            <a:r>
              <a:rPr lang="ko-KR" altLang="en-US" sz="1800" dirty="0" err="1">
                <a:sym typeface="Wingdings" panose="05000000000000000000" pitchFamily="2" charset="2"/>
              </a:rPr>
              <a:t>만이하인도시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/>
              <a:t>Where </a:t>
            </a:r>
            <a:r>
              <a:rPr lang="en-US" altLang="ko-KR" sz="1800" dirty="0" err="1"/>
              <a:t>countrycode</a:t>
            </a:r>
            <a:r>
              <a:rPr lang="en-US" altLang="ko-KR" sz="1800" dirty="0"/>
              <a:t> = ‘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’ and (population &gt;= 1000000</a:t>
            </a:r>
          </a:p>
          <a:p>
            <a:r>
              <a:rPr lang="en-US" altLang="ko-KR" sz="1800" dirty="0"/>
              <a:t>And population &lt;= 5000000 </a:t>
            </a:r>
          </a:p>
          <a:p>
            <a:r>
              <a:rPr lang="en-US" altLang="ko-KR" sz="1800" dirty="0"/>
              <a:t>Where </a:t>
            </a:r>
            <a:r>
              <a:rPr lang="en-US" altLang="ko-KR" sz="1800" dirty="0" err="1"/>
              <a:t>countrycode</a:t>
            </a:r>
            <a:r>
              <a:rPr lang="en-US" altLang="ko-KR" sz="1800" dirty="0"/>
              <a:t> = ‘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’ and (population between 1000000 and 5000000)</a:t>
            </a:r>
          </a:p>
          <a:p>
            <a:endParaRPr lang="en-US" altLang="ko-KR" sz="1800" dirty="0"/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Arial Unicode MS"/>
                <a:ea typeface="IBMPlexMono-Regular"/>
              </a:rPr>
              <a:t>SELECT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 *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Arial Unicode MS"/>
                <a:ea typeface="IBMPlexMono-Regular"/>
              </a:rPr>
              <a:t>FROM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 테이블명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Arial Unicode MS"/>
                <a:ea typeface="IBMPlexMono-Regular"/>
              </a:rPr>
              <a:t>WHERE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 열명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Arial Unicode MS"/>
                <a:ea typeface="IBMPlexMono-Regular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 (값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Arial Unicode MS"/>
                <a:ea typeface="IBMPlexMono-Regular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, 값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Arial Unicode MS"/>
                <a:ea typeface="IBMPlexMono-Regular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, 값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Arial Unicode MS"/>
                <a:ea typeface="IBMPlexMono-Regular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Arial Unicode MS"/>
              <a:ea typeface="IBMPlexMono-Regular"/>
            </a:endParaRPr>
          </a:p>
          <a:p>
            <a:endParaRPr lang="en-US" altLang="ko-KR" sz="1800" dirty="0">
              <a:solidFill>
                <a:srgbClr val="DCDCDC"/>
              </a:solidFill>
              <a:latin typeface="Arial Unicode MS"/>
              <a:ea typeface="IBMPlexMono-Regular"/>
            </a:endParaRP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Arial Unicode MS"/>
                <a:ea typeface="IBMPlexMono-Regular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16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 – </a:t>
            </a:r>
            <a:r>
              <a:rPr lang="ko-KR" altLang="en-US" dirty="0"/>
              <a:t>정렬 </a:t>
            </a:r>
            <a:r>
              <a:rPr lang="en-US" altLang="ko-KR" dirty="0"/>
              <a:t>(order by)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오름차순 </a:t>
            </a:r>
            <a:r>
              <a:rPr lang="en-US" altLang="ko-KR" sz="1800" dirty="0"/>
              <a:t>/ </a:t>
            </a:r>
            <a:r>
              <a:rPr lang="ko-KR" altLang="en-US" sz="1800" dirty="0"/>
              <a:t>내림차순 정렬</a:t>
            </a:r>
            <a:endParaRPr lang="en-US" altLang="ko-KR" sz="1800" dirty="0"/>
          </a:p>
          <a:p>
            <a:r>
              <a:rPr lang="en-US" altLang="ko-KR" sz="1800" dirty="0" err="1"/>
              <a:t>Asc</a:t>
            </a:r>
            <a:r>
              <a:rPr lang="en-US" altLang="ko-KR" sz="1800" dirty="0"/>
              <a:t> </a:t>
            </a:r>
            <a:r>
              <a:rPr lang="ko-KR" altLang="en-US" sz="1800" dirty="0"/>
              <a:t>는 결과를 오름차순으로 정렬한다</a:t>
            </a:r>
            <a:r>
              <a:rPr lang="en-US" altLang="ko-KR" sz="1800" dirty="0"/>
              <a:t>. (</a:t>
            </a:r>
            <a:r>
              <a:rPr lang="ko-KR" altLang="en-US" sz="1800" dirty="0"/>
              <a:t>기본값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Desc </a:t>
            </a:r>
            <a:r>
              <a:rPr lang="ko-KR" altLang="en-US" sz="1800" dirty="0"/>
              <a:t>는 결과를 내림차순으로 정렬한다</a:t>
            </a:r>
            <a:r>
              <a:rPr lang="en-US" altLang="ko-KR" sz="1800" dirty="0"/>
              <a:t>. (ex,</a:t>
            </a:r>
            <a:r>
              <a:rPr lang="ko-KR" altLang="en-US" sz="1800" dirty="0"/>
              <a:t>게시판에서 </a:t>
            </a:r>
            <a:r>
              <a:rPr lang="ko-KR" altLang="en-US" sz="1800" dirty="0" err="1"/>
              <a:t>최신글</a:t>
            </a:r>
            <a:r>
              <a:rPr lang="ko-KR" altLang="en-US" sz="1800" dirty="0"/>
              <a:t> 내림차순</a:t>
            </a:r>
            <a:r>
              <a:rPr lang="en-US" altLang="ko-KR" sz="1800" dirty="0"/>
              <a:t>)</a:t>
            </a:r>
          </a:p>
          <a:p>
            <a:endParaRPr lang="en-US" altLang="ko-KR" dirty="0"/>
          </a:p>
          <a:p>
            <a:r>
              <a:rPr lang="en-US" altLang="ko-KR" sz="1800" dirty="0"/>
              <a:t>1. </a:t>
            </a:r>
            <a:r>
              <a:rPr lang="en-US" altLang="ko-KR" sz="1800" dirty="0" err="1"/>
              <a:t>Kor</a:t>
            </a:r>
            <a:r>
              <a:rPr lang="en-US" altLang="ko-KR" sz="1800" dirty="0"/>
              <a:t> </a:t>
            </a:r>
            <a:r>
              <a:rPr lang="ko-KR" altLang="en-US" sz="1800" dirty="0"/>
              <a:t>인 도시를 찾아 인구수의 역순으로 </a:t>
            </a:r>
            <a:r>
              <a:rPr lang="ko-KR" altLang="en-US" sz="1800" dirty="0" err="1"/>
              <a:t>표시하시오</a:t>
            </a:r>
            <a:endParaRPr lang="en-US" altLang="ko-KR" sz="1800" dirty="0"/>
          </a:p>
          <a:p>
            <a:r>
              <a:rPr lang="en-US" altLang="ko-KR" sz="1800" dirty="0"/>
              <a:t>2. city </a:t>
            </a:r>
            <a:r>
              <a:rPr lang="ko-KR" altLang="en-US" sz="1800" dirty="0"/>
              <a:t>테이블의 국가코드와 인구수를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 </a:t>
            </a:r>
            <a:r>
              <a:rPr lang="ko-KR" altLang="en-US" sz="1800" dirty="0"/>
              <a:t>단 정렬은 국가 코드 별로 오름차순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 err="1"/>
              <a:t>동일안</a:t>
            </a:r>
            <a:r>
              <a:rPr lang="ko-KR" altLang="en-US" sz="1800" dirty="0"/>
              <a:t> 코드 안에서 인구수의 역순으로 표시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30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결과값의 일부만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/>
          <a:lstStyle/>
          <a:p>
            <a:r>
              <a:rPr lang="ko-KR" altLang="en-US" sz="1500" dirty="0"/>
              <a:t>서버에 따라 명령문이 다르다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Sql</a:t>
            </a:r>
            <a:r>
              <a:rPr lang="en-US" altLang="ko-KR" sz="1500" dirty="0"/>
              <a:t> </a:t>
            </a:r>
            <a:r>
              <a:rPr lang="ko-KR" altLang="en-US" sz="1500" dirty="0"/>
              <a:t>쿼리 </a:t>
            </a:r>
            <a:r>
              <a:rPr lang="ko-KR" altLang="en-US" sz="1500" dirty="0" err="1"/>
              <a:t>결과중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상위몇개만</a:t>
            </a:r>
            <a:r>
              <a:rPr lang="ko-KR" altLang="en-US" sz="1500" dirty="0"/>
              <a:t> 보여주는 쿼리</a:t>
            </a:r>
            <a:endParaRPr lang="en-US" altLang="ko-KR" sz="1500" dirty="0"/>
          </a:p>
          <a:p>
            <a:r>
              <a:rPr lang="en-US" altLang="ko-KR" sz="1500" dirty="0" err="1"/>
              <a:t>Mysql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en-US" altLang="ko-KR" sz="1500" dirty="0"/>
              <a:t> limit </a:t>
            </a:r>
          </a:p>
          <a:p>
            <a:r>
              <a:rPr lang="en-US" altLang="ko-KR" sz="1500" dirty="0"/>
              <a:t>Oracle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rownum</a:t>
            </a:r>
            <a:r>
              <a:rPr lang="en-US" altLang="ko-KR" sz="1500" dirty="0"/>
              <a:t> </a:t>
            </a:r>
          </a:p>
          <a:p>
            <a:r>
              <a:rPr lang="en-US" altLang="ko-KR" sz="1500" dirty="0" err="1"/>
              <a:t>SQLServer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en-US" altLang="ko-KR" sz="1500" dirty="0"/>
              <a:t>  TOP</a:t>
            </a:r>
          </a:p>
          <a:p>
            <a:r>
              <a:rPr lang="en-US" altLang="ko-KR" sz="1500" dirty="0"/>
              <a:t>--</a:t>
            </a:r>
            <a:r>
              <a:rPr lang="ko-KR" altLang="en-US" sz="1500" dirty="0"/>
              <a:t>쿼리문의 가장 뒤에 쓴다</a:t>
            </a:r>
            <a:r>
              <a:rPr lang="en-US" altLang="ko-KR" sz="1500" dirty="0"/>
              <a:t>.--</a:t>
            </a:r>
          </a:p>
          <a:p>
            <a:r>
              <a:rPr lang="en-US" altLang="ko-KR" sz="1500" dirty="0"/>
              <a:t>Select </a:t>
            </a:r>
            <a:r>
              <a:rPr lang="ko-KR" altLang="en-US" sz="1500" dirty="0"/>
              <a:t>* </a:t>
            </a:r>
            <a:r>
              <a:rPr lang="en-US" altLang="ko-KR" sz="1500" dirty="0"/>
              <a:t>from </a:t>
            </a:r>
            <a:r>
              <a:rPr lang="ko-KR" altLang="en-US" sz="1500" dirty="0"/>
              <a:t>테이블명 </a:t>
            </a:r>
            <a:r>
              <a:rPr lang="en-US" altLang="ko-KR" sz="1500" dirty="0"/>
              <a:t>where </a:t>
            </a:r>
            <a:r>
              <a:rPr lang="ko-KR" altLang="en-US" sz="1500" dirty="0" err="1"/>
              <a:t>조건절</a:t>
            </a:r>
            <a:r>
              <a:rPr lang="ko-KR" altLang="en-US" sz="1500" dirty="0"/>
              <a:t> </a:t>
            </a:r>
            <a:r>
              <a:rPr lang="en-US" altLang="ko-KR" sz="1500" dirty="0"/>
              <a:t>order by </a:t>
            </a:r>
            <a:r>
              <a:rPr lang="ko-KR" altLang="en-US" sz="1500" dirty="0"/>
              <a:t>정렬 </a:t>
            </a:r>
            <a:r>
              <a:rPr lang="en-US" altLang="ko-KR" sz="1500" dirty="0" err="1"/>
              <a:t>limt</a:t>
            </a:r>
            <a:r>
              <a:rPr lang="en-US" altLang="ko-KR" sz="1500" dirty="0"/>
              <a:t> start, </a:t>
            </a:r>
            <a:r>
              <a:rPr lang="ko-KR" altLang="en-US" sz="1500" dirty="0"/>
              <a:t>보여줄 수 </a:t>
            </a:r>
            <a:r>
              <a:rPr lang="en-US" altLang="ko-KR" sz="1500" dirty="0"/>
              <a:t>;10</a:t>
            </a:r>
          </a:p>
          <a:p>
            <a:endParaRPr lang="en-US" altLang="ko-KR" sz="1500" dirty="0"/>
          </a:p>
          <a:p>
            <a:r>
              <a:rPr lang="en-US" altLang="ko-KR" sz="1500" dirty="0"/>
              <a:t>Ex </a:t>
            </a:r>
            <a:r>
              <a:rPr lang="ko-KR" altLang="en-US" sz="1500" dirty="0"/>
              <a:t>국가코드가 </a:t>
            </a:r>
            <a:r>
              <a:rPr lang="en-US" altLang="ko-KR" sz="1500" dirty="0"/>
              <a:t>‘</a:t>
            </a:r>
            <a:r>
              <a:rPr lang="en-US" altLang="ko-KR" sz="1500" dirty="0" err="1"/>
              <a:t>kor</a:t>
            </a:r>
            <a:r>
              <a:rPr lang="en-US" altLang="ko-KR" sz="1500" dirty="0"/>
              <a:t>’ </a:t>
            </a:r>
            <a:r>
              <a:rPr lang="ko-KR" altLang="en-US" sz="1500" dirty="0"/>
              <a:t>인 도시들 중 인구수가 많은 순서로 상위 </a:t>
            </a:r>
            <a:r>
              <a:rPr lang="en-US" altLang="ko-KR" sz="1500" dirty="0"/>
              <a:t>10</a:t>
            </a:r>
            <a:r>
              <a:rPr lang="ko-KR" altLang="en-US" sz="1500" dirty="0"/>
              <a:t>개만 </a:t>
            </a:r>
            <a:r>
              <a:rPr lang="ko-KR" altLang="en-US" sz="1500" dirty="0" err="1"/>
              <a:t>표시하셍쇼</a:t>
            </a:r>
            <a:endParaRPr lang="en-US" altLang="ko-KR" sz="1500" dirty="0"/>
          </a:p>
          <a:p>
            <a:r>
              <a:rPr lang="en-US" altLang="ko-KR" sz="1500" dirty="0"/>
              <a:t>select*from city where </a:t>
            </a:r>
            <a:r>
              <a:rPr lang="en-US" altLang="ko-KR" sz="1500" dirty="0" err="1"/>
              <a:t>countryCode</a:t>
            </a:r>
            <a:r>
              <a:rPr lang="en-US" altLang="ko-KR" sz="1500" dirty="0"/>
              <a:t> ='KOR' order by Population Desc limit 0, 10; </a:t>
            </a:r>
          </a:p>
          <a:p>
            <a:r>
              <a:rPr lang="en-US" altLang="ko-KR" sz="1500" dirty="0"/>
              <a:t>Page = 2</a:t>
            </a:r>
          </a:p>
          <a:p>
            <a:r>
              <a:rPr lang="en-US" altLang="ko-KR" sz="1500" dirty="0"/>
              <a:t>Limit 10, 10</a:t>
            </a:r>
          </a:p>
          <a:p>
            <a:r>
              <a:rPr lang="en-US" altLang="ko-KR" sz="1500" dirty="0"/>
              <a:t>Page = 3</a:t>
            </a:r>
          </a:p>
          <a:p>
            <a:r>
              <a:rPr lang="en-US" altLang="ko-KR" sz="1500" dirty="0"/>
              <a:t>Limit = 20 , 10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754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함수 </a:t>
            </a:r>
            <a:r>
              <a:rPr lang="en-US" altLang="ko-KR" dirty="0"/>
              <a:t>(Aggregation 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Count() – </a:t>
            </a:r>
            <a:r>
              <a:rPr lang="ko-KR" altLang="en-US" sz="1400" dirty="0"/>
              <a:t>레코드의 개수를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   </a:t>
            </a:r>
            <a:r>
              <a:rPr lang="en-US" altLang="ko-KR" sz="1400" dirty="0"/>
              <a:t>////////////</a:t>
            </a:r>
            <a:r>
              <a:rPr lang="ko-KR" altLang="en-US" sz="1400" dirty="0"/>
              <a:t>레코드의 </a:t>
            </a:r>
            <a:r>
              <a:rPr lang="ko-KR" altLang="en-US" sz="1400" dirty="0" err="1"/>
              <a:t>갯수임</a:t>
            </a:r>
            <a:r>
              <a:rPr lang="en-US" altLang="ko-KR" sz="1400" dirty="0"/>
              <a:t>/////</a:t>
            </a:r>
          </a:p>
          <a:p>
            <a:r>
              <a:rPr lang="en-US" altLang="ko-KR" sz="1400" dirty="0"/>
              <a:t>Sum() – </a:t>
            </a:r>
            <a:r>
              <a:rPr lang="ko-KR" altLang="en-US" sz="1400" dirty="0"/>
              <a:t>컬럼 값의 합 </a:t>
            </a:r>
            <a:r>
              <a:rPr lang="en-US" altLang="ko-KR" sz="1400" dirty="0"/>
              <a:t>			/////</a:t>
            </a:r>
            <a:r>
              <a:rPr lang="ko-KR" altLang="en-US" sz="1400" dirty="0" err="1"/>
              <a:t>컬럼값은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인티져</a:t>
            </a:r>
            <a:r>
              <a:rPr lang="en-US" altLang="ko-KR" sz="1400" dirty="0"/>
              <a:t>//////</a:t>
            </a:r>
          </a:p>
          <a:p>
            <a:r>
              <a:rPr lang="en-US" altLang="ko-KR" sz="1400" dirty="0"/>
              <a:t>Avg() –</a:t>
            </a:r>
            <a:r>
              <a:rPr lang="ko-KR" altLang="en-US" sz="1400" dirty="0" err="1"/>
              <a:t>컬럼값의</a:t>
            </a:r>
            <a:r>
              <a:rPr lang="ko-KR" altLang="en-US" sz="1400" dirty="0"/>
              <a:t> 평균</a:t>
            </a:r>
            <a:endParaRPr lang="en-US" altLang="ko-KR" sz="1400" dirty="0"/>
          </a:p>
          <a:p>
            <a:r>
              <a:rPr lang="en-US" altLang="ko-KR" sz="1400" dirty="0"/>
              <a:t>Min () / max () – </a:t>
            </a:r>
            <a:r>
              <a:rPr lang="ko-KR" altLang="en-US" sz="1400" dirty="0" err="1"/>
              <a:t>컬럼값의</a:t>
            </a:r>
            <a:r>
              <a:rPr lang="ko-KR" altLang="en-US" sz="1400" dirty="0"/>
              <a:t> 최소</a:t>
            </a:r>
            <a:r>
              <a:rPr lang="en-US" altLang="ko-KR" sz="1400" dirty="0"/>
              <a:t>, </a:t>
            </a:r>
            <a:r>
              <a:rPr lang="ko-KR" altLang="en-US" sz="1400" dirty="0"/>
              <a:t>최대값을 리턴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한국의 도시 수는 몇 개인가</a:t>
            </a:r>
            <a:r>
              <a:rPr lang="en-US" altLang="ko-KR" sz="1400" dirty="0"/>
              <a:t>? </a:t>
            </a:r>
          </a:p>
          <a:p>
            <a:r>
              <a:rPr lang="en-US" altLang="ko-KR" sz="1400" dirty="0"/>
              <a:t>select count(*) from city where </a:t>
            </a:r>
            <a:r>
              <a:rPr lang="en-US" altLang="ko-KR" sz="1400" dirty="0" err="1"/>
              <a:t>countrycode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';</a:t>
            </a:r>
          </a:p>
          <a:p>
            <a:r>
              <a:rPr lang="ko-KR" altLang="en-US" sz="1400" dirty="0"/>
              <a:t>한국도시의 인구수의 평균을 </a:t>
            </a:r>
            <a:r>
              <a:rPr lang="ko-KR" altLang="en-US" sz="1400" dirty="0" err="1"/>
              <a:t>구하시오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select avg(population) from city where </a:t>
            </a:r>
            <a:r>
              <a:rPr lang="en-US" altLang="ko-KR" sz="1400" dirty="0" err="1"/>
              <a:t>countrycode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';</a:t>
            </a:r>
          </a:p>
          <a:p>
            <a:r>
              <a:rPr lang="ko-KR" altLang="en-US" sz="1400" dirty="0"/>
              <a:t>한국 도시 인구수의 최대값을 </a:t>
            </a:r>
            <a:r>
              <a:rPr lang="ko-KR" altLang="en-US" sz="1400" dirty="0" err="1"/>
              <a:t>구하시오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select min(population) from city where </a:t>
            </a:r>
            <a:r>
              <a:rPr lang="en-US" altLang="ko-KR" sz="1400" dirty="0" err="1"/>
              <a:t>countrycode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';</a:t>
            </a:r>
          </a:p>
          <a:p>
            <a:r>
              <a:rPr lang="ko-KR" altLang="en-US" sz="1400" dirty="0"/>
              <a:t>한국 도시 인구의 최소 값을 </a:t>
            </a:r>
            <a:r>
              <a:rPr lang="ko-KR" altLang="en-US" sz="1400" dirty="0" err="1"/>
              <a:t>구하시오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select max(population) from city where </a:t>
            </a:r>
            <a:r>
              <a:rPr lang="en-US" altLang="ko-KR" sz="1400" dirty="0" err="1"/>
              <a:t>countrycode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5167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721453" y="570451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721453" y="1669409"/>
            <a:ext cx="9599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검색을 위해서는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데이터는 반드시 정렬 </a:t>
            </a:r>
            <a:r>
              <a:rPr lang="en-US" altLang="ko-KR" dirty="0"/>
              <a:t>(Sorting )</a:t>
            </a:r>
            <a:r>
              <a:rPr lang="ko-KR" altLang="en-US" dirty="0"/>
              <a:t>되어 있어야함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정렬이 되어있지 않으면 </a:t>
            </a:r>
            <a:r>
              <a:rPr lang="en-US" altLang="ko-KR" dirty="0"/>
              <a:t>(</a:t>
            </a:r>
            <a:r>
              <a:rPr lang="ko-KR" altLang="en-US" dirty="0"/>
              <a:t>최선 </a:t>
            </a:r>
            <a:r>
              <a:rPr lang="en-US" altLang="ko-KR" dirty="0"/>
              <a:t>: 1  </a:t>
            </a:r>
            <a:r>
              <a:rPr lang="ko-KR" altLang="en-US" dirty="0"/>
              <a:t>최악 </a:t>
            </a:r>
            <a:r>
              <a:rPr lang="en-US" altLang="ko-KR" dirty="0"/>
              <a:t>: n,  </a:t>
            </a:r>
            <a:r>
              <a:rPr lang="ko-KR" altLang="en-US" dirty="0"/>
              <a:t>평균</a:t>
            </a:r>
            <a:r>
              <a:rPr lang="en-US" altLang="ko-KR" dirty="0"/>
              <a:t>: n/2) </a:t>
            </a:r>
            <a:r>
              <a:rPr lang="ko-KR" altLang="en-US" dirty="0"/>
              <a:t>평균적으로 전체 데이터의 절반필요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정렬이 되어있을 경우 데이터를 빠른 시간 안에 찾을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퀵정렬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힙정렬</a:t>
            </a:r>
            <a:r>
              <a:rPr lang="ko-KR" altLang="en-US" dirty="0"/>
              <a:t> 계열이 주로 사용됨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47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Length() – </a:t>
            </a:r>
            <a:r>
              <a:rPr lang="ko-KR" altLang="en-US" sz="1200" dirty="0"/>
              <a:t>레코드의 문자열 컬럼을 글자수를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함수</a:t>
            </a:r>
            <a:endParaRPr lang="en-US" altLang="ko-KR" sz="1200" dirty="0"/>
          </a:p>
          <a:p>
            <a:r>
              <a:rPr lang="en-US" altLang="ko-KR" sz="1200" dirty="0"/>
              <a:t>Min() – </a:t>
            </a:r>
            <a:r>
              <a:rPr lang="ko-KR" altLang="en-US" sz="1200" dirty="0"/>
              <a:t>문자열의 중간부분을 리턴</a:t>
            </a:r>
            <a:endParaRPr lang="en-US" altLang="ko-KR" sz="1200" dirty="0"/>
          </a:p>
          <a:p>
            <a:r>
              <a:rPr lang="en-US" altLang="ko-KR" sz="1200" dirty="0"/>
              <a:t>Upper () / lower () –   </a:t>
            </a:r>
            <a:r>
              <a:rPr lang="ko-KR" altLang="en-US" sz="1200" dirty="0"/>
              <a:t>대</a:t>
            </a:r>
            <a:r>
              <a:rPr lang="en-US" altLang="ko-KR" sz="1200" dirty="0"/>
              <a:t> / </a:t>
            </a:r>
            <a:r>
              <a:rPr lang="ko-KR" altLang="en-US" sz="1200" dirty="0"/>
              <a:t>소문자로 리턴</a:t>
            </a:r>
            <a:endParaRPr lang="en-US" altLang="ko-KR" sz="1200" dirty="0"/>
          </a:p>
          <a:p>
            <a:r>
              <a:rPr lang="en-US" altLang="ko-KR" sz="1200" dirty="0"/>
              <a:t>Round () – </a:t>
            </a:r>
            <a:r>
              <a:rPr lang="ko-KR" altLang="en-US" sz="1200" dirty="0"/>
              <a:t>숫자 컬럼 값을 반올림 해서리턴</a:t>
            </a:r>
            <a:endParaRPr lang="en-US" altLang="ko-KR" sz="1200" dirty="0"/>
          </a:p>
          <a:p>
            <a:r>
              <a:rPr lang="en-US" altLang="ko-KR" sz="1200" dirty="0"/>
              <a:t>Mid () </a:t>
            </a:r>
            <a:r>
              <a:rPr lang="ko-KR" altLang="en-US" sz="1200" dirty="0" err="1"/>
              <a:t>자르는것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Country </a:t>
            </a:r>
            <a:r>
              <a:rPr lang="ko-KR" altLang="en-US" sz="1200" dirty="0"/>
              <a:t>테이블에서 각 </a:t>
            </a:r>
            <a:r>
              <a:rPr lang="en-US" altLang="ko-KR" sz="1200" dirty="0"/>
              <a:t>name </a:t>
            </a:r>
            <a:r>
              <a:rPr lang="ko-KR" altLang="en-US" sz="1200" dirty="0"/>
              <a:t>컬럼의 글자수를 표기하라</a:t>
            </a:r>
            <a:endParaRPr lang="en-US" altLang="ko-KR" sz="1200" dirty="0"/>
          </a:p>
          <a:p>
            <a:r>
              <a:rPr lang="en-US" altLang="ko-KR" sz="1200" dirty="0"/>
              <a:t>Country </a:t>
            </a:r>
            <a:r>
              <a:rPr lang="ko-KR" altLang="en-US" sz="1200" dirty="0"/>
              <a:t>테이블에서 나라명을 앞 </a:t>
            </a:r>
            <a:r>
              <a:rPr lang="ko-KR" altLang="en-US" sz="1200" dirty="0" err="1"/>
              <a:t>세글자만</a:t>
            </a:r>
            <a:r>
              <a:rPr lang="ko-KR" altLang="en-US" sz="1200" dirty="0"/>
              <a:t> 대문자로 표시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    -mid(1, 3) </a:t>
            </a:r>
          </a:p>
          <a:p>
            <a:r>
              <a:rPr lang="en-US" altLang="ko-KR" sz="1200" dirty="0"/>
              <a:t>Country </a:t>
            </a:r>
            <a:r>
              <a:rPr lang="ko-KR" altLang="en-US" sz="1200" dirty="0"/>
              <a:t>테이블에서 </a:t>
            </a:r>
            <a:r>
              <a:rPr lang="en-US" altLang="ko-KR" sz="1200" dirty="0" err="1"/>
              <a:t>LifeExpectancy</a:t>
            </a:r>
            <a:r>
              <a:rPr lang="en-US" altLang="ko-KR" sz="1200" dirty="0"/>
              <a:t> (</a:t>
            </a:r>
            <a:r>
              <a:rPr lang="ko-KR" altLang="en-US" sz="1200" dirty="0"/>
              <a:t>기대수명</a:t>
            </a:r>
            <a:r>
              <a:rPr lang="en-US" altLang="ko-KR" sz="1200" dirty="0"/>
              <a:t>)</a:t>
            </a:r>
            <a:r>
              <a:rPr lang="ko-KR" altLang="en-US" sz="1200" dirty="0"/>
              <a:t>을 소수점 </a:t>
            </a:r>
            <a:r>
              <a:rPr lang="ko-KR" altLang="en-US" sz="1200" dirty="0" err="1"/>
              <a:t>첫재짜리</a:t>
            </a:r>
            <a:r>
              <a:rPr lang="ko-KR" altLang="en-US" sz="1200" dirty="0"/>
              <a:t> 에서 반올림 해서</a:t>
            </a:r>
            <a:r>
              <a:rPr lang="en-US" altLang="ko-KR" sz="1200" dirty="0"/>
              <a:t> </a:t>
            </a:r>
            <a:r>
              <a:rPr lang="ko-KR" altLang="en-US" sz="1200" dirty="0"/>
              <a:t>표시하라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-round (</a:t>
            </a:r>
            <a:r>
              <a:rPr lang="ko-KR" altLang="en-US" sz="1200" dirty="0" err="1"/>
              <a:t>컬럼명</a:t>
            </a:r>
            <a:r>
              <a:rPr lang="en-US" altLang="ko-KR" sz="1200" dirty="0"/>
              <a:t>, 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select length(Name), name from country;</a:t>
            </a:r>
          </a:p>
          <a:p>
            <a:r>
              <a:rPr lang="en-US" altLang="ko-KR" sz="1200" dirty="0"/>
              <a:t>select upper (mid(name, 1, 3)) Code from country;</a:t>
            </a:r>
          </a:p>
          <a:p>
            <a:r>
              <a:rPr lang="en-US" altLang="ko-KR" sz="1200" dirty="0"/>
              <a:t>select round(</a:t>
            </a:r>
            <a:r>
              <a:rPr lang="en-US" altLang="ko-KR" sz="1200" dirty="0" err="1"/>
              <a:t>LifeExpectancy</a:t>
            </a:r>
            <a:r>
              <a:rPr lang="en-US" altLang="ko-KR" sz="1200" dirty="0"/>
              <a:t>, 0) from country; 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460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1EDF-70CF-499C-B326-7E5D3C8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5620E-E4D5-4C97-BADB-FE42E69B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서로 다른 테이블을 </a:t>
            </a:r>
            <a:r>
              <a:rPr lang="ko-KR" altLang="en-US" sz="1800" dirty="0" err="1"/>
              <a:t>공통컬럼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왜래키</a:t>
            </a:r>
            <a:r>
              <a:rPr lang="en-US" altLang="ko-KR" sz="1800" dirty="0"/>
              <a:t>)</a:t>
            </a:r>
            <a:r>
              <a:rPr lang="ko-KR" altLang="en-US" sz="1800" dirty="0"/>
              <a:t>을 기준으로 합치는</a:t>
            </a:r>
            <a:r>
              <a:rPr lang="en-US" altLang="ko-KR" sz="1800" dirty="0"/>
              <a:t>(</a:t>
            </a:r>
            <a:r>
              <a:rPr lang="ko-KR" altLang="en-US" sz="1800" dirty="0"/>
              <a:t>결합하는</a:t>
            </a:r>
            <a:r>
              <a:rPr lang="en-US" altLang="ko-KR" sz="1800" dirty="0"/>
              <a:t>)</a:t>
            </a:r>
            <a:r>
              <a:rPr lang="ko-KR" altLang="en-US" sz="1800" dirty="0"/>
              <a:t>테이블단위연산이다</a:t>
            </a:r>
            <a:r>
              <a:rPr lang="en-US" altLang="ko-KR" sz="1800" dirty="0"/>
              <a:t>.  </a:t>
            </a:r>
          </a:p>
          <a:p>
            <a:r>
              <a:rPr lang="ko-KR" altLang="en-US" sz="1800" dirty="0"/>
              <a:t>조인의 결과 테이블은 이전 테이블의 컬럼 수의 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합과같다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Select</a:t>
            </a:r>
            <a:r>
              <a:rPr lang="ko-KR" altLang="en-US" sz="1800" dirty="0"/>
              <a:t>*</a:t>
            </a:r>
            <a:r>
              <a:rPr lang="en-US" altLang="ko-KR" sz="1800" dirty="0"/>
              <a:t>from </a:t>
            </a:r>
            <a:r>
              <a:rPr lang="ko-KR" altLang="en-US" sz="1800" dirty="0"/>
              <a:t>테이블</a:t>
            </a:r>
            <a:r>
              <a:rPr lang="en-US" altLang="ko-KR" sz="1800" dirty="0"/>
              <a:t>1 join</a:t>
            </a:r>
            <a:r>
              <a:rPr lang="ko-KR" altLang="en-US" sz="1800" dirty="0"/>
              <a:t>테이블</a:t>
            </a:r>
            <a:r>
              <a:rPr lang="en-US" altLang="ko-KR" sz="1800" dirty="0"/>
              <a:t>2on </a:t>
            </a:r>
            <a:r>
              <a:rPr lang="ko-KR" altLang="en-US" sz="1800" dirty="0"/>
              <a:t>테이블</a:t>
            </a:r>
            <a:r>
              <a:rPr lang="en-US" altLang="ko-KR" sz="1800" dirty="0"/>
              <a:t>1.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=</a:t>
            </a:r>
            <a:r>
              <a:rPr lang="ko-KR" altLang="en-US" sz="1800" dirty="0"/>
              <a:t>테이블 </a:t>
            </a:r>
            <a:r>
              <a:rPr lang="en-US" altLang="ko-KR" sz="1800" dirty="0"/>
              <a:t>2.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r>
              <a:rPr lang="ko-KR" altLang="en-US" sz="1800" dirty="0" err="1"/>
              <a:t>조인시</a:t>
            </a:r>
            <a:r>
              <a:rPr lang="ko-KR" altLang="en-US" sz="1800" dirty="0"/>
              <a:t> 서로 다른 테이블의 </a:t>
            </a:r>
          </a:p>
        </p:txBody>
      </p:sp>
    </p:spTree>
    <p:extLst>
      <p:ext uri="{BB962C8B-B14F-4D97-AF65-F5344CB8AC3E}">
        <p14:creationId xmlns:p14="http://schemas.microsoft.com/office/powerpoint/2010/main" val="39000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6C32D5-D853-4665-9BCC-B3A79C75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32958"/>
              </p:ext>
            </p:extLst>
          </p:nvPr>
        </p:nvGraphicFramePr>
        <p:xfrm>
          <a:off x="1604160" y="922642"/>
          <a:ext cx="7867010" cy="146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34">
                  <a:extLst>
                    <a:ext uri="{9D8B030D-6E8A-4147-A177-3AD203B41FA5}">
                      <a16:colId xmlns:a16="http://schemas.microsoft.com/office/drawing/2014/main" val="1478979426"/>
                    </a:ext>
                  </a:extLst>
                </a:gridCol>
                <a:gridCol w="5700876">
                  <a:extLst>
                    <a:ext uri="{9D8B030D-6E8A-4147-A177-3AD203B41FA5}">
                      <a16:colId xmlns:a16="http://schemas.microsoft.com/office/drawing/2014/main" val="928116906"/>
                    </a:ext>
                  </a:extLst>
                </a:gridCol>
              </a:tblGrid>
              <a:tr h="406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Inner join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조인시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null</a:t>
                      </a:r>
                      <a:r>
                        <a:rPr lang="ko-KR" altLang="en-US" sz="1200" dirty="0"/>
                        <a:t>값을 허용하지 않는다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Null</a:t>
                      </a:r>
                      <a:r>
                        <a:rPr lang="ko-KR" altLang="en-US" sz="1200" dirty="0"/>
                        <a:t>값을 가진 레코드는 조인 결과에서 빠진다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extLst>
                  <a:ext uri="{0D108BD9-81ED-4DB2-BD59-A6C34878D82A}">
                    <a16:rowId xmlns:a16="http://schemas.microsoft.com/office/drawing/2014/main" val="1580020545"/>
                  </a:ext>
                </a:extLst>
              </a:tr>
              <a:tr h="33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Left join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조인시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join </a:t>
                      </a:r>
                      <a:r>
                        <a:rPr lang="ko-KR" altLang="en-US" sz="1200" dirty="0"/>
                        <a:t>왼쪽 테이블의 </a:t>
                      </a:r>
                      <a:r>
                        <a:rPr lang="en-US" altLang="ko-KR" sz="1200" dirty="0"/>
                        <a:t>null  </a:t>
                      </a:r>
                      <a:r>
                        <a:rPr lang="ko-KR" altLang="en-US" sz="1200" dirty="0"/>
                        <a:t>값을 허용한다</a:t>
                      </a:r>
                    </a:p>
                  </a:txBody>
                  <a:tcPr marL="92845" marR="92845" marT="46423" marB="46423"/>
                </a:tc>
                <a:extLst>
                  <a:ext uri="{0D108BD9-81ED-4DB2-BD59-A6C34878D82A}">
                    <a16:rowId xmlns:a16="http://schemas.microsoft.com/office/drawing/2014/main" val="4048667403"/>
                  </a:ext>
                </a:extLst>
              </a:tr>
              <a:tr h="33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Rigth</a:t>
                      </a:r>
                      <a:r>
                        <a:rPr lang="en-US" altLang="ko-KR" sz="1200" dirty="0"/>
                        <a:t> join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조인시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join</a:t>
                      </a:r>
                      <a:r>
                        <a:rPr lang="ko-KR" altLang="en-US" sz="1200" dirty="0"/>
                        <a:t>의 오른쪽 테이블의 </a:t>
                      </a:r>
                      <a:r>
                        <a:rPr lang="en-US" altLang="ko-KR" sz="1200" dirty="0"/>
                        <a:t>null</a:t>
                      </a:r>
                      <a:r>
                        <a:rPr lang="ko-KR" altLang="en-US" sz="1200" dirty="0"/>
                        <a:t>값을 허용한다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extLst>
                  <a:ext uri="{0D108BD9-81ED-4DB2-BD59-A6C34878D82A}">
                    <a16:rowId xmlns:a16="http://schemas.microsoft.com/office/drawing/2014/main" val="2255931479"/>
                  </a:ext>
                </a:extLst>
              </a:tr>
              <a:tr h="334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Full join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Mysql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ko-KR" altLang="en-US" sz="1200" dirty="0" err="1"/>
                        <a:t>지원하지않는다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2845" marR="92845" marT="46423" marB="46423"/>
                </a:tc>
                <a:extLst>
                  <a:ext uri="{0D108BD9-81ED-4DB2-BD59-A6C34878D82A}">
                    <a16:rowId xmlns:a16="http://schemas.microsoft.com/office/drawing/2014/main" val="12227225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9AD78A-837D-4A5B-AFC0-9AB760597E35}"/>
              </a:ext>
            </a:extLst>
          </p:cNvPr>
          <p:cNvSpPr txBox="1"/>
          <p:nvPr/>
        </p:nvSpPr>
        <p:spPr>
          <a:xfrm>
            <a:off x="1400961" y="419450"/>
            <a:ext cx="874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은 </a:t>
            </a:r>
            <a:r>
              <a:rPr lang="en-US" altLang="ko-KR" dirty="0"/>
              <a:t>null</a:t>
            </a:r>
            <a:r>
              <a:rPr lang="ko-KR" altLang="en-US" dirty="0"/>
              <a:t>값을 허용하는지에 따라 내부조인</a:t>
            </a:r>
            <a:r>
              <a:rPr lang="en-US" altLang="ko-KR" dirty="0"/>
              <a:t>(</a:t>
            </a:r>
            <a:r>
              <a:rPr lang="ko-KR" altLang="en-US" dirty="0"/>
              <a:t>불가</a:t>
            </a:r>
            <a:r>
              <a:rPr lang="en-US" altLang="ko-KR" dirty="0"/>
              <a:t>), </a:t>
            </a:r>
            <a:r>
              <a:rPr lang="ko-KR" altLang="en-US" dirty="0"/>
              <a:t>외부조인</a:t>
            </a:r>
            <a:r>
              <a:rPr lang="en-US" altLang="ko-KR" dirty="0"/>
              <a:t>(</a:t>
            </a:r>
            <a:r>
              <a:rPr lang="ko-KR" altLang="en-US" dirty="0"/>
              <a:t>허용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A1ACDA0C-E9C0-4A3C-ABA1-009BDFB26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96114"/>
              </p:ext>
            </p:extLst>
          </p:nvPr>
        </p:nvGraphicFramePr>
        <p:xfrm>
          <a:off x="2099113" y="2536075"/>
          <a:ext cx="2296719" cy="150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73">
                  <a:extLst>
                    <a:ext uri="{9D8B030D-6E8A-4147-A177-3AD203B41FA5}">
                      <a16:colId xmlns:a16="http://schemas.microsoft.com/office/drawing/2014/main" val="3204400340"/>
                    </a:ext>
                  </a:extLst>
                </a:gridCol>
                <a:gridCol w="765573">
                  <a:extLst>
                    <a:ext uri="{9D8B030D-6E8A-4147-A177-3AD203B41FA5}">
                      <a16:colId xmlns:a16="http://schemas.microsoft.com/office/drawing/2014/main" val="1631621564"/>
                    </a:ext>
                  </a:extLst>
                </a:gridCol>
                <a:gridCol w="765573">
                  <a:extLst>
                    <a:ext uri="{9D8B030D-6E8A-4147-A177-3AD203B41FA5}">
                      <a16:colId xmlns:a16="http://schemas.microsoft.com/office/drawing/2014/main" val="3726561026"/>
                    </a:ext>
                  </a:extLst>
                </a:gridCol>
              </a:tblGrid>
              <a:tr h="4123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00675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60738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14081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1718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952F9A5-C837-4566-8B94-20C837FA3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16239"/>
              </p:ext>
            </p:extLst>
          </p:nvPr>
        </p:nvGraphicFramePr>
        <p:xfrm>
          <a:off x="6299434" y="2524213"/>
          <a:ext cx="2296719" cy="152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73">
                  <a:extLst>
                    <a:ext uri="{9D8B030D-6E8A-4147-A177-3AD203B41FA5}">
                      <a16:colId xmlns:a16="http://schemas.microsoft.com/office/drawing/2014/main" val="1169127125"/>
                    </a:ext>
                  </a:extLst>
                </a:gridCol>
                <a:gridCol w="765573">
                  <a:extLst>
                    <a:ext uri="{9D8B030D-6E8A-4147-A177-3AD203B41FA5}">
                      <a16:colId xmlns:a16="http://schemas.microsoft.com/office/drawing/2014/main" val="3823516061"/>
                    </a:ext>
                  </a:extLst>
                </a:gridCol>
                <a:gridCol w="765573">
                  <a:extLst>
                    <a:ext uri="{9D8B030D-6E8A-4147-A177-3AD203B41FA5}">
                      <a16:colId xmlns:a16="http://schemas.microsoft.com/office/drawing/2014/main" val="1217756072"/>
                    </a:ext>
                  </a:extLst>
                </a:gridCol>
              </a:tblGrid>
              <a:tr h="423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43367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29373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151061"/>
                  </a:ext>
                </a:extLst>
              </a:tr>
              <a:tr h="3657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90015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A092ABF-3768-4281-97C5-22F747D8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90308"/>
              </p:ext>
            </p:extLst>
          </p:nvPr>
        </p:nvGraphicFramePr>
        <p:xfrm>
          <a:off x="161365" y="4815637"/>
          <a:ext cx="3840184" cy="9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08">
                  <a:extLst>
                    <a:ext uri="{9D8B030D-6E8A-4147-A177-3AD203B41FA5}">
                      <a16:colId xmlns:a16="http://schemas.microsoft.com/office/drawing/2014/main" val="1498696816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1344260891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683041683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4189678015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1428998293"/>
                    </a:ext>
                  </a:extLst>
                </a:gridCol>
                <a:gridCol w="171644">
                  <a:extLst>
                    <a:ext uri="{9D8B030D-6E8A-4147-A177-3AD203B41FA5}">
                      <a16:colId xmlns:a16="http://schemas.microsoft.com/office/drawing/2014/main" val="1038962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171250451"/>
                  </a:ext>
                </a:extLst>
              </a:tr>
              <a:tr h="24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3847335789"/>
                  </a:ext>
                </a:extLst>
              </a:tr>
              <a:tr h="24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01748430"/>
                  </a:ext>
                </a:extLst>
              </a:tr>
              <a:tr h="180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2720339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5C76F5E-5529-435B-B064-6175636BDBDE}"/>
              </a:ext>
            </a:extLst>
          </p:cNvPr>
          <p:cNvSpPr txBox="1"/>
          <p:nvPr/>
        </p:nvSpPr>
        <p:spPr>
          <a:xfrm>
            <a:off x="1631191" y="4196055"/>
            <a:ext cx="268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 join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B2D0484-D0A5-4355-BBFB-3ED47118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59238"/>
              </p:ext>
            </p:extLst>
          </p:nvPr>
        </p:nvGraphicFramePr>
        <p:xfrm>
          <a:off x="5468923" y="4815637"/>
          <a:ext cx="3668540" cy="9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08">
                  <a:extLst>
                    <a:ext uri="{9D8B030D-6E8A-4147-A177-3AD203B41FA5}">
                      <a16:colId xmlns:a16="http://schemas.microsoft.com/office/drawing/2014/main" val="3001980325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805279340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2070335499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2511435155"/>
                    </a:ext>
                  </a:extLst>
                </a:gridCol>
                <a:gridCol w="733708">
                  <a:extLst>
                    <a:ext uri="{9D8B030D-6E8A-4147-A177-3AD203B41FA5}">
                      <a16:colId xmlns:a16="http://schemas.microsoft.com/office/drawing/2014/main" val="3075578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829176137"/>
                  </a:ext>
                </a:extLst>
              </a:tr>
              <a:tr h="24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1868989093"/>
                  </a:ext>
                </a:extLst>
              </a:tr>
              <a:tr h="245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2786653161"/>
                  </a:ext>
                </a:extLst>
              </a:tr>
              <a:tr h="180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60483" marR="60483" marT="30242" marB="30242"/>
                </a:tc>
                <a:extLst>
                  <a:ext uri="{0D108BD9-81ED-4DB2-BD59-A6C34878D82A}">
                    <a16:rowId xmlns:a16="http://schemas.microsoft.com/office/drawing/2014/main" val="382927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4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083B-80D7-4F10-9405-0AB29DF0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별명 </a:t>
            </a:r>
            <a:r>
              <a:rPr lang="en-US" altLang="ko-KR" dirty="0"/>
              <a:t>(ALIAS)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20B15-FF66-48A2-9100-51B594F6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쿼리 결과 생성시 컬럼명에 대한 별명을 사용하는 기능</a:t>
            </a:r>
            <a:endParaRPr lang="en-US" altLang="ko-KR" dirty="0"/>
          </a:p>
          <a:p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별명 방식으로 사용된다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조인할대</a:t>
            </a:r>
            <a:r>
              <a:rPr lang="ko-KR" altLang="en-US" dirty="0"/>
              <a:t> 많이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select </a:t>
            </a:r>
            <a:r>
              <a:rPr lang="en-US" altLang="ko-KR" dirty="0" err="1"/>
              <a:t>A.countrycode</a:t>
            </a:r>
            <a:r>
              <a:rPr lang="en-US" altLang="ko-KR" dirty="0"/>
              <a:t> As </a:t>
            </a:r>
            <a:r>
              <a:rPr lang="en-US" altLang="ko-KR" dirty="0" err="1"/>
              <a:t>ccode</a:t>
            </a:r>
            <a:r>
              <a:rPr lang="en-US" altLang="ko-KR" dirty="0"/>
              <a:t>, </a:t>
            </a:r>
            <a:r>
              <a:rPr lang="en-US" altLang="ko-KR" dirty="0" err="1"/>
              <a:t>B.Name</a:t>
            </a:r>
            <a:r>
              <a:rPr lang="en-US" altLang="ko-KR" dirty="0"/>
              <a:t> as </a:t>
            </a:r>
            <a:r>
              <a:rPr lang="en-US" altLang="ko-KR" dirty="0" err="1"/>
              <a:t>FullName</a:t>
            </a:r>
            <a:r>
              <a:rPr lang="en-US" altLang="ko-KR" dirty="0"/>
              <a:t> from city A join country AS B on </a:t>
            </a:r>
            <a:r>
              <a:rPr lang="en-US" altLang="ko-KR" dirty="0" err="1"/>
              <a:t>A.countrycode</a:t>
            </a:r>
            <a:r>
              <a:rPr lang="en-US" altLang="ko-KR" dirty="0"/>
              <a:t> = </a:t>
            </a:r>
            <a:r>
              <a:rPr lang="en-US" altLang="ko-KR" dirty="0" err="1"/>
              <a:t>B.Code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where A.name ='</a:t>
            </a:r>
            <a:r>
              <a:rPr lang="en-US" altLang="ko-KR" dirty="0" err="1"/>
              <a:t>seoul</a:t>
            </a:r>
            <a:r>
              <a:rPr lang="en-US" altLang="ko-KR" dirty="0"/>
              <a:t>';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90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B935-78BF-4A50-8012-3B16969A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5BE03-CBBE-4FF2-AE05-90AF4ADB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스키마 정의</a:t>
            </a:r>
            <a:endParaRPr lang="en-US" altLang="ko-KR" dirty="0"/>
          </a:p>
          <a:p>
            <a:r>
              <a:rPr lang="ko-KR" altLang="en-US" dirty="0"/>
              <a:t>각 컬럼의 자료형 지정</a:t>
            </a:r>
            <a:endParaRPr lang="en-US" altLang="ko-KR" dirty="0"/>
          </a:p>
          <a:p>
            <a:r>
              <a:rPr lang="ko-KR" altLang="en-US" dirty="0"/>
              <a:t>제약 조건 지정</a:t>
            </a:r>
          </a:p>
        </p:txBody>
      </p:sp>
    </p:spTree>
    <p:extLst>
      <p:ext uri="{BB962C8B-B14F-4D97-AF65-F5344CB8AC3E}">
        <p14:creationId xmlns:p14="http://schemas.microsoft.com/office/powerpoint/2010/main" val="24462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58CDE-80B8-40F5-94A3-FC4BA910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DDL(DATA Definition Language)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5B802-2873-47E7-AEDD-086A3F01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DDL</a:t>
            </a:r>
          </a:p>
          <a:p>
            <a:pPr marL="0" indent="0">
              <a:buNone/>
            </a:pPr>
            <a:r>
              <a:rPr lang="ko-KR" altLang="en-US" sz="2000" dirty="0"/>
              <a:t>   </a:t>
            </a:r>
            <a:r>
              <a:rPr lang="en-US" altLang="ko-KR" sz="2000" dirty="0"/>
              <a:t>- </a:t>
            </a:r>
            <a:r>
              <a:rPr lang="ko-KR" altLang="en-US" sz="2000" dirty="0"/>
              <a:t>데이터베이스와 테이블 </a:t>
            </a:r>
            <a:r>
              <a:rPr lang="en-US" altLang="ko-KR" sz="2000" dirty="0"/>
              <a:t>CRUD</a:t>
            </a:r>
          </a:p>
          <a:p>
            <a:pPr marL="0" indent="0">
              <a:buNone/>
            </a:pPr>
            <a:r>
              <a:rPr lang="en-US" altLang="ko-KR" sz="2000" dirty="0"/>
              <a:t>   -</a:t>
            </a:r>
            <a:r>
              <a:rPr lang="ko-KR" altLang="en-US" sz="2000" dirty="0"/>
              <a:t>테이블에 대한 정보는 메타데이터</a:t>
            </a:r>
            <a:r>
              <a:rPr lang="en-US" altLang="ko-KR" sz="2000" dirty="0"/>
              <a:t>(Metadata) </a:t>
            </a:r>
            <a:r>
              <a:rPr lang="ko-KR" altLang="en-US" sz="2000" dirty="0"/>
              <a:t>로 데이터 사전</a:t>
            </a:r>
            <a:r>
              <a:rPr lang="en-US" altLang="ko-KR" sz="2000" dirty="0"/>
              <a:t>(Data Dictionary)</a:t>
            </a:r>
            <a:r>
              <a:rPr lang="ko-KR" altLang="en-US" sz="2000" dirty="0"/>
              <a:t>에 저장 관리된다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데이터 베이스의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-create database </a:t>
            </a:r>
            <a:r>
              <a:rPr lang="en-US" altLang="ko-KR" sz="2000" dirty="0" err="1"/>
              <a:t>db</a:t>
            </a:r>
            <a:r>
              <a:rPr lang="ko-KR" altLang="en-US" sz="2000" dirty="0"/>
              <a:t>명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테이블의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-create table </a:t>
            </a:r>
            <a:r>
              <a:rPr lang="ko-KR" altLang="en-US" sz="2000" dirty="0"/>
              <a:t>테이블명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1 </a:t>
            </a:r>
            <a:r>
              <a:rPr lang="ko-KR" altLang="en-US" sz="2000" dirty="0"/>
              <a:t>데이터타입</a:t>
            </a:r>
            <a:r>
              <a:rPr lang="en-US" altLang="ko-KR" sz="2000" dirty="0"/>
              <a:t>(</a:t>
            </a:r>
            <a:r>
              <a:rPr lang="ko-KR" altLang="en-US" sz="2000" dirty="0"/>
              <a:t>크기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컬럼명</a:t>
            </a:r>
            <a:r>
              <a:rPr lang="en-US" altLang="ko-KR" sz="2000" dirty="0"/>
              <a:t>2 </a:t>
            </a:r>
            <a:r>
              <a:rPr lang="ko-KR" altLang="en-US" sz="2000" dirty="0"/>
              <a:t>데이터타입</a:t>
            </a:r>
            <a:r>
              <a:rPr lang="en-US" altLang="ko-KR" sz="2000" dirty="0"/>
              <a:t>(</a:t>
            </a:r>
            <a:r>
              <a:rPr lang="ko-KR" altLang="en-US" sz="2000" dirty="0"/>
              <a:t>크기</a:t>
            </a:r>
            <a:r>
              <a:rPr lang="en-US" altLang="ko-KR" sz="2000" dirty="0"/>
              <a:t>)….);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6952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976A3-7B5D-4AAD-B652-2935192A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6197600"/>
          </a:xfrm>
        </p:spPr>
        <p:txBody>
          <a:bodyPr/>
          <a:lstStyle/>
          <a:p>
            <a:r>
              <a:rPr lang="en-US" altLang="ko-KR" dirty="0" err="1"/>
              <a:t>sampleDB</a:t>
            </a:r>
            <a:r>
              <a:rPr lang="ko-KR" altLang="en-US" dirty="0"/>
              <a:t>를 정의하자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컬럼명으로 이름 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 </a:t>
            </a:r>
            <a:r>
              <a:rPr lang="en-US" altLang="ko-KR" dirty="0"/>
              <a:t>, </a:t>
            </a:r>
            <a:r>
              <a:rPr lang="ko-KR" altLang="en-US" dirty="0"/>
              <a:t>비즈니스카드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business_card</a:t>
            </a:r>
            <a:r>
              <a:rPr lang="en-US" altLang="ko-KR" dirty="0"/>
              <a:t>(	name varchar(255),	address varchar(255),    telephone char(15));insert into </a:t>
            </a:r>
            <a:r>
              <a:rPr lang="en-US" altLang="ko-KR" dirty="0" err="1"/>
              <a:t>business_card</a:t>
            </a:r>
            <a:r>
              <a:rPr lang="en-US" altLang="ko-KR" dirty="0"/>
              <a:t> (name, address, telephone) values ('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김포시</a:t>
            </a:r>
            <a:r>
              <a:rPr lang="en-US" altLang="ko-KR" dirty="0"/>
              <a:t>', '123-1234-1234');#</a:t>
            </a:r>
            <a:r>
              <a:rPr lang="ko-KR" altLang="en-US" dirty="0"/>
              <a:t>생략가능</a:t>
            </a:r>
            <a:r>
              <a:rPr lang="en-US" altLang="ko-KR" dirty="0"/>
              <a:t>insert into </a:t>
            </a:r>
            <a:r>
              <a:rPr lang="en-US" altLang="ko-KR" dirty="0" err="1"/>
              <a:t>businees_card</a:t>
            </a:r>
            <a:r>
              <a:rPr lang="en-US" altLang="ko-KR" dirty="0"/>
              <a:t> values ('</a:t>
            </a:r>
            <a:r>
              <a:rPr lang="ko-KR" altLang="en-US" dirty="0"/>
              <a:t>김철수</a:t>
            </a:r>
            <a:r>
              <a:rPr lang="en-US" altLang="ko-KR" dirty="0"/>
              <a:t>', '</a:t>
            </a:r>
            <a:r>
              <a:rPr lang="ko-KR" altLang="en-US" dirty="0"/>
              <a:t>고양시</a:t>
            </a:r>
            <a:r>
              <a:rPr lang="en-US" altLang="ko-KR" dirty="0"/>
              <a:t>', '02-123-123'), ('Sam', '</a:t>
            </a:r>
            <a:r>
              <a:rPr lang="en-US" altLang="ko-KR" dirty="0" err="1"/>
              <a:t>NewWoRK</a:t>
            </a:r>
            <a:r>
              <a:rPr lang="en-US" altLang="ko-KR" dirty="0"/>
              <a:t>', '001-1234-1234'); #3</a:t>
            </a:r>
            <a:r>
              <a:rPr lang="ko-KR" altLang="en-US" dirty="0" err="1"/>
              <a:t>개씩정해져잇으면생략가능</a:t>
            </a:r>
            <a:r>
              <a:rPr lang="en-US" altLang="ko-KR" dirty="0"/>
              <a:t>drop table </a:t>
            </a:r>
            <a:r>
              <a:rPr lang="en-US" altLang="ko-KR" dirty="0" err="1"/>
              <a:t>business_card</a:t>
            </a:r>
            <a:r>
              <a:rPr lang="en-US" altLang="ko-KR" dirty="0"/>
              <a:t>; #</a:t>
            </a:r>
            <a:r>
              <a:rPr lang="ko-KR" altLang="en-US" dirty="0"/>
              <a:t>테이블삭제</a:t>
            </a:r>
          </a:p>
        </p:txBody>
      </p:sp>
    </p:spTree>
    <p:extLst>
      <p:ext uri="{BB962C8B-B14F-4D97-AF65-F5344CB8AC3E}">
        <p14:creationId xmlns:p14="http://schemas.microsoft.com/office/powerpoint/2010/main" val="4108171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D839-088F-44EA-98CB-DA0A459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76BA9-D16C-4A7B-A663-8DBE06B9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정수형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en-US" altLang="ko-KR" sz="2000" dirty="0" err="1"/>
              <a:t>tinyint</a:t>
            </a:r>
            <a:r>
              <a:rPr lang="en-US" altLang="ko-KR" sz="2000" dirty="0"/>
              <a:t> (-128~127 // 255)</a:t>
            </a:r>
          </a:p>
          <a:p>
            <a:pPr marL="0" indent="0">
              <a:buNone/>
            </a:pPr>
            <a:r>
              <a:rPr lang="en-US" altLang="ko-KR" sz="2000" dirty="0"/>
              <a:t>  -int</a:t>
            </a:r>
            <a:r>
              <a:rPr lang="ko-KR" altLang="en-US" sz="2000" dirty="0"/>
              <a:t> </a:t>
            </a:r>
            <a:r>
              <a:rPr lang="en-US" altLang="ko-KR" sz="2000" dirty="0"/>
              <a:t>(-21</a:t>
            </a:r>
            <a:r>
              <a:rPr lang="ko-KR" altLang="en-US" sz="2000" dirty="0"/>
              <a:t>억</a:t>
            </a:r>
            <a:r>
              <a:rPr lang="en-US" altLang="ko-KR" sz="2000" dirty="0"/>
              <a:t>~21</a:t>
            </a:r>
            <a:r>
              <a:rPr lang="ko-KR" altLang="en-US" sz="2000" dirty="0"/>
              <a:t>억 </a:t>
            </a:r>
            <a:r>
              <a:rPr lang="en-US" altLang="ko-KR" sz="2000" dirty="0"/>
              <a:t>// 43</a:t>
            </a:r>
            <a:r>
              <a:rPr lang="ko-KR" altLang="en-US" sz="2000" dirty="0"/>
              <a:t>억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-</a:t>
            </a:r>
            <a:r>
              <a:rPr lang="en-US" altLang="ko-KR" sz="2000" dirty="0" err="1"/>
              <a:t>bigint</a:t>
            </a:r>
            <a:r>
              <a:rPr lang="en-US" altLang="ko-KR" sz="2000" dirty="0"/>
              <a:t> (-9 </a:t>
            </a:r>
            <a:r>
              <a:rPr lang="ko-KR" altLang="en-US" sz="2000" dirty="0"/>
              <a:t>경 </a:t>
            </a:r>
            <a:r>
              <a:rPr lang="en-US" altLang="ko-KR" sz="2000" dirty="0"/>
              <a:t>~9</a:t>
            </a:r>
            <a:r>
              <a:rPr lang="ko-KR" altLang="en-US" sz="2000" dirty="0"/>
              <a:t>경 </a:t>
            </a:r>
            <a:r>
              <a:rPr lang="en-US" altLang="ko-KR" sz="2000" dirty="0"/>
              <a:t>// 18</a:t>
            </a:r>
            <a:r>
              <a:rPr lang="ko-KR" altLang="en-US" sz="2000" dirty="0"/>
              <a:t>경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실수형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-Float, double, decimal (</a:t>
            </a:r>
            <a:r>
              <a:rPr lang="en-US" altLang="ko-KR" sz="2000" dirty="0" err="1"/>
              <a:t>size,d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문자열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-char (</a:t>
            </a:r>
            <a:r>
              <a:rPr lang="ko-KR" altLang="en-US" sz="2000" dirty="0"/>
              <a:t>고정 길이 문자열 최대 </a:t>
            </a:r>
            <a:r>
              <a:rPr lang="en-US" altLang="ko-KR" sz="2000" dirty="0"/>
              <a:t>255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    -varchar (</a:t>
            </a:r>
            <a:r>
              <a:rPr lang="ko-KR" altLang="en-US" sz="2000" dirty="0"/>
              <a:t>가변 길이 문자열 최대 </a:t>
            </a:r>
            <a:r>
              <a:rPr lang="en-US" altLang="ko-KR" sz="2000" dirty="0"/>
              <a:t>255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212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0CBED-3DC2-493C-B8B3-134E07C99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TEXT </a:t>
            </a:r>
            <a:r>
              <a:rPr lang="ko-KR" altLang="en-US" sz="2000" dirty="0"/>
              <a:t>문자열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-text (</a:t>
            </a:r>
            <a:r>
              <a:rPr lang="ko-KR" altLang="en-US" sz="2000" dirty="0"/>
              <a:t>최대 </a:t>
            </a:r>
            <a:r>
              <a:rPr lang="en-US" altLang="ko-KR" sz="2000" dirty="0"/>
              <a:t>65,535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   -</a:t>
            </a:r>
            <a:r>
              <a:rPr lang="en-US" altLang="ko-KR" sz="2000" dirty="0" err="1"/>
              <a:t>mediumtext</a:t>
            </a:r>
            <a:r>
              <a:rPr lang="en-US" altLang="ko-KR" sz="2000" dirty="0"/>
              <a:t> (</a:t>
            </a:r>
            <a:r>
              <a:rPr lang="ko-KR" altLang="en-US" sz="2000" dirty="0"/>
              <a:t>최대 </a:t>
            </a:r>
            <a:r>
              <a:rPr lang="en-US" altLang="ko-KR" sz="2000" dirty="0"/>
              <a:t>16,777,215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   -</a:t>
            </a:r>
            <a:r>
              <a:rPr lang="en-US" altLang="ko-KR" sz="2000" dirty="0" err="1"/>
              <a:t>longtext</a:t>
            </a:r>
            <a:r>
              <a:rPr lang="en-US" altLang="ko-KR" sz="2000" dirty="0"/>
              <a:t> (</a:t>
            </a:r>
            <a:r>
              <a:rPr lang="ko-KR" altLang="en-US" sz="2000" dirty="0"/>
              <a:t>최대 </a:t>
            </a:r>
            <a:r>
              <a:rPr lang="en-US" altLang="ko-KR" sz="2000" dirty="0"/>
              <a:t>4,294,967,295</a:t>
            </a:r>
            <a:r>
              <a:rPr lang="ko-KR" altLang="en-US" sz="2000" dirty="0"/>
              <a:t>자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BLOB (Binary Large Object)</a:t>
            </a:r>
          </a:p>
          <a:p>
            <a:pPr marL="0" indent="0">
              <a:buNone/>
            </a:pPr>
            <a:r>
              <a:rPr lang="en-US" altLang="ko-KR" sz="2000" dirty="0"/>
              <a:t>  -blob(</a:t>
            </a:r>
            <a:r>
              <a:rPr lang="ko-KR" altLang="en-US" sz="2000" dirty="0"/>
              <a:t>최대 </a:t>
            </a:r>
            <a:r>
              <a:rPr lang="en-US" altLang="ko-KR" sz="2000" dirty="0"/>
              <a:t>65,535</a:t>
            </a:r>
            <a:r>
              <a:rPr lang="ko-KR" altLang="en-US" sz="2000" dirty="0"/>
              <a:t>바이트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-</a:t>
            </a:r>
            <a:r>
              <a:rPr lang="en-US" altLang="ko-KR" sz="2000" dirty="0" err="1"/>
              <a:t>mediumblob</a:t>
            </a:r>
            <a:r>
              <a:rPr lang="en-US" altLang="ko-KR" sz="2000" dirty="0"/>
              <a:t> (</a:t>
            </a:r>
            <a:r>
              <a:rPr lang="ko-KR" altLang="en-US" sz="2000" dirty="0"/>
              <a:t>최대 </a:t>
            </a:r>
            <a:r>
              <a:rPr lang="en-US" altLang="ko-KR" sz="2000" dirty="0"/>
              <a:t>16,777,215</a:t>
            </a:r>
            <a:r>
              <a:rPr lang="ko-KR" altLang="en-US" sz="2000" dirty="0"/>
              <a:t>바이트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-</a:t>
            </a:r>
            <a:r>
              <a:rPr lang="en-US" altLang="ko-KR" sz="2000" dirty="0" err="1"/>
              <a:t>largblob</a:t>
            </a:r>
            <a:r>
              <a:rPr lang="en-US" altLang="ko-KR" sz="2000" dirty="0"/>
              <a:t> (</a:t>
            </a:r>
            <a:r>
              <a:rPr lang="ko-KR" altLang="en-US" sz="2000" dirty="0"/>
              <a:t>최대 </a:t>
            </a:r>
            <a:r>
              <a:rPr lang="en-US" altLang="ko-KR" sz="2000" dirty="0"/>
              <a:t>4,294,967,295 </a:t>
            </a:r>
            <a:r>
              <a:rPr lang="ko-KR" altLang="en-US" sz="2000" dirty="0"/>
              <a:t>바이트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시간관련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-DATA (YYYY-MM-DD)</a:t>
            </a:r>
          </a:p>
          <a:p>
            <a:pPr marL="0" indent="0">
              <a:buNone/>
            </a:pPr>
            <a:r>
              <a:rPr lang="en-US" altLang="ko-KR" sz="2000" dirty="0"/>
              <a:t>  -TIME (HH : MI : SS)</a:t>
            </a:r>
          </a:p>
          <a:p>
            <a:pPr marL="0" indent="0">
              <a:buNone/>
            </a:pPr>
            <a:r>
              <a:rPr lang="en-US" altLang="ko-KR" sz="2000" dirty="0"/>
              <a:t>  -DATETIME (YYYY-MM-DD HH:MI:SS)</a:t>
            </a:r>
            <a:br>
              <a:rPr lang="en-US" altLang="ko-KR" sz="2000" dirty="0"/>
            </a:br>
            <a:r>
              <a:rPr lang="en-US" altLang="ko-KR" sz="2000" dirty="0"/>
              <a:t>  -TIMESTAMP (YYYY-MM-DD HH:MI:SS)    - 1970-01-01 00.00.0 </a:t>
            </a:r>
            <a:r>
              <a:rPr lang="ko-KR" altLang="en-US" sz="2000" dirty="0"/>
              <a:t>이후 </a:t>
            </a:r>
            <a:r>
              <a:rPr lang="en-US" altLang="ko-KR" sz="2000" dirty="0"/>
              <a:t>(</a:t>
            </a:r>
            <a:r>
              <a:rPr lang="ko-KR" altLang="en-US" sz="2000" dirty="0"/>
              <a:t>유닉스 타임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5544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4947D-F0EB-4213-A3C5-6DDFF07A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</a:t>
            </a:r>
            <a:r>
              <a:rPr lang="en-US" altLang="ko-KR" dirty="0"/>
              <a:t>(Constraint)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D1B31A-3897-4D9E-8BA1-405CC76C8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02039"/>
              </p:ext>
            </p:extLst>
          </p:nvPr>
        </p:nvGraphicFramePr>
        <p:xfrm>
          <a:off x="1427993" y="1690688"/>
          <a:ext cx="9519640" cy="386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10">
                  <a:extLst>
                    <a:ext uri="{9D8B030D-6E8A-4147-A177-3AD203B41FA5}">
                      <a16:colId xmlns:a16="http://schemas.microsoft.com/office/drawing/2014/main" val="1360777153"/>
                    </a:ext>
                  </a:extLst>
                </a:gridCol>
                <a:gridCol w="7139730">
                  <a:extLst>
                    <a:ext uri="{9D8B030D-6E8A-4147-A177-3AD203B41FA5}">
                      <a16:colId xmlns:a16="http://schemas.microsoft.com/office/drawing/2014/main" val="1415494497"/>
                    </a:ext>
                  </a:extLst>
                </a:gridCol>
              </a:tblGrid>
              <a:tr h="48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값을 </a:t>
                      </a:r>
                      <a:r>
                        <a:rPr lang="ko-KR" altLang="en-US" dirty="0" err="1"/>
                        <a:t>받아들이지않음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31909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데이터가 동일한 값을 입력하면 </a:t>
                      </a:r>
                      <a:r>
                        <a:rPr lang="ko-KR" altLang="en-US" dirty="0" err="1"/>
                        <a:t>받아들이지않음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6112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기본키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(NOT NULL . UNIQUE)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1326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외래키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34985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내용이 입력되지않았을 경우 기본값을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45830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AUTO _INCREMENT (</a:t>
                      </a:r>
                      <a:r>
                        <a:rPr lang="ko-KR" altLang="en-US" dirty="0"/>
                        <a:t>자동증가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12663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입력값</a:t>
                      </a:r>
                      <a:r>
                        <a:rPr lang="ko-KR" altLang="en-US" dirty="0"/>
                        <a:t> 체크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예 </a:t>
                      </a:r>
                      <a:r>
                        <a:rPr lang="en-US" altLang="ko-KR" dirty="0"/>
                        <a:t>: AGE &gt;= 0) // </a:t>
                      </a:r>
                      <a:r>
                        <a:rPr lang="ko-KR" altLang="en-US" dirty="0"/>
                        <a:t>단 </a:t>
                      </a:r>
                      <a:r>
                        <a:rPr lang="en-US" altLang="ko-KR" dirty="0"/>
                        <a:t>MYSQL</a:t>
                      </a:r>
                      <a:r>
                        <a:rPr lang="ko-KR" altLang="en-US" dirty="0"/>
                        <a:t>은 </a:t>
                      </a:r>
                      <a:r>
                        <a:rPr lang="ko-KR" altLang="en-US" dirty="0" err="1"/>
                        <a:t>동작하지않음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96667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5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721453" y="570451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인덱스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721453" y="1661020"/>
            <a:ext cx="9599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이진검색 </a:t>
            </a:r>
            <a:r>
              <a:rPr lang="en-US" altLang="ko-KR" dirty="0"/>
              <a:t>(Binary Search)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최대 </a:t>
            </a:r>
            <a:r>
              <a:rPr lang="en-US" altLang="ko-KR" dirty="0"/>
              <a:t>log</a:t>
            </a:r>
            <a:r>
              <a:rPr lang="ko-KR" altLang="en-US" dirty="0"/>
              <a:t>₂</a:t>
            </a:r>
            <a:r>
              <a:rPr lang="en-US" altLang="ko-KR" dirty="0"/>
              <a:t>(N)</a:t>
            </a:r>
            <a:r>
              <a:rPr lang="ko-KR" altLang="en-US" dirty="0"/>
              <a:t>번 내에 검색가능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B-Tree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최대 </a:t>
            </a:r>
            <a:r>
              <a:rPr lang="en-US" altLang="ko-KR" dirty="0"/>
              <a:t>log</a:t>
            </a:r>
            <a:r>
              <a:rPr lang="ko-KR" altLang="en-US" dirty="0"/>
              <a:t>₂</a:t>
            </a:r>
            <a:r>
              <a:rPr lang="en-US" altLang="ko-KR" dirty="0"/>
              <a:t>(N)</a:t>
            </a:r>
            <a:r>
              <a:rPr lang="ko-KR" altLang="en-US" dirty="0"/>
              <a:t>번 내에</a:t>
            </a:r>
            <a:r>
              <a:rPr lang="en-US" altLang="ko-KR" dirty="0"/>
              <a:t> </a:t>
            </a:r>
            <a:r>
              <a:rPr lang="ko-KR" altLang="en-US" dirty="0"/>
              <a:t>검색 가능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상용 </a:t>
            </a:r>
            <a:r>
              <a:rPr lang="en-US" altLang="ko-KR" dirty="0"/>
              <a:t>DBMS </a:t>
            </a:r>
            <a:r>
              <a:rPr lang="ko-KR" altLang="en-US" dirty="0"/>
              <a:t>에서 가장 일반적을 많이 사용됨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추가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r>
              <a:rPr lang="en-US" altLang="ko-KR" dirty="0"/>
              <a:t>/ </a:t>
            </a:r>
            <a:r>
              <a:rPr lang="ko-KR" altLang="en-US" dirty="0"/>
              <a:t>수정 할 때마다 정렬 </a:t>
            </a:r>
            <a:r>
              <a:rPr lang="en-US" altLang="ko-KR" dirty="0"/>
              <a:t>/</a:t>
            </a:r>
            <a:r>
              <a:rPr lang="ko-KR" altLang="en-US" dirty="0"/>
              <a:t>인덱스가 업데이트된다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변경될 때 마다 한가운데 </a:t>
            </a:r>
            <a:r>
              <a:rPr lang="en-US" altLang="ko-KR" dirty="0"/>
              <a:t>/ </a:t>
            </a:r>
            <a:r>
              <a:rPr lang="ko-KR" altLang="en-US" dirty="0"/>
              <a:t>왼쪽가운데 </a:t>
            </a:r>
            <a:r>
              <a:rPr lang="en-US" altLang="ko-KR" dirty="0"/>
              <a:t>/ </a:t>
            </a:r>
            <a:r>
              <a:rPr lang="ko-KR" altLang="en-US" dirty="0"/>
              <a:t>오른쪽 가운데 값을 미리 계산해 놓은 것 </a:t>
            </a:r>
            <a:r>
              <a:rPr lang="en-US" altLang="ko-KR" dirty="0"/>
              <a:t>--&gt; index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005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08D4F-0EA4-42A3-933A-6B2EE07B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Business_card</a:t>
            </a:r>
            <a:r>
              <a:rPr lang="en-US" altLang="ko-KR" sz="1800" dirty="0"/>
              <a:t> </a:t>
            </a:r>
            <a:r>
              <a:rPr lang="ko-KR" altLang="en-US" sz="1800" dirty="0"/>
              <a:t>라는 테이블을 만들고 </a:t>
            </a:r>
            <a:r>
              <a:rPr lang="en-US" altLang="ko-KR" sz="1800" dirty="0"/>
              <a:t>name </a:t>
            </a:r>
            <a:r>
              <a:rPr lang="ko-KR" altLang="en-US" sz="1800" dirty="0"/>
              <a:t>컬럼을 빈 값을 허용 하지 않은 컬럼으로 선언 </a:t>
            </a:r>
            <a:endParaRPr lang="en-US" altLang="ko-KR" sz="1800" dirty="0"/>
          </a:p>
          <a:p>
            <a:r>
              <a:rPr lang="en-US" altLang="ko-KR" sz="1800" dirty="0"/>
              <a:t>Address,</a:t>
            </a:r>
            <a:r>
              <a:rPr lang="ko-KR" altLang="en-US" sz="1800" dirty="0"/>
              <a:t> </a:t>
            </a:r>
            <a:r>
              <a:rPr lang="en-US" altLang="ko-KR" sz="1800" dirty="0"/>
              <a:t>telephone</a:t>
            </a:r>
            <a:r>
              <a:rPr lang="ko-KR" altLang="en-US" sz="1800" dirty="0"/>
              <a:t> 컬럼을 추가해 내용을 입력해보자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Create table </a:t>
            </a:r>
            <a:r>
              <a:rPr lang="en-US" altLang="ko-KR" sz="1800" dirty="0" err="1"/>
              <a:t>business_card</a:t>
            </a:r>
            <a:r>
              <a:rPr lang="en-US" altLang="ko-KR" sz="1800" dirty="0"/>
              <a:t>(</a:t>
            </a:r>
          </a:p>
          <a:p>
            <a:r>
              <a:rPr lang="en-US" altLang="ko-KR" sz="1800" dirty="0"/>
              <a:t>   name varchar(255) not null,</a:t>
            </a:r>
          </a:p>
          <a:p>
            <a:r>
              <a:rPr lang="en-US" altLang="ko-KR" sz="1800" dirty="0"/>
              <a:t>   address varchar(255),</a:t>
            </a:r>
          </a:p>
          <a:p>
            <a:r>
              <a:rPr lang="en-US" altLang="ko-KR" sz="1800" dirty="0"/>
              <a:t>   telephone char(13)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3774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920B0-EF16-43DF-B0A0-6CB5B063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테이블의 수정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922BB-A5B1-43C0-B426-8539B7EE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ALTER </a:t>
            </a:r>
            <a:r>
              <a:rPr lang="ko-KR" altLang="en-US" sz="1800" dirty="0"/>
              <a:t>속성추가</a:t>
            </a:r>
            <a:endParaRPr lang="en-US" altLang="ko-KR" sz="1800" dirty="0"/>
          </a:p>
          <a:p>
            <a:r>
              <a:rPr lang="en-US" altLang="ko-KR" sz="1800" dirty="0"/>
              <a:t>    -ALTER TABLE </a:t>
            </a:r>
            <a:r>
              <a:rPr lang="ko-KR" altLang="en-US" sz="1800" dirty="0"/>
              <a:t>테이블 이름 </a:t>
            </a:r>
            <a:r>
              <a:rPr lang="en-US" altLang="ko-KR" sz="1800" dirty="0"/>
              <a:t>ADD </a:t>
            </a:r>
            <a:r>
              <a:rPr lang="ko-KR" altLang="en-US" sz="1800" dirty="0"/>
              <a:t>속성 이름 자료형</a:t>
            </a:r>
            <a:r>
              <a:rPr lang="en-US" altLang="ko-KR" sz="1800" dirty="0"/>
              <a:t>; (</a:t>
            </a:r>
            <a:r>
              <a:rPr lang="ko-KR" altLang="en-US" sz="1800" dirty="0" err="1"/>
              <a:t>맨뒤에</a:t>
            </a:r>
            <a:r>
              <a:rPr lang="ko-KR" altLang="en-US" sz="1800" dirty="0"/>
              <a:t> 추가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   -</a:t>
            </a:r>
            <a:r>
              <a:rPr lang="ko-KR" altLang="en-US" sz="1800" dirty="0" err="1"/>
              <a:t>맨앞에</a:t>
            </a:r>
            <a:r>
              <a:rPr lang="ko-KR" altLang="en-US" sz="1800" dirty="0"/>
              <a:t> 추가 </a:t>
            </a:r>
            <a:r>
              <a:rPr lang="en-US" altLang="ko-KR" sz="1800" dirty="0"/>
              <a:t>‘</a:t>
            </a:r>
            <a:r>
              <a:rPr lang="ko-KR" altLang="en-US" sz="1800" dirty="0"/>
              <a:t>자료형 </a:t>
            </a:r>
            <a:r>
              <a:rPr lang="en-US" altLang="ko-KR" sz="1800" dirty="0"/>
              <a:t>first’   (</a:t>
            </a:r>
            <a:r>
              <a:rPr lang="ko-KR" altLang="en-US" sz="1800" dirty="0" err="1"/>
              <a:t>맨앞에</a:t>
            </a:r>
            <a:r>
              <a:rPr lang="ko-KR" altLang="en-US" sz="1800" dirty="0"/>
              <a:t> 추가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   -</a:t>
            </a:r>
            <a:r>
              <a:rPr lang="ko-KR" altLang="en-US" sz="1800" dirty="0"/>
              <a:t>지정 컬럼 다음에 추가 </a:t>
            </a:r>
            <a:r>
              <a:rPr lang="en-US" altLang="ko-KR" sz="1800" dirty="0"/>
              <a:t>‘</a:t>
            </a:r>
            <a:r>
              <a:rPr lang="ko-KR" altLang="en-US" sz="1800" dirty="0"/>
              <a:t>자료형 </a:t>
            </a:r>
            <a:r>
              <a:rPr lang="en-US" altLang="ko-KR" sz="1800" dirty="0"/>
              <a:t>after </a:t>
            </a:r>
            <a:r>
              <a:rPr lang="ko-KR" altLang="en-US" sz="1800" dirty="0"/>
              <a:t>앞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’   (</a:t>
            </a:r>
            <a:r>
              <a:rPr lang="ko-KR" altLang="en-US" sz="1800" dirty="0"/>
              <a:t>지정해서 추가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ALTER  </a:t>
            </a:r>
            <a:r>
              <a:rPr lang="ko-KR" altLang="en-US" sz="1800" dirty="0"/>
              <a:t>속성 변경</a:t>
            </a:r>
            <a:endParaRPr lang="en-US" altLang="ko-KR" sz="1800" dirty="0"/>
          </a:p>
          <a:p>
            <a:r>
              <a:rPr lang="en-US" altLang="ko-KR" sz="1800" dirty="0"/>
              <a:t>     -ALTER TABLE </a:t>
            </a:r>
            <a:r>
              <a:rPr lang="ko-KR" altLang="en-US" sz="1800" dirty="0"/>
              <a:t>테이블 이름 </a:t>
            </a:r>
            <a:r>
              <a:rPr lang="en-US" altLang="ko-KR" sz="1800" dirty="0"/>
              <a:t>MODIFY </a:t>
            </a:r>
            <a:r>
              <a:rPr lang="ko-KR" altLang="en-US" sz="1800" dirty="0"/>
              <a:t>속성이름 바꾸고자 하는 타입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ALTER </a:t>
            </a:r>
            <a:r>
              <a:rPr lang="ko-KR" altLang="en-US" sz="1800" dirty="0"/>
              <a:t>속성 삭제</a:t>
            </a:r>
            <a:endParaRPr lang="en-US" altLang="ko-KR" sz="1800" dirty="0"/>
          </a:p>
          <a:p>
            <a:r>
              <a:rPr lang="en-US" altLang="ko-KR" sz="1800" dirty="0"/>
              <a:t>   -ALTER TABLE </a:t>
            </a:r>
            <a:r>
              <a:rPr lang="ko-KR" altLang="en-US" sz="1800" dirty="0"/>
              <a:t>테이블 이름 </a:t>
            </a:r>
            <a:r>
              <a:rPr lang="en-US" altLang="ko-KR" sz="1800" dirty="0"/>
              <a:t>DROP COLUMN </a:t>
            </a:r>
            <a:r>
              <a:rPr lang="ko-KR" altLang="en-US" sz="1800" dirty="0"/>
              <a:t>속성이름</a:t>
            </a:r>
          </a:p>
        </p:txBody>
      </p:sp>
    </p:spTree>
    <p:extLst>
      <p:ext uri="{BB962C8B-B14F-4D97-AF65-F5344CB8AC3E}">
        <p14:creationId xmlns:p14="http://schemas.microsoft.com/office/powerpoint/2010/main" val="1179279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7804C-8A38-47E3-9BCA-EC5B730A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453"/>
            <a:ext cx="10515600" cy="545551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기본값 </a:t>
            </a:r>
            <a:r>
              <a:rPr lang="en-US" altLang="ko-KR" sz="1800" dirty="0"/>
              <a:t>(primary key)id, varchar(255) </a:t>
            </a:r>
            <a:r>
              <a:rPr lang="ko-KR" altLang="en-US" sz="1800" dirty="0"/>
              <a:t>타입의 </a:t>
            </a:r>
            <a:r>
              <a:rPr lang="en-US" altLang="ko-KR" sz="1800" dirty="0"/>
              <a:t>name</a:t>
            </a:r>
            <a:r>
              <a:rPr lang="ko-KR" altLang="en-US" sz="1800" dirty="0"/>
              <a:t>을 갖는 </a:t>
            </a:r>
            <a:r>
              <a:rPr lang="en-US" altLang="ko-KR" sz="1800" dirty="0" err="1"/>
              <a:t>newbook</a:t>
            </a:r>
            <a:r>
              <a:rPr lang="en-US" altLang="ko-KR" sz="1800" dirty="0"/>
              <a:t> </a:t>
            </a:r>
            <a:r>
              <a:rPr lang="ko-KR" altLang="en-US" sz="1800" dirty="0"/>
              <a:t>이라는 테이블을 </a:t>
            </a:r>
            <a:r>
              <a:rPr lang="ko-KR" altLang="en-US" sz="1800" dirty="0" err="1"/>
              <a:t>만드시오</a:t>
            </a:r>
            <a:endParaRPr lang="en-US" altLang="ko-KR" sz="1800" dirty="0"/>
          </a:p>
          <a:p>
            <a:r>
              <a:rPr lang="en-US" altLang="ko-KR" sz="1800" dirty="0"/>
              <a:t> -price</a:t>
            </a:r>
            <a:r>
              <a:rPr lang="ko-KR" altLang="en-US" sz="1800" dirty="0"/>
              <a:t>를 </a:t>
            </a:r>
            <a:r>
              <a:rPr lang="en-US" altLang="ko-KR" sz="1800" dirty="0"/>
              <a:t>(varchar(255))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추가하시오</a:t>
            </a:r>
            <a:endParaRPr lang="en-US" altLang="ko-KR" sz="1800" dirty="0"/>
          </a:p>
          <a:p>
            <a:r>
              <a:rPr lang="en-US" altLang="ko-KR" sz="1800" dirty="0"/>
              <a:t> -price</a:t>
            </a:r>
            <a:r>
              <a:rPr lang="ko-KR" altLang="en-US" sz="1800" dirty="0"/>
              <a:t>의 타입을 </a:t>
            </a:r>
            <a:r>
              <a:rPr lang="en-US" altLang="ko-KR" sz="1800" dirty="0"/>
              <a:t>number </a:t>
            </a:r>
            <a:r>
              <a:rPr lang="ko-KR" altLang="en-US" sz="1800" dirty="0"/>
              <a:t>타입으로 </a:t>
            </a:r>
            <a:r>
              <a:rPr lang="ko-KR" altLang="en-US" sz="1800" dirty="0" err="1"/>
              <a:t>변경하시오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-price </a:t>
            </a:r>
            <a:r>
              <a:rPr lang="ko-KR" altLang="en-US" sz="1800" dirty="0"/>
              <a:t>를 삭제 </a:t>
            </a:r>
            <a:r>
              <a:rPr lang="ko-KR" altLang="en-US" sz="1800" dirty="0" err="1"/>
              <a:t>하시오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-price</a:t>
            </a:r>
            <a:r>
              <a:rPr lang="ko-KR" altLang="en-US" sz="1800" dirty="0"/>
              <a:t>를 </a:t>
            </a:r>
            <a:r>
              <a:rPr lang="en-US" altLang="ko-KR" sz="1800" dirty="0"/>
              <a:t>name </a:t>
            </a:r>
            <a:r>
              <a:rPr lang="ko-KR" altLang="en-US" sz="1800" dirty="0" err="1"/>
              <a:t>컬럼앞에</a:t>
            </a:r>
            <a:r>
              <a:rPr lang="ko-KR" altLang="en-US" sz="1800" dirty="0"/>
              <a:t> </a:t>
            </a:r>
            <a:r>
              <a:rPr lang="en-US" altLang="ko-KR" sz="1800" dirty="0"/>
              <a:t>number</a:t>
            </a:r>
            <a:r>
              <a:rPr lang="ko-KR" altLang="en-US" sz="1800" dirty="0"/>
              <a:t>타입으로 </a:t>
            </a:r>
            <a:r>
              <a:rPr lang="ko-KR" altLang="en-US" sz="1800" dirty="0" err="1"/>
              <a:t>추가하시오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-price</a:t>
            </a:r>
            <a:r>
              <a:rPr lang="ko-KR" altLang="en-US" sz="1800" dirty="0"/>
              <a:t> 에 </a:t>
            </a:r>
            <a:r>
              <a:rPr lang="en-US" altLang="ko-KR" sz="1800" dirty="0"/>
              <a:t>not null</a:t>
            </a:r>
            <a:r>
              <a:rPr lang="ko-KR" altLang="en-US" sz="1800" dirty="0"/>
              <a:t> 제약 조건을 </a:t>
            </a:r>
            <a:r>
              <a:rPr lang="ko-KR" altLang="en-US" sz="1800" dirty="0" err="1"/>
              <a:t>거시오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7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721453" y="570451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2. DBMS </a:t>
            </a:r>
            <a:r>
              <a:rPr lang="ko-KR" altLang="en-US" sz="4800" dirty="0"/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469783" y="1669409"/>
            <a:ext cx="9599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계층형 데이터베이스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네트워크형 데이터베이스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관계형 데이터베이스 </a:t>
            </a:r>
            <a:r>
              <a:rPr lang="en-US" altLang="ko-KR" b="1" dirty="0"/>
              <a:t>(RDBMS)- </a:t>
            </a:r>
            <a:r>
              <a:rPr lang="en-US" altLang="ko-KR" b="1" dirty="0" err="1"/>
              <a:t>mysql</a:t>
            </a:r>
            <a:r>
              <a:rPr lang="en-US" altLang="ko-KR" b="1" dirty="0"/>
              <a:t>, </a:t>
            </a:r>
            <a:r>
              <a:rPr lang="en-US" altLang="ko-KR" b="1" dirty="0" err="1"/>
              <a:t>mariadb</a:t>
            </a:r>
            <a:r>
              <a:rPr lang="en-US" altLang="ko-KR" b="1" dirty="0"/>
              <a:t>, oracle…..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객체지향 데이터베이스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객체 관계형 데이터베이스 </a:t>
            </a:r>
            <a:r>
              <a:rPr lang="en-US" altLang="ko-KR" b="1" dirty="0"/>
              <a:t>(ORDBMS)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NoSQL (not Only SQL) – </a:t>
            </a:r>
            <a:r>
              <a:rPr lang="en-US" altLang="ko-KR" b="1" dirty="0" err="1"/>
              <a:t>mongoDB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349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BFE95-2014-4ECD-854D-25B5D8477387}"/>
              </a:ext>
            </a:extLst>
          </p:cNvPr>
          <p:cNvSpPr txBox="1"/>
          <p:nvPr/>
        </p:nvSpPr>
        <p:spPr>
          <a:xfrm>
            <a:off x="721453" y="570451"/>
            <a:ext cx="52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RDBMS</a:t>
            </a:r>
            <a:r>
              <a:rPr lang="ko-KR" altLang="en-US" sz="4800" dirty="0"/>
              <a:t> 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1E2BD-E3C9-403E-A8D9-57EA740ED854}"/>
              </a:ext>
            </a:extLst>
          </p:cNvPr>
          <p:cNvSpPr txBox="1"/>
          <p:nvPr/>
        </p:nvSpPr>
        <p:spPr>
          <a:xfrm>
            <a:off x="721453" y="1661020"/>
            <a:ext cx="9599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관계형</a:t>
            </a:r>
            <a:r>
              <a:rPr lang="en-US" altLang="ko-KR" dirty="0"/>
              <a:t>(Relational) </a:t>
            </a:r>
            <a:r>
              <a:rPr lang="ko-KR" altLang="en-US" dirty="0"/>
              <a:t>데이터베이스 시스템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</a:t>
            </a:r>
            <a:r>
              <a:rPr lang="en-US" altLang="ko-KR" dirty="0"/>
              <a:t>(table based) </a:t>
            </a:r>
            <a:r>
              <a:rPr lang="ko-KR" altLang="en-US" dirty="0"/>
              <a:t>기반의 </a:t>
            </a:r>
            <a:r>
              <a:rPr lang="en-US" altLang="ko-KR" dirty="0" err="1"/>
              <a:t>dbms</a:t>
            </a:r>
            <a:r>
              <a:rPr lang="en-US" altLang="ko-KR" dirty="0"/>
              <a:t>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테이블 </a:t>
            </a:r>
            <a:r>
              <a:rPr lang="en-US" altLang="ko-KR" dirty="0"/>
              <a:t>– </a:t>
            </a:r>
            <a:r>
              <a:rPr lang="ko-KR" altLang="en-US" dirty="0"/>
              <a:t>컬럼형태의 데이터 저장 방식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테이블과 </a:t>
            </a:r>
            <a:r>
              <a:rPr lang="ko-KR" altLang="en-US" dirty="0" err="1"/>
              <a:t>테이블간의</a:t>
            </a:r>
            <a:r>
              <a:rPr lang="ko-KR" altLang="en-US" dirty="0"/>
              <a:t> 연관 관계를 이용해 필요한 정보를 구하는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모델링은 </a:t>
            </a:r>
            <a:r>
              <a:rPr lang="en-US" altLang="ko-KR" dirty="0"/>
              <a:t>E-R(Entity </a:t>
            </a:r>
            <a:r>
              <a:rPr lang="en-US" altLang="ko-KR" dirty="0" err="1"/>
              <a:t>Ralationship</a:t>
            </a:r>
            <a:r>
              <a:rPr lang="en-US" altLang="ko-KR" dirty="0"/>
              <a:t>) </a:t>
            </a:r>
            <a:r>
              <a:rPr lang="ko-KR" altLang="en-US" dirty="0"/>
              <a:t>모델을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엔티티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ko-KR" altLang="en-US" dirty="0" err="1"/>
              <a:t>릴레이션십</a:t>
            </a:r>
            <a:r>
              <a:rPr lang="en-US" altLang="ko-KR" dirty="0"/>
              <a:t>(</a:t>
            </a:r>
            <a:r>
              <a:rPr lang="ko-KR" altLang="en-US" dirty="0"/>
              <a:t>유도</a:t>
            </a:r>
            <a:r>
              <a:rPr lang="en-US" altLang="ko-KR" dirty="0"/>
              <a:t>)</a:t>
            </a:r>
            <a:r>
              <a:rPr lang="ko-KR" altLang="en-US" dirty="0"/>
              <a:t>테이블로 구분하는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82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Schema </a:t>
            </a:r>
            <a:r>
              <a:rPr lang="ko-KR" altLang="en-US" sz="2000" dirty="0"/>
              <a:t>스키마 </a:t>
            </a:r>
            <a:r>
              <a:rPr lang="en-US" altLang="ko-KR" sz="2000" dirty="0"/>
              <a:t>– DB, </a:t>
            </a:r>
            <a:r>
              <a:rPr lang="ko-KR" altLang="en-US" sz="2000" dirty="0"/>
              <a:t>테이블 정의 내역</a:t>
            </a:r>
            <a:endParaRPr lang="en-US" altLang="ko-KR" sz="2000" dirty="0"/>
          </a:p>
          <a:p>
            <a:r>
              <a:rPr lang="en-US" altLang="ko-KR" sz="2000" dirty="0"/>
              <a:t>SQL Query</a:t>
            </a:r>
            <a:r>
              <a:rPr lang="ko-KR" altLang="en-US" sz="2000" dirty="0"/>
              <a:t>쿼리 </a:t>
            </a:r>
            <a:r>
              <a:rPr lang="en-US" altLang="ko-KR" sz="2000" dirty="0"/>
              <a:t>– SQL</a:t>
            </a:r>
            <a:r>
              <a:rPr lang="ko-KR" altLang="en-US" sz="2000" dirty="0"/>
              <a:t>질의 언어</a:t>
            </a:r>
            <a:r>
              <a:rPr lang="en-US" altLang="ko-KR" sz="2000" dirty="0"/>
              <a:t>, </a:t>
            </a:r>
            <a:r>
              <a:rPr lang="ko-KR" altLang="en-US" sz="2000" dirty="0"/>
              <a:t>대소문자를 가리지 않음</a:t>
            </a:r>
            <a:endParaRPr lang="en-US" altLang="ko-KR" sz="2000" dirty="0"/>
          </a:p>
          <a:p>
            <a:r>
              <a:rPr lang="en-US" altLang="ko-KR" sz="2000" dirty="0"/>
              <a:t>Primary Key(PK) </a:t>
            </a:r>
            <a:r>
              <a:rPr lang="ko-KR" altLang="en-US" sz="2000" dirty="0" err="1"/>
              <a:t>기본키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테이블에서 유일하게 지정되는 키</a:t>
            </a:r>
            <a:endParaRPr lang="en-US" altLang="ko-KR" sz="2000" dirty="0"/>
          </a:p>
          <a:p>
            <a:r>
              <a:rPr lang="en-US" altLang="ko-KR" sz="2000" dirty="0"/>
              <a:t>Foreign Key(FK) </a:t>
            </a:r>
            <a:r>
              <a:rPr lang="ko-KR" altLang="en-US" sz="2000" dirty="0" err="1"/>
              <a:t>외래키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어떤 테이블의 기본키가 다른 테이블 의 컬럼에 들어 있을 경우</a:t>
            </a:r>
            <a:endParaRPr lang="en-US" altLang="ko-KR" sz="2000" dirty="0"/>
          </a:p>
          <a:p>
            <a:r>
              <a:rPr lang="en-US" altLang="ko-KR" sz="2000" dirty="0"/>
              <a:t>Table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– </a:t>
            </a:r>
            <a:r>
              <a:rPr lang="ko-KR" altLang="en-US" sz="2000" dirty="0"/>
              <a:t>정보들의 묶음 단위 </a:t>
            </a:r>
            <a:endParaRPr lang="en-US" altLang="ko-KR" sz="2000" dirty="0"/>
          </a:p>
          <a:p>
            <a:r>
              <a:rPr lang="en-US" altLang="ko-KR" sz="2000" dirty="0"/>
              <a:t>Column </a:t>
            </a:r>
            <a:r>
              <a:rPr lang="ko-KR" altLang="en-US" sz="2000" dirty="0"/>
              <a:t>컬럼 </a:t>
            </a:r>
            <a:r>
              <a:rPr lang="en-US" altLang="ko-KR" sz="2000" dirty="0"/>
              <a:t>– </a:t>
            </a:r>
            <a:r>
              <a:rPr lang="ko-KR" altLang="en-US" sz="2000" dirty="0"/>
              <a:t>테이블을 구성하는 정보들</a:t>
            </a:r>
            <a:endParaRPr lang="en-US" altLang="ko-KR" sz="2000" dirty="0"/>
          </a:p>
          <a:p>
            <a:r>
              <a:rPr lang="en-US" altLang="ko-KR" sz="2000" dirty="0"/>
              <a:t>Record </a:t>
            </a:r>
            <a:r>
              <a:rPr lang="ko-KR" altLang="en-US" sz="2000" dirty="0"/>
              <a:t>레코드 </a:t>
            </a:r>
            <a:r>
              <a:rPr lang="en-US" altLang="ko-KR" sz="2000" dirty="0"/>
              <a:t>– </a:t>
            </a:r>
            <a:r>
              <a:rPr lang="ko-KR" altLang="en-US" sz="2000" dirty="0"/>
              <a:t>테이블에 들어있는 여러가지 인스턴스 </a:t>
            </a:r>
            <a:endParaRPr lang="en-US" altLang="ko-KR" sz="2000" dirty="0"/>
          </a:p>
          <a:p>
            <a:r>
              <a:rPr lang="en-US" altLang="ko-KR" sz="2000" dirty="0"/>
              <a:t>Domain Value </a:t>
            </a:r>
            <a:r>
              <a:rPr lang="ko-KR" altLang="en-US" sz="2000" dirty="0"/>
              <a:t>도메인 값 </a:t>
            </a:r>
            <a:r>
              <a:rPr lang="en-US" altLang="ko-KR" sz="2000" dirty="0"/>
              <a:t>– </a:t>
            </a:r>
            <a:r>
              <a:rPr lang="ko-KR" altLang="en-US" sz="2000" dirty="0"/>
              <a:t>각 컬럼에서 나올 수 있는 후보 값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9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기본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000" dirty="0"/>
              <a:t>데이터 베이스의 리스트 확인 </a:t>
            </a:r>
            <a:r>
              <a:rPr lang="en-US" altLang="ko-KR" sz="2000" dirty="0"/>
              <a:t>– show databases;   (</a:t>
            </a:r>
            <a:r>
              <a:rPr lang="ko-KR" altLang="en-US" sz="2000" dirty="0"/>
              <a:t>컨트롤</a:t>
            </a:r>
            <a:r>
              <a:rPr lang="en-US" altLang="ko-KR" sz="2000" dirty="0"/>
              <a:t>+ 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엔트</a:t>
            </a:r>
            <a:r>
              <a:rPr lang="ko-KR" altLang="en-US" sz="2000" dirty="0"/>
              <a:t> 데이터베이스</a:t>
            </a:r>
            <a:r>
              <a:rPr lang="en-US" altLang="ko-KR" sz="2000" dirty="0"/>
              <a:t>) </a:t>
            </a:r>
          </a:p>
          <a:p>
            <a:r>
              <a:rPr lang="ko-KR" altLang="en-US" sz="2000" dirty="0"/>
              <a:t>데이터 </a:t>
            </a:r>
            <a:r>
              <a:rPr lang="ko-KR" altLang="en-US" sz="2000" dirty="0" err="1"/>
              <a:t>베이스중</a:t>
            </a:r>
            <a:r>
              <a:rPr lang="ko-KR" altLang="en-US" sz="2000" dirty="0"/>
              <a:t> 하나를 사용 </a:t>
            </a:r>
            <a:r>
              <a:rPr lang="en-US" altLang="ko-KR" sz="2000" dirty="0"/>
              <a:t>– use </a:t>
            </a:r>
            <a:r>
              <a:rPr lang="ko-KR" altLang="en-US" sz="2000" dirty="0"/>
              <a:t>데이터베이스 이름</a:t>
            </a:r>
            <a:r>
              <a:rPr lang="en-US" altLang="ko-KR" sz="2000" dirty="0"/>
              <a:t>;</a:t>
            </a:r>
          </a:p>
          <a:p>
            <a:r>
              <a:rPr lang="ko-KR" altLang="en-US" sz="2000" dirty="0"/>
              <a:t>테이블의 리스트를 확인 </a:t>
            </a:r>
            <a:r>
              <a:rPr lang="en-US" altLang="ko-KR" sz="2000" dirty="0"/>
              <a:t>– show tables;</a:t>
            </a:r>
          </a:p>
          <a:p>
            <a:r>
              <a:rPr lang="ko-KR" altLang="en-US" sz="2000" dirty="0"/>
              <a:t>특정 테이블의 구조를 확인 </a:t>
            </a:r>
            <a:r>
              <a:rPr lang="en-US" altLang="ko-KR" sz="2000" dirty="0"/>
              <a:t>– desc; </a:t>
            </a:r>
            <a:r>
              <a:rPr lang="ko-KR" altLang="en-US" sz="2000" dirty="0"/>
              <a:t>테이블 이름</a:t>
            </a:r>
            <a:r>
              <a:rPr lang="en-US" altLang="ko-KR" sz="2000" dirty="0"/>
              <a:t>‘</a:t>
            </a:r>
          </a:p>
          <a:p>
            <a:r>
              <a:rPr lang="ko-KR" altLang="en-US" sz="2000" dirty="0"/>
              <a:t>특정  테이블의 내용을 표시</a:t>
            </a:r>
            <a:r>
              <a:rPr lang="en-US" altLang="ko-KR" sz="2000" dirty="0"/>
              <a:t>(crud </a:t>
            </a:r>
            <a:r>
              <a:rPr lang="ko-KR" altLang="en-US" sz="2000" dirty="0"/>
              <a:t>중 </a:t>
            </a:r>
            <a:r>
              <a:rPr lang="en-US" altLang="ko-KR" sz="2000" dirty="0"/>
              <a:t>R)</a:t>
            </a:r>
            <a:r>
              <a:rPr lang="ko-KR" altLang="en-US" sz="2000" dirty="0"/>
              <a:t> </a:t>
            </a:r>
            <a:r>
              <a:rPr lang="en-US" altLang="ko-KR" sz="2000" dirty="0"/>
              <a:t>– select </a:t>
            </a:r>
            <a:r>
              <a:rPr lang="ko-KR" altLang="en-US" sz="2000" dirty="0"/>
              <a:t>컬럼 이름 또는 </a:t>
            </a:r>
            <a:r>
              <a:rPr lang="en-US" altLang="ko-KR" sz="2000" dirty="0"/>
              <a:t>*from </a:t>
            </a:r>
            <a:r>
              <a:rPr lang="ko-KR" altLang="en-US" sz="2000" dirty="0"/>
              <a:t>테이블이름 </a:t>
            </a:r>
            <a:r>
              <a:rPr lang="en-US" altLang="ko-KR" sz="2000" dirty="0"/>
              <a:t>(*from</a:t>
            </a:r>
            <a:r>
              <a:rPr lang="ko-KR" altLang="en-US" sz="2000" dirty="0"/>
              <a:t>전체 </a:t>
            </a:r>
            <a:r>
              <a:rPr lang="ko-KR" altLang="en-US" sz="2000" dirty="0" err="1"/>
              <a:t>다봄</a:t>
            </a:r>
            <a:r>
              <a:rPr lang="en-US" altLang="ko-KR" sz="2000" dirty="0"/>
              <a:t>)  </a:t>
            </a:r>
            <a:r>
              <a:rPr lang="ko-KR" altLang="en-US" sz="2000" dirty="0" err="1"/>
              <a:t>ㅡ</a:t>
            </a:r>
            <a:r>
              <a:rPr lang="en-US" altLang="ko-KR" sz="2000" dirty="0"/>
              <a:t>&gt; ex -&gt; select *from city; </a:t>
            </a:r>
          </a:p>
          <a:p>
            <a:r>
              <a:rPr lang="en-US" altLang="ko-KR" sz="2000" dirty="0"/>
              <a:t> </a:t>
            </a:r>
          </a:p>
          <a:p>
            <a:r>
              <a:rPr lang="en-US" altLang="ko-KR" dirty="0"/>
              <a:t>Quit; (</a:t>
            </a:r>
            <a:r>
              <a:rPr lang="ko-KR" altLang="en-US" dirty="0"/>
              <a:t>나감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A0A27-4B3E-4CBB-A75E-D059F045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09" y="4644750"/>
            <a:ext cx="3877216" cy="1228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8430DD-D3D4-40E7-AF66-014878BB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864" y="518421"/>
            <a:ext cx="2635767" cy="1620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99C98C-6BA6-4C17-9432-471555BD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919" y="2619976"/>
            <a:ext cx="279121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0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F51F69-C7F6-43CC-AB24-970A4670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896" y="520117"/>
            <a:ext cx="4557034" cy="1634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470828-4FB6-49D3-AF98-9E43B686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70" y="2768367"/>
            <a:ext cx="5629119" cy="36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456-1866-444D-A5F9-706FBEF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</a:t>
            </a:r>
            <a:r>
              <a:rPr lang="ko-KR" altLang="en-US" dirty="0"/>
              <a:t>의 이해와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B6EA-EB16-4C7C-BB11-4B209E75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SQL (Structured Query Language)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데이터베이스에 있는 필요한 정보를 사용 할 수 있도록 도와주는 언어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사용방법이 </a:t>
            </a:r>
            <a:r>
              <a:rPr lang="en-US" altLang="ko-KR" sz="2000" dirty="0"/>
              <a:t>java, c, c#, </a:t>
            </a:r>
            <a:r>
              <a:rPr lang="ko-KR" altLang="en-US" sz="2000" dirty="0"/>
              <a:t>등 보다 단순하다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대부분의 </a:t>
            </a:r>
            <a:r>
              <a:rPr lang="en-US" altLang="ko-KR" sz="2000" dirty="0" err="1"/>
              <a:t>dbms</a:t>
            </a:r>
            <a:r>
              <a:rPr lang="ko-KR" altLang="en-US" sz="2000" dirty="0"/>
              <a:t>에서 비슷하기 때문에 하나를 배우면 모든 </a:t>
            </a:r>
            <a:r>
              <a:rPr lang="en-US" altLang="ko-KR" sz="2000" dirty="0" err="1"/>
              <a:t>dbms</a:t>
            </a:r>
            <a:r>
              <a:rPr lang="ko-KR" altLang="en-US" sz="2000" dirty="0"/>
              <a:t>에서 사용 가능함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인터프리터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컴파일필요없음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대소문자를 </a:t>
            </a:r>
            <a:r>
              <a:rPr lang="ko-KR" altLang="en-US" sz="2000" dirty="0" err="1"/>
              <a:t>구별안한다</a:t>
            </a:r>
            <a:r>
              <a:rPr lang="en-US" altLang="ko-KR" sz="2000" dirty="0"/>
              <a:t>. (</a:t>
            </a:r>
            <a:r>
              <a:rPr lang="ko-KR" altLang="en-US" sz="2000" dirty="0"/>
              <a:t>데이터 내용에서는 구별한다</a:t>
            </a:r>
            <a:r>
              <a:rPr lang="en-US" altLang="ko-KR" sz="2000" dirty="0"/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8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2202</Words>
  <Application>Microsoft Office PowerPoint</Application>
  <PresentationFormat>와이드스크린</PresentationFormat>
  <Paragraphs>364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기본용어</vt:lpstr>
      <vt:lpstr>Mysql 기본 사용법</vt:lpstr>
      <vt:lpstr>기본용어</vt:lpstr>
      <vt:lpstr>1. SQL의 이해와 종류</vt:lpstr>
      <vt:lpstr>2.SQL의 종류</vt:lpstr>
      <vt:lpstr>2.SQL의 종류</vt:lpstr>
      <vt:lpstr>2.SQL의 종류</vt:lpstr>
      <vt:lpstr>DML 실습</vt:lpstr>
      <vt:lpstr>DML-DISTINCT</vt:lpstr>
      <vt:lpstr>DML – AND , OR , NOT</vt:lpstr>
      <vt:lpstr>DML – IN, BETWEEN</vt:lpstr>
      <vt:lpstr>DML – 정렬 (order by)</vt:lpstr>
      <vt:lpstr>1. 결과값의 일부만 조회</vt:lpstr>
      <vt:lpstr>집합 함수 (Aggregation Function)</vt:lpstr>
      <vt:lpstr>PowerPoint 프레젠테이션</vt:lpstr>
      <vt:lpstr>JOIN</vt:lpstr>
      <vt:lpstr>PowerPoint 프레젠테이션</vt:lpstr>
      <vt:lpstr>별명 (ALIAS)</vt:lpstr>
      <vt:lpstr>DDL</vt:lpstr>
      <vt:lpstr>DDL(DATA Definition Language)</vt:lpstr>
      <vt:lpstr>PowerPoint 프레젠테이션</vt:lpstr>
      <vt:lpstr>자료형 정의</vt:lpstr>
      <vt:lpstr>PowerPoint 프레젠테이션</vt:lpstr>
      <vt:lpstr>제약조건(Constraint)</vt:lpstr>
      <vt:lpstr>PowerPoint 프레젠테이션</vt:lpstr>
      <vt:lpstr>테이블의 수정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44</cp:revision>
  <dcterms:created xsi:type="dcterms:W3CDTF">2024-02-13T07:30:55Z</dcterms:created>
  <dcterms:modified xsi:type="dcterms:W3CDTF">2024-02-23T02:21:45Z</dcterms:modified>
</cp:coreProperties>
</file>