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66" r:id="rId15"/>
    <p:sldId id="262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7736-3316-4FF8-9FDD-ED7A0E7E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BB0D1-30DE-492A-858C-9CB61EB3D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84363-54BF-47A0-915A-EB87EB6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C3D7C-3670-4E15-8001-89684D57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0B08A-FBBC-45F5-A1F4-54B00A1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1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908E7-0869-4500-B195-4F10C20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D5802-AEF2-4E88-A63A-D6F67C64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DE4E-552A-4B9D-BFC5-F42412C8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D7E91-F326-4FD8-97B3-100CD412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B9D3B-4887-4464-8990-7058092F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3DB796-F41C-4E81-A4CD-2C953AC5C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9621C-D83B-422B-B552-C9458B36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5D1F-55EB-43AD-B677-202C2BFD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C32F2-A992-475B-93C3-3C7CD8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5C565-188E-4C8C-9D22-46FC62E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D08E2-C623-4DBB-A8D0-AA1C070F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E13ED-EC61-44B5-92F1-0DA33D41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897F4-7803-4B5A-9EBF-B2B53AA0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ADE5B-64D2-46A7-BAFD-E4060F14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7E3C3-0AA4-4886-B559-4BF8DF2B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BEA4-E9A8-4F82-B7F5-C917B7DA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59501-F074-4180-89C3-CF64B69A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E89CA-7DE1-44EE-A126-080A1DE8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1828D-B164-4E1C-9637-FE283B7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CF59C-AE5C-4D6F-81AD-5551A00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6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7938C-4621-4634-BAB6-6D03393A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E56A1-DFFC-4043-8C5E-D17B8ADA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10DFF-D5C2-4B00-9752-CC9FD497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4565B-CA14-4023-A092-4858CD2D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0981F-555E-4732-BC80-61A8564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2EE89-44A2-46AF-9C3A-28735EC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A8D10-B037-424B-9EA6-794A54C2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B741A-89F0-4290-B79A-D2286F2D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C0849-BECD-42A6-BC48-B470DE205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F28C46-6C65-4AD7-B4AE-CD5D39ED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D34F3-CFA2-4FE5-B166-557429F9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AEB65-4BF8-47BF-A5AF-4A28DD8A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1AF76B-DE57-4FDC-8890-6C513E2D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BF908-3220-4B3C-8309-80A96A9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E575B-B3AE-460C-9033-0418CEE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2E06D-175E-457E-8797-B98B177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B7CB7-E3A8-44D2-AA80-C4286FB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777AD-1EB9-448E-AA98-9AE9C47A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0B65C-8AE0-4744-B821-B517E74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4A5526-F9D3-4014-8C84-A64670A4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9B9B8-B7CC-4CC2-A5A3-98142A20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0657-C5B2-45EE-A181-697D96EA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DD002-0760-4C13-879D-FE855F93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879D1-2A57-4282-843C-E1C615A6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32901-E4A1-483C-BDEF-B204AA74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B0B60-D91F-4258-851F-52F3527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1924C-38E0-4C70-B618-C65EC246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6F18-60D2-4C89-8CCC-0CD6A254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B26E4E-A4EF-4719-AD37-74F9EC7F7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F8AE2-28A1-4223-99F5-D3480C9CA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ABAAF-5CB3-43A8-82CB-1A921B6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30D2A-50CB-4BFE-BD74-9B7432D7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E50A8-285B-448D-94F0-A827896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CE316-E87F-4774-94C8-0EBB9B4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568F9-B412-4339-9DD5-494BD528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24737-F6BB-4012-890F-679D57C3D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4DB3-816E-41D8-862C-C3F1DFF0B1B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B8D5A-7A27-4D52-9EB2-781101D59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F52B3-0814-4A7B-A040-008CD43B6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9B1F6-C5D2-44C9-8D1A-EC8AD4F31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&amp; 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33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4-2. response </a:t>
            </a:r>
            <a:r>
              <a:rPr lang="ko-KR" altLang="en-US" sz="3200" dirty="0"/>
              <a:t>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198874"/>
              </p:ext>
            </p:extLst>
          </p:nvPr>
        </p:nvGraphicFramePr>
        <p:xfrm>
          <a:off x="549444" y="1523622"/>
          <a:ext cx="105156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8369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979180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4598051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Mime </a:t>
                      </a:r>
                      <a:r>
                        <a:rPr lang="ko-KR" altLang="en-US" dirty="0"/>
                        <a:t>타입 지정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 헤더의 값을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 헤더에 </a:t>
                      </a:r>
                      <a:r>
                        <a:rPr lang="en-US" altLang="ko-KR" dirty="0"/>
                        <a:t>values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0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sendRedirect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지정된 대상으로 </a:t>
                      </a:r>
                      <a:r>
                        <a:rPr lang="ko-KR" altLang="en-US" dirty="0" err="1"/>
                        <a:t>리다이렉트</a:t>
                      </a:r>
                      <a:r>
                        <a:rPr lang="ko-KR" altLang="en-US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6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5. </a:t>
            </a:r>
            <a:r>
              <a:rPr lang="ko-KR" altLang="en-US" sz="3200" dirty="0"/>
              <a:t>버퍼 관련 메서드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04830"/>
              </p:ext>
            </p:extLst>
          </p:nvPr>
        </p:nvGraphicFramePr>
        <p:xfrm>
          <a:off x="683668" y="1554480"/>
          <a:ext cx="105156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35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63000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26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getBufferSize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전체 크기를 바이트 단위로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getRemaining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남아있는 크기를 바이트 단위로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87630"/>
                  </a:ext>
                </a:extLst>
              </a:tr>
              <a:tr h="2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버퍼에 있는 내용을 브라우저로 전송하고 버퍼를 비움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63078"/>
                  </a:ext>
                </a:extLst>
              </a:tr>
              <a:tr h="1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isAutoFlush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버퍼가 가득 찼을 때 자동으로 </a:t>
                      </a:r>
                      <a:r>
                        <a:rPr lang="en-US" altLang="ko-KR" dirty="0"/>
                        <a:t>flush</a:t>
                      </a:r>
                      <a:r>
                        <a:rPr lang="ko-KR" altLang="en-US" dirty="0"/>
                        <a:t>되도록 설정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clear()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모든 데이터 제거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(flush() </a:t>
                      </a:r>
                      <a:r>
                        <a:rPr lang="ko-KR" altLang="en-US" dirty="0"/>
                        <a:t>호출 후에 사용하면 </a:t>
                      </a:r>
                      <a:r>
                        <a:rPr lang="en-US" altLang="ko-KR" dirty="0" err="1"/>
                        <a:t>IOException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clearBuffer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모든 데이터 제거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(flush() </a:t>
                      </a:r>
                      <a:r>
                        <a:rPr lang="ko-KR" altLang="en-US" dirty="0"/>
                        <a:t>호출 후에 사용하여도 </a:t>
                      </a:r>
                      <a:r>
                        <a:rPr lang="en-US" altLang="ko-KR" dirty="0" err="1"/>
                        <a:t>IOException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발생하지 않음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버퍼의 모든 데이터를 브라우저로 출력하고 </a:t>
                      </a:r>
                      <a:r>
                        <a:rPr lang="en-US" altLang="ko-KR" dirty="0"/>
                        <a:t>out</a:t>
                      </a:r>
                      <a:r>
                        <a:rPr lang="ko-KR" altLang="en-US" dirty="0"/>
                        <a:t>객체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6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DEA999-CAC4-46B4-A99E-F86EF377F5E3}"/>
              </a:ext>
            </a:extLst>
          </p:cNvPr>
          <p:cNvSpPr txBox="1"/>
          <p:nvPr/>
        </p:nvSpPr>
        <p:spPr>
          <a:xfrm>
            <a:off x="569753" y="107379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</a:t>
            </a:r>
            <a:r>
              <a:rPr lang="ko-KR" altLang="en-US" dirty="0"/>
              <a:t> 내장 객체가 갖고 있는 버퍼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196671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6. </a:t>
            </a:r>
            <a:r>
              <a:rPr lang="en-US" altLang="ko-KR" sz="3200" dirty="0" err="1"/>
              <a:t>pageContext</a:t>
            </a:r>
            <a:r>
              <a:rPr lang="en-US" altLang="ko-KR" sz="3200" dirty="0"/>
              <a:t> </a:t>
            </a:r>
            <a:r>
              <a:rPr lang="ko-KR" altLang="en-US" sz="3200" dirty="0"/>
              <a:t>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04611"/>
              </p:ext>
            </p:extLst>
          </p:nvPr>
        </p:nvGraphicFramePr>
        <p:xfrm>
          <a:off x="683668" y="1554480"/>
          <a:ext cx="10515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35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63000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26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ServletRequest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getResponse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ServletResponse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response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87630"/>
                  </a:ext>
                </a:extLst>
              </a:tr>
              <a:tr h="2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getOut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out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63078"/>
                  </a:ext>
                </a:extLst>
              </a:tr>
              <a:tr h="1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getSession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HttpSession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session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getPage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page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getServletConfig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config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7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getServletContext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application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getException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exception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4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DEA999-CAC4-46B4-A99E-F86EF377F5E3}"/>
              </a:ext>
            </a:extLst>
          </p:cNvPr>
          <p:cNvSpPr txBox="1"/>
          <p:nvPr/>
        </p:nvSpPr>
        <p:spPr>
          <a:xfrm>
            <a:off x="569753" y="1073792"/>
            <a:ext cx="592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pageContext</a:t>
            </a:r>
            <a:r>
              <a:rPr lang="ko-KR" altLang="en-US" dirty="0"/>
              <a:t>는 다른 내장 객체를 반환하기 위해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18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애플리케이션 정보 추출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843105"/>
              </p:ext>
            </p:extLst>
          </p:nvPr>
        </p:nvGraphicFramePr>
        <p:xfrm>
          <a:off x="683668" y="1554480"/>
          <a:ext cx="10515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0277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4957859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26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경로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getServletContextName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이름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87630"/>
                  </a:ext>
                </a:extLst>
              </a:tr>
              <a:tr h="2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getRealPath</a:t>
                      </a:r>
                      <a:r>
                        <a:rPr lang="en-US" altLang="ko-KR" dirty="0"/>
                        <a:t>(String 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 지정된 </a:t>
                      </a:r>
                      <a:r>
                        <a:rPr lang="en-US" altLang="ko-KR" dirty="0"/>
                        <a:t>path</a:t>
                      </a:r>
                      <a:r>
                        <a:rPr lang="ko-KR" altLang="en-US" dirty="0"/>
                        <a:t>의 실제 경로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63078"/>
                  </a:ext>
                </a:extLst>
              </a:tr>
              <a:tr h="1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getResourceAsStream</a:t>
                      </a:r>
                      <a:r>
                        <a:rPr lang="en-US" altLang="ko-KR" dirty="0"/>
                        <a:t>(String 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지정된 자원을 읽어오는 </a:t>
                      </a:r>
                      <a:r>
                        <a:rPr lang="en-US" altLang="ko-KR"/>
                        <a:t>InputStream</a:t>
                      </a:r>
                      <a:r>
                        <a:rPr lang="ko-KR" altLang="en-US" dirty="0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7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4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DEA999-CAC4-46B4-A99E-F86EF377F5E3}"/>
              </a:ext>
            </a:extLst>
          </p:cNvPr>
          <p:cNvSpPr txBox="1"/>
          <p:nvPr/>
        </p:nvSpPr>
        <p:spPr>
          <a:xfrm>
            <a:off x="683668" y="112947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9935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CAB7-D273-4731-BBDB-16B55B5B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액션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22F96-2E2E-4487-BDC0-08320C57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객체를 생성하고 사용하는 것을 액션태그로 대신 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id=“</a:t>
            </a:r>
            <a:r>
              <a:rPr lang="ko-KR" altLang="en-US" dirty="0"/>
              <a:t>객체이름</a:t>
            </a:r>
            <a:r>
              <a:rPr lang="en-US" altLang="ko-KR" dirty="0"/>
              <a:t>” scope=“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” class=“</a:t>
            </a:r>
            <a:r>
              <a:rPr lang="ko-KR" altLang="en-US" dirty="0"/>
              <a:t>클래스이름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body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id =&gt; 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소문자 구별</a:t>
            </a:r>
            <a:r>
              <a:rPr lang="en-US" altLang="ko-KR" dirty="0"/>
              <a:t>.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유일한 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3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96CE-4E01-4275-965E-6B47F3F5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: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026CE-8963-4C58-A8C7-0BB85CC09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60"/>
            <a:ext cx="10515600" cy="50025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mybean</a:t>
            </a:r>
            <a:r>
              <a:rPr lang="ko-KR" altLang="en-US" dirty="0"/>
              <a:t>의 </a:t>
            </a:r>
            <a:r>
              <a:rPr lang="en-US" altLang="ko-KR" dirty="0" err="1"/>
              <a:t>setName</a:t>
            </a:r>
            <a:r>
              <a:rPr lang="en-US" altLang="ko-KR" dirty="0"/>
              <a:t>() </a:t>
            </a:r>
            <a:r>
              <a:rPr lang="ko-KR" altLang="en-US" dirty="0"/>
              <a:t>메소드를 호출해서 값 설정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</a:t>
            </a:r>
            <a:r>
              <a:rPr lang="ko-KR" altLang="en-US" dirty="0"/>
              <a:t>할당변수명</a:t>
            </a:r>
            <a:r>
              <a:rPr lang="en-US" altLang="ko-KR" dirty="0"/>
              <a:t>” /&gt;</a:t>
            </a:r>
          </a:p>
          <a:p>
            <a:pPr lvl="1"/>
            <a:r>
              <a:rPr lang="en-US" altLang="ko-KR" dirty="0" err="1"/>
              <a:t>mybean.setName</a:t>
            </a:r>
            <a:r>
              <a:rPr lang="en-US" altLang="ko-KR" dirty="0"/>
              <a:t>(</a:t>
            </a:r>
            <a:r>
              <a:rPr lang="ko-KR" altLang="en-US" dirty="0"/>
              <a:t>할당변수명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mybean</a:t>
            </a:r>
            <a:r>
              <a:rPr lang="ko-KR" altLang="en-US" dirty="0"/>
              <a:t>의 모드 </a:t>
            </a:r>
            <a:r>
              <a:rPr lang="en-US" altLang="ko-KR" dirty="0" err="1"/>
              <a:t>setXxxx</a:t>
            </a:r>
            <a:r>
              <a:rPr lang="en-US" altLang="ko-KR" dirty="0"/>
              <a:t>()</a:t>
            </a:r>
            <a:r>
              <a:rPr lang="ko-KR" altLang="en-US" dirty="0"/>
              <a:t>를 호출해서 값 설정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property=“*” /&gt;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매개 변수의 이름이 다른 경우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name=“user” param=“username” /&gt;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user.setUser</a:t>
            </a:r>
            <a:r>
              <a:rPr lang="en-US" altLang="ko-KR" dirty="0"/>
              <a:t>(username);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매개 변수의 값을 직접 할당하는 방법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name=“results” property=“row” value=“&lt;%=i+1%&gt;” /&gt;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results.setRow</a:t>
            </a:r>
            <a:r>
              <a:rPr lang="en-US" altLang="ko-KR" dirty="0"/>
              <a:t>(</a:t>
            </a:r>
            <a:r>
              <a:rPr lang="en-US" altLang="ko-KR" dirty="0" err="1"/>
              <a:t>String.valueOf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+ 1));</a:t>
            </a:r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41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50D0-9364-4B35-927C-14CF4884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: </a:t>
            </a:r>
            <a:r>
              <a:rPr lang="en-US" altLang="ko-KR" dirty="0" err="1"/>
              <a:t>getProperty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797A0-BC73-460E-B264-728FA224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name=“</a:t>
            </a:r>
            <a:r>
              <a:rPr lang="en-US" altLang="ko-KR" dirty="0" err="1"/>
              <a:t>beanName</a:t>
            </a:r>
            <a:r>
              <a:rPr lang="en-US" altLang="ko-KR" dirty="0"/>
              <a:t>” property=“</a:t>
            </a:r>
            <a:r>
              <a:rPr lang="ko-KR" altLang="en-US" dirty="0" err="1"/>
              <a:t>변수명</a:t>
            </a:r>
            <a:r>
              <a:rPr lang="en-US" altLang="ko-KR" dirty="0"/>
              <a:t>”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31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0675C-0774-4C55-89C6-25F3E55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: param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68A74-8971-44BD-A653-B3858B8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키와 값을 전달</a:t>
            </a:r>
            <a:endParaRPr lang="en-US" altLang="ko-KR" dirty="0"/>
          </a:p>
          <a:p>
            <a:r>
              <a:rPr lang="en-US" altLang="ko-KR" dirty="0" err="1"/>
              <a:t>jsp:include</a:t>
            </a:r>
            <a:r>
              <a:rPr lang="en-US" altLang="ko-KR" dirty="0"/>
              <a:t>,   </a:t>
            </a:r>
            <a:r>
              <a:rPr lang="en-US" altLang="ko-KR" dirty="0" err="1"/>
              <a:t>jsp:plugin</a:t>
            </a:r>
            <a:r>
              <a:rPr lang="en-US" altLang="ko-KR" dirty="0"/>
              <a:t>,  </a:t>
            </a:r>
            <a:r>
              <a:rPr lang="en-US" altLang="ko-KR" dirty="0" err="1"/>
              <a:t>jsp:forward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ko-KR" altLang="en-US" dirty="0"/>
              <a:t>  </a:t>
            </a:r>
            <a:r>
              <a:rPr lang="en-US" altLang="ko-KR" dirty="0"/>
              <a:t>name=“name” value=“value”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45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14A9F-72EA-4606-AD70-50F44B8A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622"/>
            <a:ext cx="10515600" cy="5489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ko-KR" altLang="en-US" sz="2000" dirty="0" err="1"/>
              <a:t>서블릿을</a:t>
            </a:r>
            <a:r>
              <a:rPr lang="ko-KR" altLang="en-US" sz="2000" dirty="0"/>
              <a:t> 이용한 포워딩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String </a:t>
            </a:r>
            <a:r>
              <a:rPr lang="en-US" altLang="ko-KR" sz="2000" dirty="0" err="1"/>
              <a:t>disp</a:t>
            </a:r>
            <a:r>
              <a:rPr lang="en-US" altLang="ko-KR" sz="2000" dirty="0"/>
              <a:t> = “/target”;  //URL </a:t>
            </a:r>
            <a:r>
              <a:rPr lang="ko-KR" altLang="en-US" sz="2000" dirty="0"/>
              <a:t>셋팅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en-US" altLang="ko-KR" sz="2000" dirty="0" err="1"/>
              <a:t>RequestDispatcher</a:t>
            </a:r>
            <a:r>
              <a:rPr lang="ko-KR" altLang="en-US" sz="2000" dirty="0"/>
              <a:t>를 사용하여 포워드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RequestDispatcher</a:t>
            </a:r>
            <a:r>
              <a:rPr lang="en-US" altLang="ko-KR" sz="2000" dirty="0"/>
              <a:t> dispatcher = </a:t>
            </a:r>
            <a:r>
              <a:rPr lang="en-US" altLang="ko-KR" sz="2000" dirty="0" err="1"/>
              <a:t>request.getRequestDispatcher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disp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dispatcher.forward</a:t>
            </a:r>
            <a:r>
              <a:rPr lang="en-US" altLang="ko-KR" sz="2000" dirty="0"/>
              <a:t>(request, response);</a:t>
            </a:r>
          </a:p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=&gt;</a:t>
            </a:r>
            <a:r>
              <a:rPr lang="ko-KR" altLang="en-US" sz="2000" dirty="0"/>
              <a:t>또는 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request.getRequestDispatcher</a:t>
            </a:r>
            <a:r>
              <a:rPr lang="en-US" altLang="ko-KR" sz="2000" dirty="0"/>
              <a:t>(path).forward(request, response);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액션</a:t>
            </a:r>
            <a:r>
              <a:rPr lang="en-US" altLang="ko-KR" sz="2000" dirty="0"/>
              <a:t>:  &lt;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 page=“</a:t>
            </a:r>
            <a:r>
              <a:rPr lang="en-US" altLang="ko-KR" sz="2000" dirty="0" err="1"/>
              <a:t>relativeURLspec</a:t>
            </a:r>
            <a:r>
              <a:rPr lang="en-US" altLang="ko-KR" sz="2000" dirty="0"/>
              <a:t>” /&gt;</a:t>
            </a:r>
          </a:p>
          <a:p>
            <a:pPr marL="0" indent="0">
              <a:buNone/>
            </a:pPr>
            <a:r>
              <a:rPr lang="en-US" altLang="ko-KR" sz="2000" dirty="0"/>
              <a:t>         &lt;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 page=“</a:t>
            </a:r>
            <a:r>
              <a:rPr lang="en-US" altLang="ko-KR" sz="2000" dirty="0" err="1"/>
              <a:t>urlSpec</a:t>
            </a:r>
            <a:r>
              <a:rPr lang="en-US" altLang="ko-KR" sz="2000" dirty="0"/>
              <a:t>”&gt;</a:t>
            </a:r>
          </a:p>
          <a:p>
            <a:pPr marL="0" indent="0">
              <a:buNone/>
            </a:pPr>
            <a:r>
              <a:rPr lang="en-US" altLang="ko-KR" sz="2000" dirty="0"/>
              <a:t>               &lt;</a:t>
            </a:r>
            <a:r>
              <a:rPr lang="en-US" altLang="ko-KR" sz="2000" dirty="0" err="1"/>
              <a:t>jsp:param</a:t>
            </a:r>
            <a:r>
              <a:rPr lang="en-US" altLang="ko-KR" sz="2000" dirty="0"/>
              <a:t> … /&gt;</a:t>
            </a:r>
          </a:p>
          <a:p>
            <a:pPr marL="0" indent="0">
              <a:buNone/>
            </a:pPr>
            <a:r>
              <a:rPr lang="en-US" altLang="ko-KR" sz="2000" dirty="0"/>
              <a:t>         &lt;/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1ED4C4F-FE4E-4682-9A11-379E166A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72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jsp</a:t>
            </a:r>
            <a:r>
              <a:rPr lang="en-US" altLang="ko-KR" sz="3200" dirty="0"/>
              <a:t>: forward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559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69D67-B7AB-4B2E-BE11-1B0941D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293"/>
            <a:ext cx="10515600" cy="759000"/>
          </a:xfrm>
        </p:spPr>
        <p:txBody>
          <a:bodyPr/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67A0-0DA8-4E91-A31F-4552A6BC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901836"/>
          </a:xfrm>
        </p:spPr>
        <p:txBody>
          <a:bodyPr/>
          <a:lstStyle/>
          <a:p>
            <a:r>
              <a:rPr lang="ko-KR" altLang="en-US" dirty="0"/>
              <a:t>쿠키의 요소 </a:t>
            </a:r>
            <a:endParaRPr lang="en-US" altLang="ko-KR" dirty="0"/>
          </a:p>
          <a:p>
            <a:pPr lvl="1"/>
            <a:r>
              <a:rPr lang="ko-KR" altLang="en-US" dirty="0"/>
              <a:t>이름 과 값 </a:t>
            </a:r>
            <a:r>
              <a:rPr lang="en-US" altLang="ko-KR" dirty="0"/>
              <a:t>(name &amp; value) : </a:t>
            </a:r>
            <a:r>
              <a:rPr lang="ko-KR" altLang="en-US" dirty="0"/>
              <a:t>생성된 이름은 변경이 불가능</a:t>
            </a:r>
            <a:endParaRPr lang="en-US" altLang="ko-KR" dirty="0"/>
          </a:p>
          <a:p>
            <a:pPr lvl="1"/>
            <a:r>
              <a:rPr lang="ko-KR" altLang="en-US" dirty="0"/>
              <a:t>유효시간 </a:t>
            </a:r>
            <a:r>
              <a:rPr lang="en-US" altLang="ko-KR" dirty="0"/>
              <a:t>: </a:t>
            </a:r>
            <a:r>
              <a:rPr lang="ko-KR" altLang="en-US" dirty="0"/>
              <a:t>쿠키가 브라우저에 저장되는 시간 </a:t>
            </a:r>
            <a:endParaRPr lang="en-US" altLang="ko-KR" dirty="0"/>
          </a:p>
          <a:p>
            <a:pPr lvl="1"/>
            <a:r>
              <a:rPr lang="ko-KR" altLang="en-US" dirty="0"/>
              <a:t>도메인</a:t>
            </a:r>
            <a:r>
              <a:rPr lang="en-US" altLang="ko-KR" dirty="0"/>
              <a:t>(domain) : </a:t>
            </a:r>
            <a:r>
              <a:rPr lang="ko-KR" altLang="en-US" dirty="0"/>
              <a:t>쿠키가 사용될 수 있는 도메인 </a:t>
            </a:r>
            <a:r>
              <a:rPr lang="en-US" altLang="ko-KR" dirty="0"/>
              <a:t>, </a:t>
            </a:r>
            <a:r>
              <a:rPr lang="ko-KR" altLang="en-US" dirty="0"/>
              <a:t>쿠키는 도메인 단위로 생성되고 그 도메인 내에서만 유효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경로 </a:t>
            </a:r>
            <a:r>
              <a:rPr lang="en-US" altLang="ko-KR" dirty="0"/>
              <a:t>(path) : </a:t>
            </a:r>
            <a:r>
              <a:rPr lang="ko-KR" altLang="en-US" dirty="0"/>
              <a:t>도메인 내에서 </a:t>
            </a:r>
            <a:r>
              <a:rPr lang="ko-KR" altLang="en-US" dirty="0" err="1"/>
              <a:t>쿠기가</a:t>
            </a:r>
            <a:r>
              <a:rPr lang="ko-KR" altLang="en-US" dirty="0"/>
              <a:t> 적용될 수 있는 경로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쿠키의 생성형식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Cookie </a:t>
            </a:r>
            <a:r>
              <a:rPr lang="ko-KR" altLang="en-US" dirty="0"/>
              <a:t>쿠키객체 </a:t>
            </a:r>
            <a:r>
              <a:rPr lang="en-US" altLang="ko-KR" dirty="0"/>
              <a:t>= new Cookie(＂</a:t>
            </a:r>
            <a:r>
              <a:rPr lang="ko-KR" altLang="en-US" dirty="0" err="1"/>
              <a:t>구키이름</a:t>
            </a:r>
            <a:r>
              <a:rPr lang="en-US" altLang="ko-KR" dirty="0"/>
              <a:t>“, “</a:t>
            </a:r>
            <a:r>
              <a:rPr lang="ko-KR" altLang="en-US" dirty="0" err="1"/>
              <a:t>쿠키값</a:t>
            </a:r>
            <a:r>
              <a:rPr lang="en-US" altLang="ko-KR" dirty="0"/>
              <a:t>“);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웹브라우저에게</a:t>
            </a:r>
            <a:r>
              <a:rPr lang="ko-KR" altLang="en-US" dirty="0"/>
              <a:t> 저장할 값을 제출 </a:t>
            </a:r>
            <a:r>
              <a:rPr lang="en-US" altLang="ko-KR" dirty="0"/>
              <a:t>: </a:t>
            </a:r>
            <a:r>
              <a:rPr lang="en-US" altLang="ko-KR" dirty="0" err="1"/>
              <a:t>response.addCookie</a:t>
            </a:r>
            <a:r>
              <a:rPr lang="en-US" altLang="ko-KR" dirty="0"/>
              <a:t>(</a:t>
            </a:r>
            <a:r>
              <a:rPr lang="ko-KR" altLang="en-US" dirty="0"/>
              <a:t>쿠키객체</a:t>
            </a:r>
            <a:r>
              <a:rPr lang="en-US" altLang="ko-K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getCookie</a:t>
            </a:r>
            <a:r>
              <a:rPr lang="en-US" altLang="ko-KR" dirty="0"/>
              <a:t>() : </a:t>
            </a:r>
            <a:r>
              <a:rPr lang="ko-KR" altLang="en-US" dirty="0"/>
              <a:t>타입 </a:t>
            </a:r>
            <a:r>
              <a:rPr lang="en-US" altLang="ko-KR" dirty="0"/>
              <a:t>Cookie[]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getName</a:t>
            </a:r>
            <a:r>
              <a:rPr lang="en-US" altLang="ko-KR" dirty="0"/>
              <a:t>(), </a:t>
            </a:r>
            <a:r>
              <a:rPr lang="en-US" altLang="ko-KR" dirty="0" err="1"/>
              <a:t>getValue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7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1060-5C70-4EAC-AA53-3A3A47B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요청과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81FB6-83BB-4E0A-A144-61D6430C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요청방식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:  POST, GET</a:t>
            </a:r>
          </a:p>
          <a:p>
            <a:pPr marL="457200" lvl="1" indent="0">
              <a:buNone/>
            </a:pPr>
            <a:r>
              <a:rPr lang="en-US" altLang="ko-KR" dirty="0"/>
              <a:t>FORM name=“</a:t>
            </a:r>
            <a:r>
              <a:rPr lang="ko-KR" altLang="en-US" dirty="0"/>
              <a:t>이름</a:t>
            </a:r>
            <a:r>
              <a:rPr lang="en-US" altLang="ko-KR" dirty="0"/>
              <a:t>”  action=“</a:t>
            </a:r>
            <a:r>
              <a:rPr lang="ko-KR" altLang="en-US" dirty="0"/>
              <a:t>요청대상</a:t>
            </a:r>
            <a:r>
              <a:rPr lang="en-US" altLang="ko-KR" dirty="0"/>
              <a:t>“ method=“</a:t>
            </a:r>
            <a:r>
              <a:rPr lang="ko-KR" altLang="en-US" dirty="0"/>
              <a:t>요청방식</a:t>
            </a:r>
            <a:r>
              <a:rPr lang="en-US" altLang="ko-KR" dirty="0"/>
              <a:t>“ </a:t>
            </a:r>
            <a:r>
              <a:rPr lang="en-US" altLang="ko-KR" dirty="0" err="1"/>
              <a:t>enctype</a:t>
            </a:r>
            <a:r>
              <a:rPr lang="en-US" altLang="ko-KR" dirty="0"/>
              <a:t>=“</a:t>
            </a:r>
            <a:r>
              <a:rPr lang="ko-KR" altLang="en-US" dirty="0" err="1"/>
              <a:t>인코딩방식</a:t>
            </a:r>
            <a:r>
              <a:rPr lang="en-US" altLang="ko-KR" dirty="0"/>
              <a:t>”  </a:t>
            </a:r>
          </a:p>
          <a:p>
            <a:pPr marL="457200" lvl="1" indent="0">
              <a:buNone/>
            </a:pPr>
            <a:r>
              <a:rPr lang="en-US" altLang="ko-KR" dirty="0"/>
              <a:t>/FORM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enctype</a:t>
            </a:r>
            <a:r>
              <a:rPr lang="en-US" altLang="ko-KR" dirty="0"/>
              <a:t> </a:t>
            </a:r>
            <a:r>
              <a:rPr lang="ko-KR" altLang="en-US" dirty="0"/>
              <a:t>속성  </a:t>
            </a:r>
            <a:endParaRPr lang="en-US" altLang="ko-KR" dirty="0"/>
          </a:p>
          <a:p>
            <a:pPr lvl="2"/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   -- </a:t>
            </a:r>
            <a:r>
              <a:rPr lang="ko-KR" altLang="en-US" dirty="0"/>
              <a:t>기본값</a:t>
            </a:r>
            <a:endParaRPr lang="en-US" altLang="ko-KR" dirty="0"/>
          </a:p>
          <a:p>
            <a:pPr lvl="2"/>
            <a:r>
              <a:rPr lang="en-US" altLang="ko-KR" dirty="0"/>
              <a:t>multipart/form-data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691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C54F7-10B8-4DEB-BB82-19219294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표현언어 </a:t>
            </a:r>
            <a:r>
              <a:rPr lang="en-US" altLang="ko-KR" dirty="0"/>
              <a:t>(Expression Language) =&gt; 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A3C5A-D676-431A-B43A-5884A7AE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059"/>
          </a:xfrm>
        </p:spPr>
        <p:txBody>
          <a:bodyPr>
            <a:normAutofit/>
          </a:bodyPr>
          <a:lstStyle/>
          <a:p>
            <a:r>
              <a:rPr lang="en-US" altLang="ko-KR" dirty="0"/>
              <a:t>EL </a:t>
            </a:r>
            <a:r>
              <a:rPr lang="ko-KR" altLang="en-US" dirty="0"/>
              <a:t>기본구조 </a:t>
            </a:r>
            <a:r>
              <a:rPr lang="en-US" altLang="ko-KR" dirty="0"/>
              <a:t>: ${</a:t>
            </a:r>
            <a:r>
              <a:rPr lang="ko-KR" altLang="en-US" dirty="0"/>
              <a:t>표현식</a:t>
            </a:r>
            <a:r>
              <a:rPr lang="en-US" altLang="ko-KR" dirty="0"/>
              <a:t>}</a:t>
            </a:r>
          </a:p>
          <a:p>
            <a:r>
              <a:rPr lang="en-US" altLang="ko-KR" dirty="0" err="1"/>
              <a:t>isELIgnored</a:t>
            </a:r>
            <a:r>
              <a:rPr lang="en-US" altLang="ko-KR" dirty="0"/>
              <a:t>=“true”  //</a:t>
            </a:r>
            <a:r>
              <a:rPr lang="ko-KR" altLang="en-US" dirty="0"/>
              <a:t>기본값은 </a:t>
            </a:r>
            <a:r>
              <a:rPr lang="en-US" altLang="ko-KR" dirty="0"/>
              <a:t>false</a:t>
            </a:r>
          </a:p>
          <a:p>
            <a:endParaRPr lang="en-US" altLang="ko-KR" dirty="0"/>
          </a:p>
          <a:p>
            <a:r>
              <a:rPr lang="ko-KR" altLang="en-US" dirty="0"/>
              <a:t>논리</a:t>
            </a:r>
            <a:r>
              <a:rPr lang="en-US" altLang="ko-KR" dirty="0"/>
              <a:t>: ${true } , ${false}</a:t>
            </a:r>
          </a:p>
          <a:p>
            <a:r>
              <a:rPr lang="ko-KR" altLang="en-US" dirty="0"/>
              <a:t>숫자 </a:t>
            </a:r>
            <a:r>
              <a:rPr lang="en-US" altLang="ko-KR" dirty="0"/>
              <a:t>${123}, ${-123}  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${“</a:t>
            </a:r>
            <a:r>
              <a:rPr lang="ko-KR" altLang="en-US" dirty="0"/>
              <a:t>철수는 잔다</a:t>
            </a:r>
            <a:r>
              <a:rPr lang="en-US" altLang="ko-KR" dirty="0"/>
              <a:t>“}</a:t>
            </a:r>
          </a:p>
          <a:p>
            <a:r>
              <a:rPr lang="en-US" altLang="ko-KR" dirty="0"/>
              <a:t>${null}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338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9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7E72-D0A3-4A33-92B1-63596DE4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9F701F-6E53-42C5-B208-4ED764958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35448"/>
              </p:ext>
            </p:extLst>
          </p:nvPr>
        </p:nvGraphicFramePr>
        <p:xfrm>
          <a:off x="838200" y="1825625"/>
          <a:ext cx="105156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714">
                  <a:extLst>
                    <a:ext uri="{9D8B030D-6E8A-4147-A177-3AD203B41FA5}">
                      <a16:colId xmlns:a16="http://schemas.microsoft.com/office/drawing/2014/main" val="1976529522"/>
                    </a:ext>
                  </a:extLst>
                </a:gridCol>
                <a:gridCol w="1208014">
                  <a:extLst>
                    <a:ext uri="{9D8B030D-6E8A-4147-A177-3AD203B41FA5}">
                      <a16:colId xmlns:a16="http://schemas.microsoft.com/office/drawing/2014/main" val="2926753766"/>
                    </a:ext>
                  </a:extLst>
                </a:gridCol>
                <a:gridCol w="2961314">
                  <a:extLst>
                    <a:ext uri="{9D8B030D-6E8A-4147-A177-3AD203B41FA5}">
                      <a16:colId xmlns:a16="http://schemas.microsoft.com/office/drawing/2014/main" val="1538991807"/>
                    </a:ext>
                  </a:extLst>
                </a:gridCol>
                <a:gridCol w="5137558">
                  <a:extLst>
                    <a:ext uri="{9D8B030D-6E8A-4147-A177-3AD203B41FA5}">
                      <a16:colId xmlns:a16="http://schemas.microsoft.com/office/drawing/2014/main" val="36769863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i="1" dirty="0"/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1" dirty="0"/>
                        <a:t>사용 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8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값이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${100 == 10} ,  ${“hi“ eq “hi”}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2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값이 </a:t>
                      </a:r>
                      <a:r>
                        <a:rPr lang="ko-KR" altLang="en-US" dirty="0" err="1"/>
                        <a:t>다른지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${100 != 10}, ${“hi” ne “by”}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2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값이 </a:t>
                      </a:r>
                      <a:r>
                        <a:rPr lang="ko-KR" altLang="en-US" dirty="0" err="1"/>
                        <a:t>작은지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${100 &lt; 10}, ${ 100 </a:t>
                      </a:r>
                      <a:r>
                        <a:rPr lang="en-US" altLang="ko-KR" dirty="0" err="1"/>
                        <a:t>lt</a:t>
                      </a:r>
                      <a:r>
                        <a:rPr lang="en-US" altLang="ko-KR" dirty="0"/>
                        <a:t> 10}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6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값이 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7602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031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9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5D397-A071-4A28-86F3-56753988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453"/>
            <a:ext cx="10515600" cy="5455510"/>
          </a:xfrm>
        </p:spPr>
        <p:txBody>
          <a:bodyPr/>
          <a:lstStyle/>
          <a:p>
            <a:r>
              <a:rPr lang="en-US" altLang="ko-KR" dirty="0" err="1"/>
              <a:t>pageScope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requestScope</a:t>
            </a:r>
            <a:endParaRPr lang="en-US" altLang="ko-KR" dirty="0"/>
          </a:p>
          <a:p>
            <a:r>
              <a:rPr lang="en-US" altLang="ko-KR" dirty="0" err="1"/>
              <a:t>sessionScope</a:t>
            </a:r>
            <a:endParaRPr lang="en-US" altLang="ko-KR" dirty="0"/>
          </a:p>
          <a:p>
            <a:r>
              <a:rPr lang="en-US" altLang="ko-KR" dirty="0" err="1"/>
              <a:t>applicationScope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request.setAttribute</a:t>
            </a:r>
            <a:r>
              <a:rPr lang="en-US" altLang="ko-KR" dirty="0"/>
              <a:t>(“nation” , “</a:t>
            </a:r>
            <a:r>
              <a:rPr lang="en-US" altLang="ko-KR" dirty="0" err="1"/>
              <a:t>korea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${</a:t>
            </a:r>
            <a:r>
              <a:rPr lang="en-US" altLang="ko-KR" dirty="0" err="1"/>
              <a:t>requestScope.nation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${nation}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554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4BC2D-7DFE-40FD-9370-7F00ED3A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9A37C-A54B-47AB-BC6B-5BB4DAA5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request.getParameter</a:t>
            </a:r>
            <a:r>
              <a:rPr lang="en-US" altLang="ko-KR" dirty="0"/>
              <a:t>(“</a:t>
            </a:r>
            <a:r>
              <a:rPr lang="ko-KR" altLang="en-US" dirty="0" err="1"/>
              <a:t>변수명</a:t>
            </a:r>
            <a:r>
              <a:rPr lang="en-US" altLang="ko-KR" dirty="0"/>
              <a:t>”);  </a:t>
            </a:r>
            <a:r>
              <a:rPr lang="en-US" altLang="ko-KR" dirty="0">
                <a:sym typeface="Wingdings" panose="05000000000000000000" pitchFamily="2" charset="2"/>
              </a:rPr>
              <a:t> ${param.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배열  </a:t>
            </a:r>
            <a:r>
              <a:rPr lang="en-US" altLang="ko-KR" dirty="0">
                <a:sym typeface="Wingdings" panose="05000000000000000000" pitchFamily="2" charset="2"/>
              </a:rPr>
              <a:t> ${</a:t>
            </a:r>
            <a:r>
              <a:rPr lang="en-US" altLang="ko-KR" dirty="0" err="1">
                <a:sym typeface="Wingdings" panose="05000000000000000000" pitchFamily="2" charset="2"/>
              </a:rPr>
              <a:t>paramValues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>
                <a:sym typeface="Wingdings" panose="05000000000000000000" pitchFamily="2" charset="2"/>
              </a:rPr>
              <a:t>index]}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13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D258-2E48-4CE0-A87C-C2FB472E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요청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관련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6EDB1-21A9-491D-8147-A8F8C725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getParameter</a:t>
            </a:r>
            <a:r>
              <a:rPr lang="en-US" altLang="ko-KR" dirty="0"/>
              <a:t>(String name)</a:t>
            </a:r>
          </a:p>
          <a:p>
            <a:pPr lvl="1"/>
            <a:r>
              <a:rPr lang="ko-KR" altLang="en-US" dirty="0"/>
              <a:t>클라이언트에서 전달한 파라미터 값을 추출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getParameterNames</a:t>
            </a:r>
            <a:r>
              <a:rPr lang="en-US" altLang="ko-KR" dirty="0"/>
              <a:t>(String name)</a:t>
            </a:r>
          </a:p>
          <a:p>
            <a:pPr lvl="1"/>
            <a:r>
              <a:rPr lang="ko-KR" altLang="en-US" dirty="0"/>
              <a:t>클라이언트에서 보낸 파라미터 값의 이름을 모두 추출 </a:t>
            </a:r>
            <a:r>
              <a:rPr lang="en-US" altLang="ko-KR" dirty="0"/>
              <a:t>(</a:t>
            </a:r>
            <a:r>
              <a:rPr lang="ko-KR" altLang="en-US" dirty="0"/>
              <a:t>반환타입</a:t>
            </a:r>
            <a:r>
              <a:rPr lang="en-US" altLang="ko-KR" dirty="0"/>
              <a:t>: Enumeration)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getParameterValues</a:t>
            </a:r>
            <a:r>
              <a:rPr lang="en-US" altLang="ko-KR" dirty="0"/>
              <a:t>(String name)</a:t>
            </a:r>
          </a:p>
          <a:p>
            <a:pPr lvl="1"/>
            <a:r>
              <a:rPr lang="ko-KR" altLang="en-US" dirty="0"/>
              <a:t>클라이언트에서 보낸 파라미터의 값을 모두 추출 </a:t>
            </a:r>
            <a:r>
              <a:rPr lang="en-US" altLang="ko-KR" dirty="0"/>
              <a:t>(</a:t>
            </a:r>
            <a:r>
              <a:rPr lang="ko-KR" altLang="en-US" dirty="0"/>
              <a:t>반환타입</a:t>
            </a:r>
            <a:r>
              <a:rPr lang="en-US" altLang="ko-KR" dirty="0"/>
              <a:t>: String[])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1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FC525-CAB1-4E7E-8662-172F17D5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로 받을 수 있는 메서드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네트워크 정보 관련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getScheme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요청한 프로토콜의 이름을 반환</a:t>
            </a:r>
            <a:endParaRPr lang="en-US" altLang="ko-KR" dirty="0"/>
          </a:p>
          <a:p>
            <a:pPr lvl="1"/>
            <a:r>
              <a:rPr lang="en-US" altLang="ko-KR" dirty="0" err="1"/>
              <a:t>getProtocol</a:t>
            </a:r>
            <a:r>
              <a:rPr lang="en-US" altLang="ko-KR" dirty="0"/>
              <a:t>() : </a:t>
            </a:r>
            <a:r>
              <a:rPr lang="ko-KR" altLang="en-US" dirty="0"/>
              <a:t>요청에 사용된 프로토콜의 이름과 버전</a:t>
            </a:r>
            <a:endParaRPr lang="en-US" altLang="ko-KR" dirty="0"/>
          </a:p>
          <a:p>
            <a:pPr lvl="1"/>
            <a:r>
              <a:rPr lang="en-US" altLang="ko-KR" b="1" dirty="0" err="1"/>
              <a:t>getRemoteAddr</a:t>
            </a:r>
            <a:r>
              <a:rPr lang="en-US" altLang="ko-KR" b="1" dirty="0"/>
              <a:t>() : </a:t>
            </a:r>
            <a:r>
              <a:rPr lang="ko-KR" altLang="en-US" b="1" dirty="0"/>
              <a:t>요청한 클라이언트의 </a:t>
            </a:r>
            <a:r>
              <a:rPr lang="en-US" altLang="ko-KR" b="1" dirty="0"/>
              <a:t>IP </a:t>
            </a:r>
            <a:r>
              <a:rPr lang="ko-KR" altLang="en-US" b="1" dirty="0"/>
              <a:t>주소</a:t>
            </a:r>
            <a:endParaRPr lang="en-US" altLang="ko-KR" b="1" dirty="0"/>
          </a:p>
          <a:p>
            <a:pPr lvl="1"/>
            <a:r>
              <a:rPr lang="en-US" altLang="ko-KR" dirty="0" err="1"/>
              <a:t>getLocalAddr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요청을 받은 서버의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 err="1"/>
              <a:t>getServerName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이름</a:t>
            </a:r>
            <a:endParaRPr lang="en-US" altLang="ko-KR" dirty="0"/>
          </a:p>
          <a:p>
            <a:pPr lvl="1"/>
            <a:r>
              <a:rPr lang="en-US" altLang="ko-KR" dirty="0" err="1"/>
              <a:t>getServerPort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포트번호 </a:t>
            </a:r>
            <a:r>
              <a:rPr lang="en-US" altLang="ko-KR" dirty="0"/>
              <a:t>(int)</a:t>
            </a:r>
          </a:p>
          <a:p>
            <a:pPr lvl="1"/>
            <a:r>
              <a:rPr lang="en-US" altLang="ko-KR" dirty="0" err="1"/>
              <a:t>getMethod</a:t>
            </a:r>
            <a:r>
              <a:rPr lang="en-US" altLang="ko-KR" dirty="0"/>
              <a:t>(); : </a:t>
            </a:r>
            <a:r>
              <a:rPr lang="ko-KR" altLang="en-US" dirty="0"/>
              <a:t>요청 방식</a:t>
            </a:r>
          </a:p>
        </p:txBody>
      </p:sp>
    </p:spTree>
    <p:extLst>
      <p:ext uri="{BB962C8B-B14F-4D97-AF65-F5344CB8AC3E}">
        <p14:creationId xmlns:p14="http://schemas.microsoft.com/office/powerpoint/2010/main" val="12459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A2786-E17A-4212-B136-E2B85689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4" y="323180"/>
            <a:ext cx="10515600" cy="74222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URL </a:t>
            </a:r>
            <a:r>
              <a:rPr lang="ko-KR" altLang="en-US" sz="3200" b="1" dirty="0"/>
              <a:t>정보 관련 메서드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61C34B2-872A-41F2-9851-B80987FB6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373380"/>
              </p:ext>
            </p:extLst>
          </p:nvPr>
        </p:nvGraphicFramePr>
        <p:xfrm>
          <a:off x="549444" y="1523621"/>
          <a:ext cx="1051559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0127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58673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getRequestURI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의 호스트 이름 다음의 문자열을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호스트의 이름을 포함한 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getQueryString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</a:t>
                      </a:r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중 </a:t>
                      </a:r>
                      <a:r>
                        <a:rPr lang="ko-KR" altLang="en-US" dirty="0" err="1"/>
                        <a:t>쿼리스트링</a:t>
                      </a:r>
                      <a:r>
                        <a:rPr lang="ko-KR" altLang="en-US" dirty="0"/>
                        <a:t> 만을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애플리케이션의 경로 정보를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루트</a:t>
                      </a:r>
                      <a:r>
                        <a:rPr lang="en-US" altLang="ko-KR" dirty="0"/>
                        <a:t>(/)</a:t>
                      </a:r>
                      <a:r>
                        <a:rPr lang="ko-KR" altLang="en-US" dirty="0"/>
                        <a:t>를 기준으로 </a:t>
                      </a:r>
                      <a:r>
                        <a:rPr lang="ko-KR" altLang="en-US" dirty="0" err="1"/>
                        <a:t>서블릿</a:t>
                      </a:r>
                      <a:r>
                        <a:rPr lang="ko-KR" altLang="en-US" dirty="0"/>
                        <a:t>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AD6E2E-B0C3-4C23-9090-621173BD74AA}"/>
              </a:ext>
            </a:extLst>
          </p:cNvPr>
          <p:cNvSpPr txBox="1"/>
          <p:nvPr/>
        </p:nvSpPr>
        <p:spPr>
          <a:xfrm>
            <a:off x="549444" y="1074288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클라이언트에서 전달되는 </a:t>
            </a:r>
            <a:r>
              <a:rPr lang="en-US" altLang="ko-KR" dirty="0"/>
              <a:t>URL </a:t>
            </a:r>
            <a:r>
              <a:rPr lang="ko-KR" altLang="en-US" dirty="0"/>
              <a:t>정보 관련 메서드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CD42400-FEF6-4652-83DC-87DA72D85312}"/>
              </a:ext>
            </a:extLst>
          </p:cNvPr>
          <p:cNvSpPr txBox="1">
            <a:spLocks/>
          </p:cNvSpPr>
          <p:nvPr/>
        </p:nvSpPr>
        <p:spPr>
          <a:xfrm>
            <a:off x="549441" y="4027011"/>
            <a:ext cx="10515600" cy="74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헤더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정보 관련 메서드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76A4B09-F429-4016-972D-4EF198969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071950"/>
              </p:ext>
            </p:extLst>
          </p:nvPr>
        </p:nvGraphicFramePr>
        <p:xfrm>
          <a:off x="549441" y="5227452"/>
          <a:ext cx="105155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102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1649098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58673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getHeader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name)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 지정된 헤더의 정보를 문자열로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getHeaderNames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Enumaration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모든 헤더의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5D2931-9C72-457C-B7B3-652ED350DEDA}"/>
              </a:ext>
            </a:extLst>
          </p:cNvPr>
          <p:cNvSpPr txBox="1"/>
          <p:nvPr/>
        </p:nvSpPr>
        <p:spPr>
          <a:xfrm>
            <a:off x="549441" y="4778119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클라이언트에서 전달되는 헤더의</a:t>
            </a:r>
            <a:r>
              <a:rPr lang="en-US" altLang="ko-KR" dirty="0"/>
              <a:t> </a:t>
            </a:r>
            <a:r>
              <a:rPr lang="ko-KR" altLang="en-US" dirty="0"/>
              <a:t>정보를 추출하는 메서드</a:t>
            </a:r>
          </a:p>
        </p:txBody>
      </p:sp>
    </p:spTree>
    <p:extLst>
      <p:ext uri="{BB962C8B-B14F-4D97-AF65-F5344CB8AC3E}">
        <p14:creationId xmlns:p14="http://schemas.microsoft.com/office/powerpoint/2010/main" val="13949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응답정보 처리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HttpServletResponse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92154"/>
              </p:ext>
            </p:extLst>
          </p:nvPr>
        </p:nvGraphicFramePr>
        <p:xfrm>
          <a:off x="549444" y="1523621"/>
          <a:ext cx="10515597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4894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5226303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getWriter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웹서버에서 클라이언트로 데이터 출력을 하기 위한 </a:t>
                      </a:r>
                      <a:r>
                        <a:rPr lang="en-US" altLang="ko-KR" dirty="0" err="1"/>
                        <a:t>PrintWriter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 생성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setContentType</a:t>
                      </a:r>
                      <a:r>
                        <a:rPr lang="en-US" altLang="ko-KR" dirty="0"/>
                        <a:t>(String type)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웹서버에서 클라이언트로 전달할 데이터의 </a:t>
                      </a:r>
                      <a:r>
                        <a:rPr lang="en-US" altLang="ko-KR" dirty="0"/>
                        <a:t>MIME </a:t>
                      </a:r>
                      <a:r>
                        <a:rPr lang="ko-KR" altLang="en-US" dirty="0"/>
                        <a:t>타입을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헤더 </a:t>
                      </a:r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의 값을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로 변경</a:t>
                      </a:r>
                      <a:r>
                        <a:rPr lang="en-US" altLang="ko-KR" dirty="0"/>
                        <a:t>(name</a:t>
                      </a:r>
                      <a:r>
                        <a:rPr lang="ko-KR" altLang="en-US" dirty="0"/>
                        <a:t>이 없으면 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헤더 </a:t>
                      </a:r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의 값을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sendRedirect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지정된 대상으로 </a:t>
                      </a:r>
                      <a:r>
                        <a:rPr lang="ko-KR" altLang="en-US" dirty="0" err="1"/>
                        <a:t>리다이렉트를</a:t>
                      </a:r>
                      <a:r>
                        <a:rPr lang="ko-KR" altLang="en-US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2CEC90-4525-4B9F-B8D0-7B8B97AB928F}"/>
              </a:ext>
            </a:extLst>
          </p:cNvPr>
          <p:cNvSpPr txBox="1"/>
          <p:nvPr/>
        </p:nvSpPr>
        <p:spPr>
          <a:xfrm>
            <a:off x="549444" y="5015381"/>
            <a:ext cx="662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RequestDispatcher</a:t>
            </a:r>
            <a:r>
              <a:rPr lang="en-US" altLang="ko-KR" dirty="0"/>
              <a:t> dis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dis.forward</a:t>
            </a:r>
            <a:r>
              <a:rPr lang="en-US" altLang="ko-KR" dirty="0"/>
              <a:t>(request, response);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14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JSP</a:t>
            </a:r>
            <a:r>
              <a:rPr lang="ko-KR" altLang="en-US" sz="3200" dirty="0"/>
              <a:t>에 </a:t>
            </a:r>
            <a:r>
              <a:rPr lang="ko-KR" altLang="en-US" sz="3200" dirty="0" err="1"/>
              <a:t>셋팅해</a:t>
            </a:r>
            <a:r>
              <a:rPr lang="ko-KR" altLang="en-US" sz="3200" dirty="0"/>
              <a:t> 놓은 내장객체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123923"/>
              </p:ext>
            </p:extLst>
          </p:nvPr>
        </p:nvGraphicFramePr>
        <p:xfrm>
          <a:off x="549444" y="1523621"/>
          <a:ext cx="10515597" cy="36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528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4462944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4295125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내장객체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클래스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requst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클라이언트의 요청 정보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javax.servlet.http.HttpServletRequest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클라이어트의</a:t>
                      </a:r>
                      <a:r>
                        <a:rPr lang="ko-KR" altLang="en-US" dirty="0"/>
                        <a:t> 요청에 대한 답변정보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javax.servlet.http.HttpServletResponse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브라우저에 출력하기 위한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javax.servlet.jsp.JspWriter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r>
                        <a:rPr lang="ko-KR" altLang="en-US" dirty="0"/>
                        <a:t>의 세션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javax.servlet.http.HttpSession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애플리케이션 정보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javax.servlet.ServletContext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문서의 초기 파라미터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javax.servlet.ServletConfig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9570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문서 자체를 나타내는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java.lang.Object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8556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pageContext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기본객체를 반환하거나 포워딩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javax.servlet.jsp.PageContext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17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예외를 처리하기 위한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java.lang.Throwable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2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0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4-1. request , response </a:t>
            </a:r>
            <a:r>
              <a:rPr lang="ko-KR" altLang="en-US" sz="3200" dirty="0"/>
              <a:t>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922405"/>
              </p:ext>
            </p:extLst>
          </p:nvPr>
        </p:nvGraphicFramePr>
        <p:xfrm>
          <a:off x="549444" y="1523621"/>
          <a:ext cx="10515597" cy="504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417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3716322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619076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3489782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setCharacterEncoding</a:t>
                      </a:r>
                      <a:r>
                        <a:rPr lang="en-US" altLang="ko-KR" dirty="0"/>
                        <a:t>(encoding)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  <a:r>
                        <a:rPr lang="ko-KR" altLang="en-US" dirty="0"/>
                        <a:t>로 전달되는 </a:t>
                      </a:r>
                      <a:r>
                        <a:rPr lang="en-US" altLang="ko-KR" dirty="0"/>
                        <a:t>request</a:t>
                      </a:r>
                      <a:r>
                        <a:rPr lang="ko-KR" altLang="en-US" dirty="0"/>
                        <a:t>의 문자열 방식을 지정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getParameter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파라미터 값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getParameterNames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Enumeration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파라미터 이름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getParameterValues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파라미터 값들을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0473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getScheme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프로토콜의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getProtocol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요청프로토콜</a:t>
                      </a:r>
                      <a:r>
                        <a:rPr lang="ko-KR" altLang="en-US" dirty="0"/>
                        <a:t>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95702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getRemoteAddr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855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getLocalAddr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서버의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170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getServername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769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getServerPort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2682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getMethod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방식을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0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4-2. request </a:t>
            </a:r>
            <a:r>
              <a:rPr lang="ko-KR" altLang="en-US" sz="3200" dirty="0"/>
              <a:t>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97152"/>
              </p:ext>
            </p:extLst>
          </p:nvPr>
        </p:nvGraphicFramePr>
        <p:xfrm>
          <a:off x="549444" y="1523622"/>
          <a:ext cx="10515597" cy="2968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417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661020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3858898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0301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getRequestURI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</a:t>
                      </a:r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호스트이름 다음문자열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3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전체 </a:t>
                      </a:r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03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getQueryString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쿼리스트링만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서블릿</a:t>
                      </a:r>
                      <a:r>
                        <a:rPr lang="ko-KR" altLang="en-US" dirty="0"/>
                        <a:t>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4306"/>
                  </a:ext>
                </a:extLst>
              </a:tr>
              <a:tr h="3030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헤더정보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getHeader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 지정된 헤더의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  <a:tr h="408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getHeadNames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Enumeration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헤더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7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1417</Words>
  <Application>Microsoft Office PowerPoint</Application>
  <PresentationFormat>와이드스크린</PresentationFormat>
  <Paragraphs>357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서블릿 &amp; JSP</vt:lpstr>
      <vt:lpstr>1. 요청과 응답</vt:lpstr>
      <vt:lpstr>2. Request 요청(파라미터) 관련 메서드</vt:lpstr>
      <vt:lpstr>PowerPoint 프레젠테이션</vt:lpstr>
      <vt:lpstr>URL 정보 관련 메서드</vt:lpstr>
      <vt:lpstr>3. 응답정보 처리 (HttpServletResponse) </vt:lpstr>
      <vt:lpstr>4. JSP에 셋팅해 놓은 내장객체</vt:lpstr>
      <vt:lpstr>4-1. request , response 내장 객체</vt:lpstr>
      <vt:lpstr>4-2. request 내장 객체</vt:lpstr>
      <vt:lpstr>4-2. response 내장 객체</vt:lpstr>
      <vt:lpstr>5. 버퍼 관련 메서드</vt:lpstr>
      <vt:lpstr>6. pageContext 객체</vt:lpstr>
      <vt:lpstr>7. 애플리케이션 정보 추출</vt:lpstr>
      <vt:lpstr>JSP 액션</vt:lpstr>
      <vt:lpstr>jsp: setProperty 태그</vt:lpstr>
      <vt:lpstr>jsp: getProperty</vt:lpstr>
      <vt:lpstr>jsp: param</vt:lpstr>
      <vt:lpstr>jsp: forward</vt:lpstr>
      <vt:lpstr>cookie</vt:lpstr>
      <vt:lpstr>표현언어 (Expression Language) =&gt; EL</vt:lpstr>
      <vt:lpstr>PowerPoint 프레젠테이션</vt:lpstr>
      <vt:lpstr>비교 연산자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&amp; JSP</dc:title>
  <dc:creator>i7C-402</dc:creator>
  <cp:lastModifiedBy>i7C-402</cp:lastModifiedBy>
  <cp:revision>36</cp:revision>
  <dcterms:created xsi:type="dcterms:W3CDTF">2024-03-06T03:19:34Z</dcterms:created>
  <dcterms:modified xsi:type="dcterms:W3CDTF">2024-03-20T00:39:00Z</dcterms:modified>
</cp:coreProperties>
</file>