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1" r:id="rId7"/>
    <p:sldId id="262" r:id="rId8"/>
    <p:sldId id="269" r:id="rId9"/>
    <p:sldId id="271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3" r:id="rId19"/>
    <p:sldId id="284" r:id="rId20"/>
    <p:sldId id="288" r:id="rId21"/>
    <p:sldId id="285" r:id="rId22"/>
    <p:sldId id="266" r:id="rId23"/>
    <p:sldId id="293" r:id="rId24"/>
    <p:sldId id="289" r:id="rId25"/>
    <p:sldId id="296" r:id="rId26"/>
    <p:sldId id="286" r:id="rId27"/>
    <p:sldId id="287" r:id="rId28"/>
    <p:sldId id="290" r:id="rId29"/>
    <p:sldId id="294" r:id="rId30"/>
    <p:sldId id="295" r:id="rId31"/>
    <p:sldId id="264" r:id="rId32"/>
    <p:sldId id="265" r:id="rId33"/>
    <p:sldId id="267" r:id="rId34"/>
    <p:sldId id="26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798B-9A32-4E0F-9D55-A505B728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A1AE4-0D51-4ED0-BF93-8161ED9C6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82790-5AA5-4957-8DDC-82A82A5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08DC3-7908-402C-BD19-A4173DB2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0C6F-402E-4E2C-8925-9B0FEA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7BE5-0431-43EC-872B-52F9CC8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F0AB2-1EE3-48EE-B666-316764C6E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0DB95-000E-4ECE-9EB9-6C20FC9A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80B4E-4D6C-4E7E-A396-59C38E73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BBF2B-7AC4-47F5-9141-48F0182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42A9C-D269-46EF-B54F-1023B20B9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64E21-FEBB-4605-98FF-4A31959F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9373-5E04-4B74-B916-2F723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54EB9-A659-43A7-8A43-F8F594E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E6B73-6874-48E6-A226-F8DDDF1A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3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21DE6-7B33-4900-9D18-7954627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C4469-B616-4439-9B5C-B340D090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6E673-EABD-40F3-A2B2-B04B3A92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A891C-FC43-4D79-9E4A-A23F9F1A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7F8F3-B5CF-4838-A153-B61C4A3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B934C-9D87-46F9-8467-BDFD34C8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748B0-F362-4429-8EB3-F3E1F173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E49C-9CC0-4516-9BD2-B54F4488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BA02-725C-4B87-A797-39254C6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07794-EACB-4BF0-A79F-920FE546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A9D54-4859-4923-ADEE-9B3131F9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92AAB-3F8D-4EEE-BFE1-EBD9B4960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D9B76-C8E2-4470-8F36-29E55212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9A09-2ABA-4273-A55F-F513201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20EDB-C5D9-4F04-9D30-DEE92A7A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378D4-006A-4075-94F1-E0B96C7D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A61B-81F9-4785-BD1B-7C4B20CB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DAB9B-95F1-487B-B441-29043D99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AD078-8AF3-4F1C-89B5-AC1E4C25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73E04-9309-4D69-BB08-216636997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28A9-8583-4C62-B016-A019E91E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3593E4-0C63-4D9F-B311-04913352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4A142B-9793-4F56-BEFD-ED03C576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9EECB0-808C-4BDC-917C-8DE69DDE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096D-6F1B-4E15-8FBA-AC852EC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39E52-3F94-485B-A729-B6179F1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A4AC0-932D-4C60-B275-EB9E3D5F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86539-FB8F-4CD9-B12F-F59CDB2B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9959AE-448A-4001-B702-5A44B3C5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28C66-E858-4DB2-9FC9-FED14086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27759-8EC4-491D-AF4B-4BAE706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3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8416C-6914-4DD8-9976-97C53EE3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D7540-9C5B-498A-9A1E-25A66482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675F-C5D2-47F6-B247-78B5376F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BC338-4BF8-4B1E-AA49-303D451C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E0BD8-3A91-4DDD-840E-08770D85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F23ED-E951-4A0B-89F7-3C723F7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8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AC2CD-6D4E-4602-AE0E-BC70E624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4BEDCC-4759-4765-B4F8-515E8011E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8EBC2-F3F1-43E9-9A6F-93CF00A9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29AB6-D4A2-4BDF-9BAA-D4E86A7B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952BC-76F6-4D92-8929-CE555B6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6D05C-F175-448C-80A4-D67B6898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0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3D35DC-14DA-4E57-AC8A-725E4214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75BA-7B37-40D8-8EB7-F3D027BF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3591C-68A3-4F7B-9401-409A3DFC1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3F80-8B8C-4546-8B8E-F8D2663FA2A9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62AE-C78A-4879-9300-1F271954F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C482C-2A94-47C6-8853-B269A4AD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8972-34FE-470F-9BFD-FFD9EEB88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B1F6-C5D2-44C9-8D1A-EC8AD4F3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&amp; 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33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4-2 Request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07155"/>
              </p:ext>
            </p:extLst>
          </p:nvPr>
        </p:nvGraphicFramePr>
        <p:xfrm>
          <a:off x="695471" y="1120460"/>
          <a:ext cx="10251929" cy="314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3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URL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</a:t>
                      </a:r>
                      <a:r>
                        <a:rPr lang="en-US" altLang="ko-KR" sz="1400" dirty="0"/>
                        <a:t>URL </a:t>
                      </a:r>
                      <a:r>
                        <a:rPr lang="ko-KR" altLang="en-US" sz="1400" dirty="0"/>
                        <a:t>호스트이름 다음 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전체 </a:t>
                      </a:r>
                      <a:r>
                        <a:rPr lang="en-US" altLang="ko-KR" sz="1400" dirty="0"/>
                        <a:t>URL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getQueryString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쿼리스트림만</a:t>
                      </a:r>
                      <a:r>
                        <a:rPr lang="ko-KR" altLang="en-US" sz="1400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getServletPath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서블릿경로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71919"/>
                  </a:ext>
                </a:extLst>
              </a:tr>
              <a:tr h="41227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헤더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인자로 지정된 헤더의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getHeadNames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04537"/>
                  </a:ext>
                </a:extLst>
              </a:tr>
              <a:tr h="43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Enumeration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9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4-2 response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8518"/>
              </p:ext>
            </p:extLst>
          </p:nvPr>
        </p:nvGraphicFramePr>
        <p:xfrm>
          <a:off x="695471" y="1120460"/>
          <a:ext cx="8816596" cy="1740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Mime </a:t>
                      </a:r>
                      <a:r>
                        <a:rPr lang="ko-KR" altLang="en-US" sz="1400" dirty="0"/>
                        <a:t>타입지정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 </a:t>
                      </a:r>
                      <a:r>
                        <a:rPr lang="ko-KR" altLang="en-US" sz="1400" dirty="0"/>
                        <a:t>헤더의 값을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addHeader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 </a:t>
                      </a:r>
                      <a:r>
                        <a:rPr lang="ko-KR" altLang="en-US" sz="1400" dirty="0"/>
                        <a:t>헤더에 </a:t>
                      </a:r>
                      <a:r>
                        <a:rPr lang="en-US" altLang="ko-KR" sz="1400" dirty="0"/>
                        <a:t>values </a:t>
                      </a:r>
                      <a:r>
                        <a:rPr lang="ko-KR" altLang="en-US" sz="1400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41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sendRedirect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지정된 대상으로 </a:t>
                      </a:r>
                      <a:r>
                        <a:rPr lang="ko-KR" altLang="en-US" sz="1400" dirty="0" err="1"/>
                        <a:t>리다이렉트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버퍼 관련 메서드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5124"/>
              </p:ext>
            </p:extLst>
          </p:nvPr>
        </p:nvGraphicFramePr>
        <p:xfrm>
          <a:off x="1285380" y="1611229"/>
          <a:ext cx="972936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122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1633532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4852711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getBufferSize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버퍼의 전체 크기를 바이트 단위로반환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getRemaining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버퍼의 남아있는 크기를 바이트 단위로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버퍼에 있는 내용을 브라우저로 전송하고 버퍼를 비움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isAutoFlush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버퍼가 가득 </a:t>
                      </a:r>
                      <a:r>
                        <a:rPr lang="ko-KR" altLang="en-US" sz="1600" dirty="0" err="1"/>
                        <a:t>찼을때</a:t>
                      </a:r>
                      <a:r>
                        <a:rPr lang="ko-KR" altLang="en-US" sz="1600" dirty="0"/>
                        <a:t> 자동으로 </a:t>
                      </a:r>
                      <a:r>
                        <a:rPr lang="en-US" altLang="ko-KR" sz="1600" dirty="0"/>
                        <a:t>flush </a:t>
                      </a:r>
                      <a:r>
                        <a:rPr lang="ko-KR" altLang="en-US" sz="1600" dirty="0"/>
                        <a:t>되도록 설정 </a:t>
                      </a:r>
                      <a:r>
                        <a:rPr lang="en-US" altLang="ko-KR" sz="1600" dirty="0"/>
                        <a:t>true </a:t>
                      </a:r>
                      <a:r>
                        <a:rPr lang="ko-KR" altLang="en-US" sz="1600" dirty="0"/>
                        <a:t>아니면 </a:t>
                      </a:r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clear()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현배 버퍼의 모든 데이터 제거 </a:t>
                      </a:r>
                      <a:r>
                        <a:rPr lang="en-US" altLang="ko-KR" sz="1600" dirty="0"/>
                        <a:t>(flush() </a:t>
                      </a:r>
                      <a:r>
                        <a:rPr lang="ko-KR" altLang="en-US" sz="1600" dirty="0"/>
                        <a:t>호출후에 사용하면 </a:t>
                      </a:r>
                      <a:r>
                        <a:rPr lang="en-US" altLang="ko-KR" sz="1600" dirty="0" err="1"/>
                        <a:t>IOEception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발생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clearBuffer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현배 버퍼의 모든 데이터 제거 </a:t>
                      </a:r>
                      <a:r>
                        <a:rPr lang="en-US" altLang="ko-KR" sz="1600" dirty="0"/>
                        <a:t>(flush() </a:t>
                      </a:r>
                      <a:r>
                        <a:rPr lang="ko-KR" altLang="en-US" sz="1600" dirty="0"/>
                        <a:t>호출후에 사용하면 </a:t>
                      </a:r>
                      <a:r>
                        <a:rPr lang="en-US" altLang="ko-KR" sz="1600" dirty="0" err="1"/>
                        <a:t>IOEception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발생하지 않음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버퍼의 모든 데이터를 브라우저로 출력하고 </a:t>
                      </a:r>
                      <a:r>
                        <a:rPr lang="en-US" altLang="ko-KR" sz="1600" dirty="0"/>
                        <a:t>out</a:t>
                      </a:r>
                      <a:r>
                        <a:rPr lang="ko-KR" altLang="en-US" sz="1600" dirty="0"/>
                        <a:t>객체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98289" y="998290"/>
            <a:ext cx="55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</a:t>
            </a:r>
            <a:r>
              <a:rPr lang="ko-KR" altLang="en-US" dirty="0"/>
              <a:t>내장객체가 갖고 있는 버퍼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407721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PageContext</a:t>
            </a:r>
            <a:r>
              <a:rPr lang="en-US" altLang="ko-KR" sz="2800" dirty="0"/>
              <a:t> </a:t>
            </a:r>
            <a:r>
              <a:rPr lang="ko-KR" altLang="en-US" sz="2800" dirty="0"/>
              <a:t>객체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298"/>
              </p:ext>
            </p:extLst>
          </p:nvPr>
        </p:nvGraphicFramePr>
        <p:xfrm>
          <a:off x="1285380" y="1611229"/>
          <a:ext cx="972936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81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2093373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4852711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getRequest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ServeltREquset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Requset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getResponse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Response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jspWriter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getSession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HttpsSession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Session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getPage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Page </a:t>
                      </a:r>
                      <a:r>
                        <a:rPr lang="ko-KR" altLang="en-US" sz="1600" dirty="0"/>
                        <a:t>반환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getSverletConfig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Config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getServletContext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Applicaton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getException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Exception </a:t>
                      </a:r>
                      <a:r>
                        <a:rPr lang="ko-KR" altLang="en-US" sz="16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57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98289" y="998290"/>
            <a:ext cx="983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PageContext</a:t>
            </a:r>
            <a:r>
              <a:rPr lang="ko-KR" altLang="en-US" dirty="0"/>
              <a:t>는 다른 내장 객체를 반환하기 위해 사용됨</a:t>
            </a:r>
          </a:p>
        </p:txBody>
      </p:sp>
    </p:spTree>
    <p:extLst>
      <p:ext uri="{BB962C8B-B14F-4D97-AF65-F5344CB8AC3E}">
        <p14:creationId xmlns:p14="http://schemas.microsoft.com/office/powerpoint/2010/main" val="40066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ko-KR" altLang="en-US" sz="2800" dirty="0"/>
              <a:t>애플리케이션 정보 추출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F7D1AC-5B8D-4F70-8620-8E4E2717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77415"/>
              </p:ext>
            </p:extLst>
          </p:nvPr>
        </p:nvGraphicFramePr>
        <p:xfrm>
          <a:off x="1068198" y="1703508"/>
          <a:ext cx="1034921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717">
                  <a:extLst>
                    <a:ext uri="{9D8B030D-6E8A-4147-A177-3AD203B41FA5}">
                      <a16:colId xmlns:a16="http://schemas.microsoft.com/office/drawing/2014/main" val="77511373"/>
                    </a:ext>
                  </a:extLst>
                </a:gridCol>
                <a:gridCol w="1540627">
                  <a:extLst>
                    <a:ext uri="{9D8B030D-6E8A-4147-A177-3AD203B41FA5}">
                      <a16:colId xmlns:a16="http://schemas.microsoft.com/office/drawing/2014/main" val="36120542"/>
                    </a:ext>
                  </a:extLst>
                </a:gridCol>
                <a:gridCol w="5161875">
                  <a:extLst>
                    <a:ext uri="{9D8B030D-6E8A-4147-A177-3AD203B41FA5}">
                      <a16:colId xmlns:a16="http://schemas.microsoft.com/office/drawing/2014/main" val="39120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6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getContextPath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애플리케이션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getServletContextName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애플리케이션 이름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8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getRealPath</a:t>
                      </a:r>
                      <a:r>
                        <a:rPr lang="en-US" altLang="ko-KR" sz="1600" dirty="0"/>
                        <a:t>(String path)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인자로 지정된 </a:t>
                      </a:r>
                      <a:r>
                        <a:rPr lang="en-US" altLang="ko-KR" sz="1600" dirty="0"/>
                        <a:t>path</a:t>
                      </a:r>
                      <a:r>
                        <a:rPr lang="ko-KR" altLang="en-US" sz="1600" dirty="0"/>
                        <a:t>의 실제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getResourceAsStream</a:t>
                      </a:r>
                      <a:r>
                        <a:rPr lang="en-US" altLang="ko-KR" sz="1600" dirty="0"/>
                        <a:t>(String path)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인자로 지정된 자원을 읽어오는 </a:t>
                      </a:r>
                      <a:r>
                        <a:rPr lang="en-US" altLang="ko-KR" sz="1600" dirty="0" err="1"/>
                        <a:t>inputSrim</a:t>
                      </a:r>
                      <a:r>
                        <a:rPr lang="ko-KR" altLang="en-US" sz="1600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1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460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983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570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0F971B-A50E-4504-848F-B2294576551D}"/>
              </a:ext>
            </a:extLst>
          </p:cNvPr>
          <p:cNvSpPr txBox="1"/>
          <p:nvPr/>
        </p:nvSpPr>
        <p:spPr>
          <a:xfrm>
            <a:off x="965665" y="1157681"/>
            <a:ext cx="983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Apllication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02466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JSP </a:t>
            </a:r>
            <a:r>
              <a:rPr lang="ko-KR" altLang="en-US" sz="2800" dirty="0"/>
              <a:t>액션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B539-97E3-4E93-A4D5-31398C73A4A3}"/>
              </a:ext>
            </a:extLst>
          </p:cNvPr>
          <p:cNvSpPr txBox="1"/>
          <p:nvPr/>
        </p:nvSpPr>
        <p:spPr>
          <a:xfrm>
            <a:off x="771787" y="1384183"/>
            <a:ext cx="1008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객체를 생성하고 사용하는 것을 액션태그로 대신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 = “</a:t>
            </a:r>
            <a:r>
              <a:rPr lang="ko-KR" altLang="en-US" dirty="0"/>
              <a:t>객체이름</a:t>
            </a:r>
            <a:r>
              <a:rPr lang="en-US" altLang="ko-KR" dirty="0"/>
              <a:t>” scope=“page | request | session | application class=“</a:t>
            </a:r>
            <a:r>
              <a:rPr lang="ko-KR" altLang="en-US" dirty="0"/>
              <a:t>클래스 이름</a:t>
            </a:r>
            <a:r>
              <a:rPr lang="en-US" altLang="ko-KR" dirty="0"/>
              <a:t>” (</a:t>
            </a:r>
            <a:r>
              <a:rPr lang="ko-KR" altLang="en-US" dirty="0"/>
              <a:t>생명주기</a:t>
            </a:r>
            <a:r>
              <a:rPr lang="en-US" altLang="ko-KR" dirty="0"/>
              <a:t>)”</a:t>
            </a:r>
          </a:p>
          <a:p>
            <a:r>
              <a:rPr lang="en-US" altLang="ko-KR" dirty="0"/>
              <a:t>body</a:t>
            </a:r>
          </a:p>
          <a:p>
            <a:endParaRPr lang="en-US" altLang="ko-KR" dirty="0"/>
          </a:p>
          <a:p>
            <a:r>
              <a:rPr lang="en-US" altLang="ko-KR" dirty="0"/>
              <a:t>&lt;/</a:t>
            </a:r>
            <a:r>
              <a:rPr lang="en-US" altLang="ko-KR" dirty="0" err="1"/>
              <a:t>jsp:useBean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Id = </a:t>
            </a:r>
            <a:r>
              <a:rPr lang="ko-KR" altLang="en-US" dirty="0"/>
              <a:t>대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 </a:t>
            </a:r>
            <a:r>
              <a:rPr lang="ko-KR" altLang="en-US" dirty="0"/>
              <a:t>구별</a:t>
            </a:r>
            <a:r>
              <a:rPr lang="en-US" altLang="ko-KR" dirty="0"/>
              <a:t>.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유일한 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3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360260" y="216599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Jsp</a:t>
            </a:r>
            <a:r>
              <a:rPr lang="en-US" altLang="ko-KR" sz="2800" dirty="0"/>
              <a:t> : </a:t>
            </a:r>
            <a:r>
              <a:rPr lang="en-US" altLang="ko-KR" sz="2800" dirty="0" err="1"/>
              <a:t>setProperty</a:t>
            </a:r>
            <a:r>
              <a:rPr lang="en-US" altLang="ko-KR" sz="2800" dirty="0"/>
              <a:t> </a:t>
            </a:r>
            <a:r>
              <a:rPr lang="ko-KR" altLang="en-US" sz="2800" dirty="0"/>
              <a:t>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B539-97E3-4E93-A4D5-31398C73A4A3}"/>
              </a:ext>
            </a:extLst>
          </p:cNvPr>
          <p:cNvSpPr txBox="1"/>
          <p:nvPr/>
        </p:nvSpPr>
        <p:spPr>
          <a:xfrm>
            <a:off x="771787" y="1384183"/>
            <a:ext cx="1008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myBean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메소드를 호출해서 값 설정</a:t>
            </a:r>
            <a:endParaRPr lang="en-US" altLang="ko-KR" dirty="0"/>
          </a:p>
          <a:p>
            <a:r>
              <a:rPr lang="en-US" altLang="ko-KR" dirty="0"/>
              <a:t>     =&lt;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property=“name(</a:t>
            </a:r>
            <a:r>
              <a:rPr lang="ko-KR" altLang="en-US" dirty="0"/>
              <a:t>할당변수명</a:t>
            </a:r>
            <a:r>
              <a:rPr lang="en-US" altLang="ko-KR" dirty="0"/>
              <a:t>)”/&gt;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mybean.setName</a:t>
            </a:r>
            <a:r>
              <a:rPr lang="en-US" altLang="ko-KR" dirty="0"/>
              <a:t>(</a:t>
            </a:r>
            <a:r>
              <a:rPr lang="ko-KR" altLang="en-US" dirty="0"/>
              <a:t>할당변수명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Mybean</a:t>
            </a:r>
            <a:r>
              <a:rPr lang="ko-KR" altLang="en-US" dirty="0"/>
              <a:t>의 모드 </a:t>
            </a:r>
            <a:r>
              <a:rPr lang="en-US" altLang="ko-KR" dirty="0" err="1"/>
              <a:t>setXxxx</a:t>
            </a:r>
            <a:r>
              <a:rPr lang="en-US" altLang="ko-KR" dirty="0"/>
              <a:t>()</a:t>
            </a:r>
            <a:r>
              <a:rPr lang="ko-KR" altLang="en-US" dirty="0"/>
              <a:t>를 호출해서 값 설정</a:t>
            </a:r>
            <a:endParaRPr lang="en-US" altLang="ko-KR" dirty="0"/>
          </a:p>
          <a:p>
            <a:r>
              <a:rPr lang="en-US" altLang="ko-KR" dirty="0"/>
              <a:t>      1.&lt;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 = 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property=“*”/&gt;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매개 변수의 이름이 다른 경우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    1. 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name=“user” param=“</a:t>
            </a:r>
            <a:r>
              <a:rPr lang="en-US" altLang="ko-KR" dirty="0" err="1"/>
              <a:t>usermame</a:t>
            </a:r>
            <a:r>
              <a:rPr lang="en-US" altLang="ko-KR" dirty="0"/>
              <a:t>”/&gt;</a:t>
            </a:r>
          </a:p>
          <a:p>
            <a:r>
              <a:rPr lang="en-US" altLang="ko-KR" dirty="0"/>
              <a:t>    2. </a:t>
            </a:r>
            <a:r>
              <a:rPr lang="en-US" altLang="ko-KR" dirty="0" err="1"/>
              <a:t>user.setUser</a:t>
            </a:r>
            <a:r>
              <a:rPr lang="en-US" altLang="ko-KR" dirty="0"/>
              <a:t>(</a:t>
            </a:r>
            <a:r>
              <a:rPr lang="en-US" altLang="ko-KR" dirty="0" err="1"/>
              <a:t>usermame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매개 변수의 값을 직접 할당하는 방법</a:t>
            </a:r>
            <a:endParaRPr lang="en-US" altLang="ko-KR" dirty="0"/>
          </a:p>
          <a:p>
            <a:r>
              <a:rPr lang="en-US" altLang="ko-KR" dirty="0"/>
              <a:t>    1. 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name=“results” property=“row” value=“&lt;%=i+1%&gt;” /&gt;</a:t>
            </a:r>
          </a:p>
          <a:p>
            <a:r>
              <a:rPr lang="en-US" altLang="ko-KR" dirty="0"/>
              <a:t>    2. </a:t>
            </a:r>
            <a:r>
              <a:rPr lang="en-US" altLang="ko-KR" dirty="0" err="1"/>
              <a:t>results.setRow</a:t>
            </a:r>
            <a:r>
              <a:rPr lang="en-US" altLang="ko-KR" dirty="0"/>
              <a:t>(</a:t>
            </a:r>
            <a:r>
              <a:rPr lang="en-US" altLang="ko-KR" dirty="0" err="1"/>
              <a:t>String.valueOf</a:t>
            </a:r>
            <a:r>
              <a:rPr lang="en-US" altLang="ko-KR" dirty="0"/>
              <a:t>(I + 1));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87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85BD7-8DD1-49CA-8D5F-D3B3B2D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Jsp:param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0096A-0E04-40A6-82FF-FA5F9BF8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값을 전달</a:t>
            </a:r>
            <a:endParaRPr lang="en-US" altLang="ko-KR" dirty="0"/>
          </a:p>
          <a:p>
            <a:r>
              <a:rPr lang="en-US" altLang="ko-KR" dirty="0" err="1"/>
              <a:t>Jsp:include</a:t>
            </a:r>
            <a:r>
              <a:rPr lang="en-US" altLang="ko-KR" dirty="0"/>
              <a:t>, </a:t>
            </a:r>
            <a:r>
              <a:rPr lang="en-US" altLang="ko-KR" dirty="0" err="1"/>
              <a:t>jsp:plugin</a:t>
            </a:r>
            <a:r>
              <a:rPr lang="en-US" altLang="ko-KR" dirty="0"/>
              <a:t>, </a:t>
            </a:r>
            <a:r>
              <a:rPr lang="en-US" altLang="ko-KR" dirty="0" err="1"/>
              <a:t>jsp:forward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 name=“name” value=“value”/&gt;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73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Jsp</a:t>
            </a:r>
            <a:r>
              <a:rPr lang="en-US" altLang="ko-KR" sz="2800" dirty="0"/>
              <a:t>: forward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762930" y="1048624"/>
            <a:ext cx="10000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 err="1"/>
              <a:t>서블릿을</a:t>
            </a:r>
            <a:r>
              <a:rPr lang="ko-KR" altLang="en-US" dirty="0"/>
              <a:t> 이용한 포워딩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disp</a:t>
            </a:r>
            <a:r>
              <a:rPr lang="en-US" altLang="ko-KR" dirty="0"/>
              <a:t> = “/target”; //URL </a:t>
            </a:r>
            <a:r>
              <a:rPr lang="ko-KR" altLang="en-US" dirty="0"/>
              <a:t>셋팅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RequestDispatcher</a:t>
            </a:r>
            <a:r>
              <a:rPr lang="ko-KR" altLang="en-US" dirty="0"/>
              <a:t>를 사용하여 포워드</a:t>
            </a:r>
            <a:endParaRPr lang="en-US" altLang="ko-KR" dirty="0"/>
          </a:p>
          <a:p>
            <a:r>
              <a:rPr lang="en-US" altLang="ko-KR" dirty="0" err="1"/>
              <a:t>RequestDispatcher</a:t>
            </a:r>
            <a:r>
              <a:rPr lang="en-US" altLang="ko-KR" dirty="0"/>
              <a:t> dispatcher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disp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Dispatcher.forward</a:t>
            </a:r>
            <a:r>
              <a:rPr lang="en-US" altLang="ko-KR" dirty="0"/>
              <a:t>(</a:t>
            </a:r>
            <a:r>
              <a:rPr lang="en-US" altLang="ko-KR" dirty="0" err="1"/>
              <a:t>request.response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ps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(path).forward(request. </a:t>
            </a:r>
            <a:r>
              <a:rPr lang="en-US" altLang="ko-KR" dirty="0" err="1"/>
              <a:t>respones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액션 </a:t>
            </a:r>
            <a:r>
              <a:rPr lang="en-US" altLang="ko-KR" dirty="0"/>
              <a:t>: &lt;</a:t>
            </a:r>
            <a:r>
              <a:rPr lang="en-US" altLang="ko-KR" dirty="0" err="1"/>
              <a:t>jsp:forward</a:t>
            </a:r>
            <a:r>
              <a:rPr lang="en-US" altLang="ko-KR" dirty="0"/>
              <a:t> page =“</a:t>
            </a:r>
            <a:r>
              <a:rPr lang="en-US" altLang="ko-KR" dirty="0" err="1"/>
              <a:t>relativeURLspec</a:t>
            </a:r>
            <a:r>
              <a:rPr lang="en-US" altLang="ko-KR" dirty="0"/>
              <a:t>”/&gt;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page=“</a:t>
            </a:r>
            <a:r>
              <a:rPr lang="en-US" altLang="ko-KR" dirty="0" err="1"/>
              <a:t>urlSpec</a:t>
            </a:r>
            <a:r>
              <a:rPr lang="en-US" altLang="ko-KR" dirty="0"/>
              <a:t>” &gt;</a:t>
            </a:r>
          </a:p>
          <a:p>
            <a:r>
              <a:rPr lang="en-US" altLang="ko-KR" dirty="0"/>
              <a:t>              &lt;</a:t>
            </a:r>
            <a:r>
              <a:rPr lang="en-US" altLang="ko-KR" dirty="0" err="1"/>
              <a:t>jsp:param</a:t>
            </a:r>
            <a:r>
              <a:rPr lang="en-US" altLang="ko-KR" dirty="0"/>
              <a:t> …/&gt;</a:t>
            </a:r>
          </a:p>
          <a:p>
            <a:r>
              <a:rPr lang="en-US" altLang="ko-KR" dirty="0"/>
              <a:t>         &lt;/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77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30044" y="266933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Cookie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972656" y="1132514"/>
            <a:ext cx="8074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쿠키의 요소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이름 과 값 </a:t>
            </a:r>
            <a:r>
              <a:rPr lang="en-US" altLang="ko-KR" dirty="0"/>
              <a:t>(name &amp; value) : </a:t>
            </a:r>
            <a:r>
              <a:rPr lang="ko-KR" altLang="en-US" dirty="0"/>
              <a:t>생성된 이름은 변경이 불가능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유호시간 </a:t>
            </a:r>
            <a:r>
              <a:rPr lang="en-US" altLang="ko-KR" dirty="0"/>
              <a:t>: </a:t>
            </a:r>
            <a:r>
              <a:rPr lang="ko-KR" altLang="en-US" dirty="0"/>
              <a:t>쿠키가 브라우저에 저장 되는 시간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도메인 </a:t>
            </a:r>
            <a:r>
              <a:rPr lang="en-US" altLang="ko-KR" dirty="0"/>
              <a:t>(domain) : </a:t>
            </a:r>
            <a:r>
              <a:rPr lang="ko-KR" altLang="en-US" dirty="0"/>
              <a:t>쿠키가 사용될 수 있는 도메인 </a:t>
            </a:r>
            <a:r>
              <a:rPr lang="en-US" altLang="ko-KR" dirty="0"/>
              <a:t>, </a:t>
            </a:r>
            <a:r>
              <a:rPr lang="ko-KR" altLang="en-US" dirty="0"/>
              <a:t>쿠키는 도메인 단위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경로 </a:t>
            </a:r>
            <a:r>
              <a:rPr lang="en-US" altLang="ko-KR" dirty="0"/>
              <a:t>(path) : </a:t>
            </a:r>
            <a:r>
              <a:rPr lang="ko-KR" altLang="en-US" dirty="0"/>
              <a:t>도메인 내에서 쿠키가 </a:t>
            </a:r>
            <a:r>
              <a:rPr lang="ko-KR" altLang="en-US" dirty="0" err="1"/>
              <a:t>적용될수</a:t>
            </a:r>
            <a:r>
              <a:rPr lang="ko-KR" altLang="en-US" dirty="0"/>
              <a:t> 있는 경로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쿠키의 생성형식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Cookie </a:t>
            </a:r>
            <a:r>
              <a:rPr lang="ko-KR" altLang="en-US" dirty="0"/>
              <a:t>쿠키객체 </a:t>
            </a:r>
            <a:r>
              <a:rPr lang="en-US" altLang="ko-KR" dirty="0"/>
              <a:t>= new Cookie(＂</a:t>
            </a:r>
            <a:r>
              <a:rPr lang="ko-KR" altLang="en-US" dirty="0" err="1"/>
              <a:t>구키이름</a:t>
            </a:r>
            <a:r>
              <a:rPr lang="en-US" altLang="ko-KR" dirty="0"/>
              <a:t>“, “</a:t>
            </a:r>
            <a:r>
              <a:rPr lang="ko-KR" altLang="en-US" dirty="0" err="1"/>
              <a:t>쿠키값</a:t>
            </a:r>
            <a:r>
              <a:rPr lang="en-US" altLang="ko-KR" dirty="0"/>
              <a:t>“);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웹브라우저에게</a:t>
            </a:r>
            <a:r>
              <a:rPr lang="ko-KR" altLang="en-US" dirty="0"/>
              <a:t> 저장할 값을 제출 </a:t>
            </a:r>
            <a:r>
              <a:rPr lang="en-US" altLang="ko-KR" dirty="0"/>
              <a:t>: </a:t>
            </a:r>
            <a:r>
              <a:rPr lang="en-US" altLang="ko-KR" dirty="0" err="1"/>
              <a:t>response.addCookie</a:t>
            </a:r>
            <a:r>
              <a:rPr lang="en-US" altLang="ko-KR" dirty="0"/>
              <a:t>(</a:t>
            </a:r>
            <a:r>
              <a:rPr lang="ko-KR" altLang="en-US" dirty="0"/>
              <a:t>쿠키객체</a:t>
            </a:r>
            <a:r>
              <a:rPr lang="en-US" altLang="ko-K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getCookie</a:t>
            </a:r>
            <a:r>
              <a:rPr lang="en-US" altLang="ko-KR" dirty="0"/>
              <a:t>() : </a:t>
            </a:r>
            <a:r>
              <a:rPr lang="ko-KR" altLang="en-US" dirty="0"/>
              <a:t>타입 </a:t>
            </a:r>
            <a:r>
              <a:rPr lang="en-US" altLang="ko-KR" dirty="0"/>
              <a:t>Cookie[]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getValue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요청과 응답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요청 방식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: POST.GET</a:t>
            </a:r>
            <a:br>
              <a:rPr lang="en-US" altLang="ko-KR" dirty="0"/>
            </a:br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name=“</a:t>
            </a:r>
            <a:r>
              <a:rPr lang="ko-KR" altLang="en-US" dirty="0"/>
              <a:t>이름</a:t>
            </a:r>
            <a:r>
              <a:rPr lang="en-US" altLang="ko-KR" dirty="0"/>
              <a:t>” action =“</a:t>
            </a:r>
            <a:r>
              <a:rPr lang="ko-KR" altLang="en-US" dirty="0"/>
              <a:t>요청대상</a:t>
            </a:r>
            <a:r>
              <a:rPr lang="en-US" altLang="ko-KR" dirty="0"/>
              <a:t>” method = “</a:t>
            </a:r>
            <a:r>
              <a:rPr lang="ko-KR" altLang="en-US" dirty="0"/>
              <a:t>요청방식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enctype</a:t>
            </a:r>
            <a:r>
              <a:rPr lang="en-US" altLang="ko-KR" dirty="0"/>
              <a:t>=“</a:t>
            </a:r>
            <a:r>
              <a:rPr lang="ko-KR" altLang="en-US" dirty="0" err="1"/>
              <a:t>인코딩방식</a:t>
            </a:r>
            <a:r>
              <a:rPr lang="en-US" altLang="ko-KR" dirty="0"/>
              <a:t>”(</a:t>
            </a:r>
            <a:r>
              <a:rPr lang="ko-KR" altLang="en-US" dirty="0"/>
              <a:t>기본값이라 생략가능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/form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enctype</a:t>
            </a:r>
            <a:r>
              <a:rPr lang="ko-KR" altLang="en-US" dirty="0"/>
              <a:t>속성</a:t>
            </a:r>
            <a:br>
              <a:rPr lang="en-US" altLang="ko-KR" dirty="0"/>
            </a:br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–</a:t>
            </a:r>
            <a:r>
              <a:rPr lang="ko-KR" altLang="en-US" dirty="0"/>
              <a:t>기본값</a:t>
            </a:r>
            <a:br>
              <a:rPr lang="en-US" altLang="ko-KR" dirty="0"/>
            </a:br>
            <a:r>
              <a:rPr lang="en-US" altLang="ko-KR" dirty="0"/>
              <a:t>multipart/from</a:t>
            </a:r>
          </a:p>
        </p:txBody>
      </p:sp>
    </p:spTree>
    <p:extLst>
      <p:ext uri="{BB962C8B-B14F-4D97-AF65-F5344CB8AC3E}">
        <p14:creationId xmlns:p14="http://schemas.microsoft.com/office/powerpoint/2010/main" val="5363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729842" y="1048948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HttpservletRequset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7C1F6-3EA8-4552-A7E6-405CECE8401F}"/>
              </a:ext>
            </a:extLst>
          </p:cNvPr>
          <p:cNvSpPr txBox="1"/>
          <p:nvPr/>
        </p:nvSpPr>
        <p:spPr>
          <a:xfrm>
            <a:off x="729842" y="1729040"/>
            <a:ext cx="8884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getSession</a:t>
            </a:r>
            <a:r>
              <a:rPr lang="en-US" altLang="ko-KR" dirty="0"/>
              <a:t>(true) – </a:t>
            </a:r>
            <a:r>
              <a:rPr lang="ko-KR" altLang="en-US" dirty="0"/>
              <a:t>기존에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객체가 존재하면 반환하고</a:t>
            </a:r>
            <a:r>
              <a:rPr lang="en-US" altLang="ko-KR" dirty="0"/>
              <a:t>, </a:t>
            </a:r>
            <a:r>
              <a:rPr lang="ko-KR" altLang="en-US" dirty="0"/>
              <a:t>존재 하지 않으면</a:t>
            </a:r>
            <a:endParaRPr lang="en-US" altLang="ko-KR" dirty="0"/>
          </a:p>
          <a:p>
            <a:r>
              <a:rPr lang="en-US" altLang="ko-KR" dirty="0"/>
              <a:t>	             </a:t>
            </a:r>
            <a:r>
              <a:rPr lang="ko-KR" altLang="en-US" dirty="0"/>
              <a:t>새로운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객체를 생성한다</a:t>
            </a:r>
            <a:r>
              <a:rPr lang="en-US" altLang="ko-KR" dirty="0"/>
              <a:t>. </a:t>
            </a:r>
            <a:r>
              <a:rPr lang="en-US" altLang="ko-KR" dirty="0" err="1"/>
              <a:t>getSession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getSession</a:t>
            </a:r>
            <a:r>
              <a:rPr lang="en-US" altLang="ko-KR" dirty="0"/>
              <a:t>(false) - </a:t>
            </a:r>
            <a:r>
              <a:rPr lang="ko-KR" altLang="en-US" dirty="0"/>
              <a:t>기존에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객체가 존재하면 반환하고</a:t>
            </a:r>
            <a:r>
              <a:rPr lang="en-US" altLang="ko-KR" dirty="0"/>
              <a:t>, </a:t>
            </a:r>
            <a:r>
              <a:rPr lang="ko-KR" altLang="en-US" dirty="0"/>
              <a:t>존재 하지 않으면</a:t>
            </a:r>
            <a:endParaRPr lang="en-US" altLang="ko-KR" dirty="0"/>
          </a:p>
          <a:p>
            <a:r>
              <a:rPr lang="en-US" altLang="ko-KR" dirty="0"/>
              <a:t>	             null</a:t>
            </a:r>
            <a:r>
              <a:rPr lang="ko-KR" altLang="en-US" dirty="0"/>
              <a:t>을 반환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4E59D-30DD-4501-B2EE-CFCE88D62382}"/>
              </a:ext>
            </a:extLst>
          </p:cNvPr>
          <p:cNvSpPr txBox="1"/>
          <p:nvPr/>
        </p:nvSpPr>
        <p:spPr>
          <a:xfrm>
            <a:off x="1174723" y="351712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9CC20-1166-4970-97A5-62C8649D3F1E}"/>
              </a:ext>
            </a:extLst>
          </p:cNvPr>
          <p:cNvSpPr txBox="1"/>
          <p:nvPr/>
        </p:nvSpPr>
        <p:spPr>
          <a:xfrm>
            <a:off x="1048358" y="556155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서블릿에서</a:t>
            </a:r>
            <a:r>
              <a:rPr lang="ko-KR" altLang="en-US" dirty="0"/>
              <a:t> 세션생성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DB0BC-F254-487E-98C2-6A840F91A8B2}"/>
              </a:ext>
            </a:extLst>
          </p:cNvPr>
          <p:cNvSpPr txBox="1"/>
          <p:nvPr/>
        </p:nvSpPr>
        <p:spPr>
          <a:xfrm>
            <a:off x="729842" y="3920220"/>
            <a:ext cx="4643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= </a:t>
            </a:r>
            <a:r>
              <a:rPr lang="en-US" altLang="ko-KR" dirty="0" err="1"/>
              <a:t>pageContext.getServletContext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Config = </a:t>
            </a:r>
            <a:r>
              <a:rPr lang="en-US" altLang="ko-KR" dirty="0" err="1"/>
              <a:t>pageContext.getServecofing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Session = </a:t>
            </a:r>
            <a:r>
              <a:rPr lang="en-US" altLang="ko-KR" dirty="0" err="1"/>
              <a:t>pageContext.getSession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Out = </a:t>
            </a:r>
            <a:r>
              <a:rPr lang="en-US" altLang="ko-KR" dirty="0" err="1"/>
              <a:t>pageContext.getOut</a:t>
            </a:r>
            <a:r>
              <a:rPr lang="en-US" altLang="ko-KR" dirty="0"/>
              <a:t>()  &gt;&gt; </a:t>
            </a:r>
            <a:r>
              <a:rPr lang="ko-KR" altLang="en-US" dirty="0" err="1"/>
              <a:t>잘안쓰임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9BAC4-1D19-4920-8DAB-260487281944}"/>
              </a:ext>
            </a:extLst>
          </p:cNvPr>
          <p:cNvSpPr txBox="1"/>
          <p:nvPr/>
        </p:nvSpPr>
        <p:spPr>
          <a:xfrm>
            <a:off x="931178" y="5452844"/>
            <a:ext cx="39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세션을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altLang="ko-KR" dirty="0" err="1"/>
              <a:t>Session.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setAttribute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값</a:t>
            </a:r>
            <a:r>
              <a:rPr lang="en-US" altLang="ko-KR" dirty="0"/>
              <a:t>”)</a:t>
            </a:r>
          </a:p>
          <a:p>
            <a:endParaRPr lang="en-US" altLang="ko-KR" dirty="0"/>
          </a:p>
          <a:p>
            <a:r>
              <a:rPr lang="ko-KR" altLang="en-US" dirty="0" err="1"/>
              <a:t>세션을가져옴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EB782-A7EE-494C-B4AC-56FCAE502E9B}"/>
              </a:ext>
            </a:extLst>
          </p:cNvPr>
          <p:cNvSpPr txBox="1"/>
          <p:nvPr/>
        </p:nvSpPr>
        <p:spPr>
          <a:xfrm>
            <a:off x="6096000" y="3886459"/>
            <a:ext cx="49936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세션 객체생성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HttpSession</a:t>
            </a:r>
            <a:r>
              <a:rPr lang="en-US" altLang="ko-KR" dirty="0"/>
              <a:t> session = </a:t>
            </a:r>
            <a:r>
              <a:rPr lang="en-US" altLang="ko-KR" dirty="0" err="1"/>
              <a:t>request.getSession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세션속성지정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session.setAttribute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값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session.getAttribute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세션종료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session.invalidate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31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표현 언어</a:t>
            </a:r>
            <a:r>
              <a:rPr lang="en-US" altLang="ko-KR" sz="2800" dirty="0"/>
              <a:t>(Expression Language) = &gt; EL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C3B52-9C5F-4DF2-A8E7-B53A00B58576}"/>
              </a:ext>
            </a:extLst>
          </p:cNvPr>
          <p:cNvSpPr txBox="1"/>
          <p:nvPr/>
        </p:nvSpPr>
        <p:spPr>
          <a:xfrm>
            <a:off x="905989" y="1518407"/>
            <a:ext cx="3958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EL </a:t>
            </a:r>
            <a:r>
              <a:rPr lang="ko-KR" altLang="en-US" dirty="0"/>
              <a:t>기본구조 </a:t>
            </a:r>
            <a:r>
              <a:rPr lang="en-US" altLang="ko-KR" dirty="0"/>
              <a:t>: $(</a:t>
            </a:r>
            <a:r>
              <a:rPr lang="ko-KR" altLang="en-US" dirty="0"/>
              <a:t>표현식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isELlgnored</a:t>
            </a:r>
            <a:r>
              <a:rPr lang="en-US" altLang="ko-KR" dirty="0"/>
              <a:t>=“true” // </a:t>
            </a:r>
            <a:r>
              <a:rPr lang="ko-KR" altLang="en-US" dirty="0"/>
              <a:t>기본값은 </a:t>
            </a:r>
            <a:r>
              <a:rPr lang="en-US" altLang="ko-KR" dirty="0"/>
              <a:t>false</a:t>
            </a:r>
          </a:p>
          <a:p>
            <a:endParaRPr lang="en-US" altLang="ko-KR" dirty="0"/>
          </a:p>
          <a:p>
            <a:r>
              <a:rPr lang="ko-KR" altLang="en-US" dirty="0"/>
              <a:t>논리 </a:t>
            </a:r>
            <a:r>
              <a:rPr lang="en-US" altLang="ko-KR" dirty="0"/>
              <a:t>: ${true},${false}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: ${123},${-123}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2EFA9-BA08-439C-9694-67B08A48B99F}"/>
              </a:ext>
            </a:extLst>
          </p:cNvPr>
          <p:cNvSpPr txBox="1"/>
          <p:nvPr/>
        </p:nvSpPr>
        <p:spPr>
          <a:xfrm>
            <a:off x="1300294" y="3305262"/>
            <a:ext cx="5577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\${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 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: ${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\${120 } : ${120}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\${1.2e3} : ${1.2e3 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\${"EL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" } : ${"EL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" 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\${null } : ${null}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1000 + 30 = ${ 1000 + 30 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100 / 5 = ${100 / 5 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으로 나눈 나머지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${100 % 6 }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72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비교 연산자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AB54B9-9B69-42C0-88D8-8F2AE7B8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70068"/>
              </p:ext>
            </p:extLst>
          </p:nvPr>
        </p:nvGraphicFramePr>
        <p:xfrm>
          <a:off x="1587384" y="1203960"/>
          <a:ext cx="949447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2484605909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3861951433"/>
                    </a:ext>
                  </a:extLst>
                </a:gridCol>
                <a:gridCol w="3631501">
                  <a:extLst>
                    <a:ext uri="{9D8B030D-6E8A-4147-A177-3AD203B41FA5}">
                      <a16:colId xmlns:a16="http://schemas.microsoft.com/office/drawing/2014/main" val="69641517"/>
                    </a:ext>
                  </a:extLst>
                </a:gridCol>
                <a:gridCol w="3398473">
                  <a:extLst>
                    <a:ext uri="{9D8B030D-6E8A-4147-A177-3AD203B41FA5}">
                      <a16:colId xmlns:a16="http://schemas.microsoft.com/office/drawing/2014/main" val="279102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사용예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두값이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== 10}, ${“hi” eq “hi”}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값이 </a:t>
                      </a:r>
                      <a:r>
                        <a:rPr lang="ko-KR" altLang="en-US" dirty="0" err="1"/>
                        <a:t>다른지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!= 10}, ${“hi” ne “by”}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2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값이 </a:t>
                      </a:r>
                      <a:r>
                        <a:rPr lang="ko-KR" altLang="en-US" dirty="0" err="1"/>
                        <a:t>작은지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&lt; 10}, ${100 it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8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값이 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&gt; 10}, ${100 </a:t>
                      </a:r>
                      <a:r>
                        <a:rPr lang="en-US" altLang="ko-KR" dirty="0" err="1"/>
                        <a:t>gt</a:t>
                      </a:r>
                      <a:r>
                        <a:rPr lang="en-US" altLang="ko-KR" dirty="0"/>
                        <a:t>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00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&lt;= 10}, ${100 le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8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${100 &gt;= 10}, ${100 </a:t>
                      </a:r>
                      <a:r>
                        <a:rPr lang="en-US" altLang="ko-KR" dirty="0" err="1"/>
                        <a:t>ge</a:t>
                      </a:r>
                      <a:r>
                        <a:rPr lang="en-US" altLang="ko-KR" dirty="0"/>
                        <a:t>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2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4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필터</a:t>
            </a:r>
            <a:r>
              <a:rPr lang="en-US" altLang="ko-KR" sz="2800" dirty="0"/>
              <a:t>(filter).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984250" y="1149175"/>
            <a:ext cx="9842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클라이언트와 서버 사이에서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객체의 사전 </a:t>
            </a:r>
            <a:r>
              <a:rPr lang="en-US" altLang="ko-KR" dirty="0"/>
              <a:t>/ </a:t>
            </a:r>
            <a:r>
              <a:rPr lang="ko-KR" altLang="en-US" dirty="0"/>
              <a:t>사후에 공통적으로 필요한      부분을 </a:t>
            </a:r>
            <a:r>
              <a:rPr lang="ko-KR" altLang="en-US" dirty="0" err="1"/>
              <a:t>처리하는것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요청과 응답을 </a:t>
            </a:r>
            <a:r>
              <a:rPr lang="ko-KR" altLang="en-US" dirty="0" err="1"/>
              <a:t>변경할수</a:t>
            </a:r>
            <a:r>
              <a:rPr lang="ko-KR" altLang="en-US" dirty="0"/>
              <a:t> 있는 코드로 재사용이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필터의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호출되기전에 </a:t>
            </a:r>
            <a:r>
              <a:rPr lang="en-US" altLang="ko-KR" dirty="0"/>
              <a:t>request</a:t>
            </a:r>
            <a:r>
              <a:rPr lang="ko-KR" altLang="en-US" dirty="0"/>
              <a:t>를 가로채어 조작한다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2 .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호출되기전에 요청을 가로채어 점검한다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호출되기전에 </a:t>
            </a:r>
            <a:r>
              <a:rPr lang="en-US" altLang="ko-KR" dirty="0"/>
              <a:t>http</a:t>
            </a:r>
            <a:r>
              <a:rPr lang="ko-KR" altLang="en-US" dirty="0"/>
              <a:t>요청의 헤더를 </a:t>
            </a:r>
            <a:r>
              <a:rPr lang="ko-KR" altLang="en-US" dirty="0" err="1"/>
              <a:t>조작할수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호출된 이후 응답</a:t>
            </a:r>
            <a:r>
              <a:rPr lang="en-US" altLang="ko-KR" dirty="0"/>
              <a:t>(response)</a:t>
            </a:r>
            <a:r>
              <a:rPr lang="ko-KR" altLang="en-US" dirty="0"/>
              <a:t>을 출력하기전에  가로채어 조작한다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서블릿이</a:t>
            </a:r>
            <a:r>
              <a:rPr lang="ko-KR" altLang="en-US" dirty="0"/>
              <a:t> 호출된 이후 </a:t>
            </a:r>
            <a:r>
              <a:rPr lang="ko-KR" altLang="en-US" dirty="0" err="1"/>
              <a:t>응답헤더를</a:t>
            </a:r>
            <a:r>
              <a:rPr lang="ko-KR" altLang="en-US" dirty="0"/>
              <a:t> 조작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</a:t>
            </a:r>
          </a:p>
          <a:p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53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965317" y="2272148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필터 인터페이스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984250" y="778812"/>
            <a:ext cx="984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 여부나 권한 검사 같은 인증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요청이나 응답에 대한 로그</a:t>
            </a:r>
            <a:r>
              <a:rPr lang="en-US" altLang="ko-KR" dirty="0"/>
              <a:t>(</a:t>
            </a:r>
            <a:r>
              <a:rPr lang="ko-KR" altLang="en-US" dirty="0"/>
              <a:t>기록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오류 처리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Charset </a:t>
            </a:r>
            <a:r>
              <a:rPr lang="ko-KR" altLang="en-US" dirty="0"/>
              <a:t>을 미리 </a:t>
            </a:r>
            <a:r>
              <a:rPr lang="ko-KR" altLang="en-US" dirty="0" err="1"/>
              <a:t>셋팅해</a:t>
            </a:r>
            <a:r>
              <a:rPr lang="ko-KR" altLang="en-US" dirty="0"/>
              <a:t> 놓은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압축이나 변환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0C64-0930-4B58-84AF-832F78D04F2E}"/>
              </a:ext>
            </a:extLst>
          </p:cNvPr>
          <p:cNvSpPr txBox="1"/>
          <p:nvPr/>
        </p:nvSpPr>
        <p:spPr>
          <a:xfrm>
            <a:off x="965317" y="255592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필터의 사용 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C01B4-27C2-46AE-98BF-F6CC6D5D23FA}"/>
              </a:ext>
            </a:extLst>
          </p:cNvPr>
          <p:cNvSpPr txBox="1"/>
          <p:nvPr/>
        </p:nvSpPr>
        <p:spPr>
          <a:xfrm>
            <a:off x="965317" y="2935905"/>
            <a:ext cx="984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java.sevlet.Filter</a:t>
            </a:r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ko-KR" altLang="en-US" dirty="0"/>
              <a:t>클래스 이름 </a:t>
            </a:r>
            <a:r>
              <a:rPr lang="en-US" altLang="ko-KR" dirty="0"/>
              <a:t>implements Filter{</a:t>
            </a:r>
          </a:p>
          <a:p>
            <a:r>
              <a:rPr lang="en-US" altLang="ko-KR" dirty="0"/>
              <a:t>   //</a:t>
            </a:r>
            <a:r>
              <a:rPr lang="ko-KR" altLang="en-US" dirty="0"/>
              <a:t>구현 메소드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Init() : </a:t>
            </a:r>
            <a:r>
              <a:rPr lang="ko-KR" altLang="en-US" dirty="0"/>
              <a:t>필터 인스턴스 초기화</a:t>
            </a:r>
            <a:r>
              <a:rPr lang="en-US" altLang="ko-KR" dirty="0"/>
              <a:t>(</a:t>
            </a:r>
            <a:r>
              <a:rPr lang="ko-KR" altLang="en-US" dirty="0"/>
              <a:t>한번만 호출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doFilter</a:t>
            </a:r>
            <a:r>
              <a:rPr lang="en-US" altLang="ko-KR" dirty="0"/>
              <a:t>() : </a:t>
            </a:r>
            <a:r>
              <a:rPr lang="ko-KR" altLang="en-US" dirty="0"/>
              <a:t>필터기능 작성하는 메소드 </a:t>
            </a:r>
            <a:r>
              <a:rPr lang="en-US" altLang="ko-KR" dirty="0"/>
              <a:t>(filter chain</a:t>
            </a:r>
            <a:r>
              <a:rPr lang="ko-KR" altLang="en-US" dirty="0"/>
              <a:t>을 이용하여 여러 번 호출 가능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destory</a:t>
            </a:r>
            <a:r>
              <a:rPr lang="en-US" altLang="ko-KR" dirty="0"/>
              <a:t>(): </a:t>
            </a:r>
            <a:r>
              <a:rPr lang="ko-KR" altLang="en-US" dirty="0"/>
              <a:t>필터 인스턴스 종료전에 호출</a:t>
            </a:r>
            <a:r>
              <a:rPr lang="en-US" altLang="ko-KR" dirty="0"/>
              <a:t> (</a:t>
            </a:r>
            <a:r>
              <a:rPr lang="ko-KR" altLang="en-US" dirty="0"/>
              <a:t>한번만 호출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503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Web.xml</a:t>
            </a:r>
            <a:r>
              <a:rPr lang="ko-KR" altLang="en-US" sz="2800" dirty="0"/>
              <a:t>을 이용한 필터구성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402205" y="2413336"/>
            <a:ext cx="9842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&lt;filter&gt;</a:t>
            </a:r>
          </a:p>
          <a:p>
            <a:r>
              <a:rPr lang="en-US" altLang="ko-KR" dirty="0"/>
              <a:t>   &lt;filter-name&gt;</a:t>
            </a:r>
            <a:r>
              <a:rPr lang="ko-KR" altLang="en-US" dirty="0"/>
              <a:t>필터이름 </a:t>
            </a:r>
            <a:r>
              <a:rPr lang="en-US" altLang="ko-KR" dirty="0"/>
              <a:t>&lt;/filter-name&gt;</a:t>
            </a:r>
          </a:p>
          <a:p>
            <a:r>
              <a:rPr lang="en-US" altLang="ko-KR" dirty="0"/>
              <a:t>   &lt;filter-class&gt;</a:t>
            </a:r>
            <a:r>
              <a:rPr lang="ko-KR" altLang="en-US" dirty="0"/>
              <a:t>클래스 이름 </a:t>
            </a:r>
            <a:r>
              <a:rPr lang="en-US" altLang="ko-KR" dirty="0"/>
              <a:t>&lt;/filter-class&gt;</a:t>
            </a:r>
          </a:p>
          <a:p>
            <a:r>
              <a:rPr lang="en-US" altLang="ko-KR" dirty="0"/>
              <a:t>   &lt;</a:t>
            </a:r>
            <a:r>
              <a:rPr lang="en-US" altLang="ko-KR" dirty="0" err="1"/>
              <a:t>init</a:t>
            </a:r>
            <a:r>
              <a:rPr lang="en-US" altLang="ko-KR" dirty="0"/>
              <a:t>-param&gt;</a:t>
            </a:r>
          </a:p>
          <a:p>
            <a:r>
              <a:rPr lang="en-US" altLang="ko-KR" dirty="0"/>
              <a:t>       &lt;param-name&gt;..&lt;/param-name&gt;</a:t>
            </a:r>
          </a:p>
          <a:p>
            <a:r>
              <a:rPr lang="en-US" altLang="ko-KR" dirty="0"/>
              <a:t>       &lt;</a:t>
            </a:r>
            <a:r>
              <a:rPr lang="en-US" altLang="ko-KR" dirty="0" err="1"/>
              <a:t>param.value</a:t>
            </a:r>
            <a:r>
              <a:rPr lang="en-US" altLang="ko-KR" dirty="0"/>
              <a:t>&gt;..&lt;/param-value&gt;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init</a:t>
            </a:r>
            <a:r>
              <a:rPr lang="en-US" altLang="ko-KR" dirty="0"/>
              <a:t>-param&gt;</a:t>
            </a:r>
          </a:p>
          <a:p>
            <a:r>
              <a:rPr lang="en-US" altLang="ko-KR" dirty="0"/>
              <a:t>&lt;/filter&gt;</a:t>
            </a:r>
          </a:p>
          <a:p>
            <a:endParaRPr lang="en-US" altLang="ko-KR" dirty="0"/>
          </a:p>
          <a:p>
            <a:r>
              <a:rPr lang="en-US" altLang="ko-KR" dirty="0"/>
              <a:t>&lt;filter-mapping&gt;</a:t>
            </a:r>
          </a:p>
          <a:p>
            <a:r>
              <a:rPr lang="en-US" altLang="ko-KR" dirty="0"/>
              <a:t>   &lt;filter-name&gt;..&lt;/filter-name&gt;</a:t>
            </a:r>
          </a:p>
          <a:p>
            <a:r>
              <a:rPr lang="en-US" altLang="ko-KR" dirty="0"/>
              <a:t>   &lt;fuser-</a:t>
            </a:r>
            <a:r>
              <a:rPr lang="en-US" altLang="ko-KR" dirty="0" err="1"/>
              <a:t>pattem</a:t>
            </a:r>
            <a:r>
              <a:rPr lang="en-US" altLang="ko-KR" dirty="0"/>
              <a:t>&gt;. &lt;/fuser-</a:t>
            </a:r>
            <a:r>
              <a:rPr lang="en-US" altLang="ko-KR" dirty="0" err="1"/>
              <a:t>pattem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&lt;filter-mapping&gt;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5EDEE-84B9-4CF7-AA2D-B8DD7F354FBC}"/>
              </a:ext>
            </a:extLst>
          </p:cNvPr>
          <p:cNvSpPr txBox="1"/>
          <p:nvPr/>
        </p:nvSpPr>
        <p:spPr>
          <a:xfrm>
            <a:off x="1392572" y="952777"/>
            <a:ext cx="1011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필터를 사용하려면 어떤 필터가 어떤 리소스에 대해 적용되는지 </a:t>
            </a:r>
            <a:r>
              <a:rPr lang="en-US" altLang="ko-KR" dirty="0" err="1"/>
              <a:t>jsp</a:t>
            </a:r>
            <a:r>
              <a:rPr lang="ko-KR" altLang="en-US" dirty="0"/>
              <a:t>컨테이너에 알려주어야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&lt;filter&gt;</a:t>
            </a:r>
            <a:r>
              <a:rPr lang="ko-KR" altLang="en-US" dirty="0"/>
              <a:t>와 </a:t>
            </a:r>
            <a:r>
              <a:rPr lang="en-US" altLang="ko-KR" dirty="0"/>
              <a:t>&lt;filter-mapping&gt;</a:t>
            </a:r>
            <a:r>
              <a:rPr lang="ko-KR" altLang="en-US" dirty="0"/>
              <a:t>요소를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CDA1F-A045-49C2-925D-F63340AA9FAC}"/>
              </a:ext>
            </a:extLst>
          </p:cNvPr>
          <p:cNvSpPr txBox="1"/>
          <p:nvPr/>
        </p:nvSpPr>
        <p:spPr>
          <a:xfrm>
            <a:off x="5726597" y="3289457"/>
            <a:ext cx="606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value=</a:t>
            </a:r>
            <a:r>
              <a:rPr lang="en-US" altLang="ko-KR" dirty="0" err="1"/>
              <a:t>getservletConfig</a:t>
            </a:r>
            <a:r>
              <a:rPr lang="en-US" altLang="ko-KR" dirty="0"/>
              <a:t>().</a:t>
            </a:r>
            <a:r>
              <a:rPr lang="en-US" altLang="ko-KR" dirty="0" err="1"/>
              <a:t>getinitParamter</a:t>
            </a:r>
            <a:r>
              <a:rPr lang="en-US" altLang="ko-KR" dirty="0"/>
              <a:t>(“param”)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B9BF842-5F8A-49EB-BD96-41A337E94E07}"/>
              </a:ext>
            </a:extLst>
          </p:cNvPr>
          <p:cNvSpPr/>
          <p:nvPr/>
        </p:nvSpPr>
        <p:spPr>
          <a:xfrm>
            <a:off x="4538444" y="4259996"/>
            <a:ext cx="872455" cy="39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9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pageScope</a:t>
            </a:r>
            <a:endParaRPr lang="en-US" altLang="ko-KR" dirty="0"/>
          </a:p>
          <a:p>
            <a:r>
              <a:rPr lang="en-US" altLang="ko-KR" dirty="0" err="1"/>
              <a:t>requestScope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Request.setAttribute</a:t>
            </a:r>
            <a:r>
              <a:rPr lang="en-US" altLang="ko-KR" dirty="0"/>
              <a:t>(“nation” , “</a:t>
            </a:r>
            <a:r>
              <a:rPr lang="en-US" altLang="ko-KR" dirty="0" err="1"/>
              <a:t>korea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${</a:t>
            </a:r>
            <a:r>
              <a:rPr lang="en-US" altLang="ko-KR" dirty="0" err="1"/>
              <a:t>requestScope.nation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${nation}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177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Requset.getParameter</a:t>
            </a:r>
            <a:r>
              <a:rPr lang="en-US" altLang="ko-KR" dirty="0"/>
              <a:t>(“</a:t>
            </a:r>
            <a:r>
              <a:rPr lang="ko-KR" altLang="en-US" dirty="0" err="1"/>
              <a:t>변수명</a:t>
            </a:r>
            <a:r>
              <a:rPr lang="en-US" altLang="ko-KR" dirty="0"/>
              <a:t>”); </a:t>
            </a:r>
            <a:r>
              <a:rPr lang="en-US" altLang="ko-KR" dirty="0">
                <a:sym typeface="Wingdings" panose="05000000000000000000" pitchFamily="2" charset="2"/>
              </a:rPr>
              <a:t> ${param.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배열 </a:t>
            </a:r>
            <a:r>
              <a:rPr lang="en-US" altLang="ko-KR" dirty="0">
                <a:sym typeface="Wingdings" panose="05000000000000000000" pitchFamily="2" charset="2"/>
              </a:rPr>
              <a:t>  ${</a:t>
            </a:r>
            <a:r>
              <a:rPr lang="en-US" altLang="ko-KR" dirty="0" err="1">
                <a:sym typeface="Wingdings" panose="05000000000000000000" pitchFamily="2" charset="2"/>
              </a:rPr>
              <a:t>paramValue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[index]} 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20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42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1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en-US" altLang="ko-KR" sz="2800" dirty="0" err="1"/>
              <a:t>Requset</a:t>
            </a:r>
            <a:r>
              <a:rPr lang="en-US" altLang="ko-KR" sz="2800" dirty="0"/>
              <a:t> </a:t>
            </a:r>
            <a:r>
              <a:rPr lang="ko-KR" altLang="en-US" sz="2800" dirty="0"/>
              <a:t>요청 </a:t>
            </a:r>
            <a:r>
              <a:rPr lang="en-US" altLang="ko-KR" sz="2800" dirty="0"/>
              <a:t>(</a:t>
            </a:r>
            <a:r>
              <a:rPr lang="ko-KR" altLang="en-US" sz="2800" dirty="0"/>
              <a:t>파라미터</a:t>
            </a:r>
            <a:r>
              <a:rPr lang="en-US" altLang="ko-KR" sz="2800" dirty="0"/>
              <a:t>)</a:t>
            </a:r>
            <a:r>
              <a:rPr lang="ko-KR" altLang="en-US" sz="2800" dirty="0" err="1"/>
              <a:t>관련메서드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클라이언트에서 전달한 파라미터 값을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getParameterNames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-&gt;</a:t>
            </a:r>
            <a:r>
              <a:rPr lang="ko-KR" altLang="en-US" dirty="0"/>
              <a:t>클라이언트에서 보낸 </a:t>
            </a:r>
            <a:r>
              <a:rPr lang="ko-KR" altLang="en-US" dirty="0" err="1"/>
              <a:t>파라미터값을</a:t>
            </a:r>
            <a:r>
              <a:rPr lang="ko-KR" altLang="en-US" dirty="0"/>
              <a:t> 모두 추출</a:t>
            </a:r>
            <a:r>
              <a:rPr lang="en-US" altLang="ko-KR" dirty="0"/>
              <a:t>, (</a:t>
            </a:r>
            <a:r>
              <a:rPr lang="ko-KR" altLang="en-US" dirty="0"/>
              <a:t>반환타입</a:t>
            </a:r>
            <a:r>
              <a:rPr lang="en-US" altLang="ko-KR" dirty="0"/>
              <a:t>:Enumeration)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getParameterValues</a:t>
            </a:r>
            <a:r>
              <a:rPr lang="en-US" altLang="ko-KR" dirty="0"/>
              <a:t>(String name)</a:t>
            </a:r>
          </a:p>
          <a:p>
            <a:r>
              <a:rPr lang="en-US" altLang="ko-KR" dirty="0"/>
              <a:t>   -&gt;</a:t>
            </a:r>
            <a:r>
              <a:rPr lang="ko-KR" altLang="en-US" dirty="0" err="1"/>
              <a:t>클라리언트에서</a:t>
            </a:r>
            <a:r>
              <a:rPr lang="ko-KR" altLang="en-US" dirty="0"/>
              <a:t> 보낸 파라미터의 값을 모두 추출</a:t>
            </a:r>
            <a:r>
              <a:rPr lang="en-US" altLang="ko-KR" dirty="0"/>
              <a:t>(</a:t>
            </a:r>
            <a:r>
              <a:rPr lang="ko-KR" altLang="en-US" dirty="0"/>
              <a:t>반환타입 </a:t>
            </a:r>
            <a:r>
              <a:rPr lang="en-US" altLang="ko-KR" dirty="0"/>
              <a:t>: String[])</a:t>
            </a:r>
          </a:p>
        </p:txBody>
      </p:sp>
    </p:spTree>
    <p:extLst>
      <p:ext uri="{BB962C8B-B14F-4D97-AF65-F5344CB8AC3E}">
        <p14:creationId xmlns:p14="http://schemas.microsoft.com/office/powerpoint/2010/main" val="2284085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3913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errorPage</a:t>
            </a:r>
            <a:r>
              <a:rPr lang="en-US" altLang="ko-KR" sz="2800" dirty="0"/>
              <a:t> </a:t>
            </a:r>
            <a:r>
              <a:rPr lang="ko-KR" altLang="en-US" sz="2800" dirty="0"/>
              <a:t>처리를 </a:t>
            </a:r>
            <a:r>
              <a:rPr lang="en-US" altLang="ko-KR" sz="2800" dirty="0"/>
              <a:t>xml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하는방법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&lt;error-page&gt;</a:t>
            </a:r>
            <a:br>
              <a:rPr lang="en-US" altLang="ko-KR" dirty="0"/>
            </a:br>
            <a:r>
              <a:rPr lang="en-US" altLang="ko-KR" dirty="0"/>
              <a:t>   &lt;error-code&gt;</a:t>
            </a:r>
            <a:r>
              <a:rPr lang="ko-KR" altLang="en-US" dirty="0"/>
              <a:t>오류번호 </a:t>
            </a:r>
            <a:r>
              <a:rPr lang="en-US" altLang="ko-KR" dirty="0"/>
              <a:t>&lt;/error-code&gt;</a:t>
            </a:r>
            <a:br>
              <a:rPr lang="en-US" altLang="ko-KR" dirty="0"/>
            </a:br>
            <a:r>
              <a:rPr lang="en-US" altLang="ko-KR" dirty="0"/>
              <a:t>   &lt;location&gt; </a:t>
            </a:r>
            <a:r>
              <a:rPr lang="ko-KR" altLang="en-US" dirty="0"/>
              <a:t>오류 처리 페이지 </a:t>
            </a:r>
            <a:r>
              <a:rPr lang="en-US" altLang="ko-KR" dirty="0"/>
              <a:t>&lt;/location&gt;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331232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Include</a:t>
            </a:r>
            <a:r>
              <a:rPr lang="ko-KR" altLang="en-US" sz="2800" dirty="0"/>
              <a:t> 속성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021010" y="964618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&lt;%@ include file = “</a:t>
            </a:r>
            <a:r>
              <a:rPr lang="ko-KR" altLang="en-US" dirty="0"/>
              <a:t>파일명</a:t>
            </a:r>
            <a:r>
              <a:rPr lang="en-US" altLang="ko-KR" dirty="0"/>
              <a:t>” %&gt;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0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527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1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Requset</a:t>
            </a:r>
            <a:r>
              <a:rPr lang="ko-KR" altLang="en-US" sz="2800" dirty="0"/>
              <a:t> 로 받을 수 있는 메서드</a:t>
            </a:r>
            <a:endParaRPr lang="en-US" altLang="ko-KR" sz="2800" dirty="0"/>
          </a:p>
          <a:p>
            <a:r>
              <a:rPr lang="ko-KR" altLang="en-US" sz="2800" dirty="0"/>
              <a:t>네트워크 관련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984250" y="1663700"/>
            <a:ext cx="98425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Requset</a:t>
            </a:r>
            <a:r>
              <a:rPr lang="ko-KR" altLang="en-US" dirty="0"/>
              <a:t> 로 받을 수 있는 메서드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getScheme</a:t>
            </a:r>
            <a:r>
              <a:rPr lang="en-US" altLang="ko-KR" dirty="0"/>
              <a:t>() : </a:t>
            </a:r>
            <a:r>
              <a:rPr lang="ko-KR" altLang="en-US" dirty="0"/>
              <a:t>요청한 프로토콜의 이름을 반환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/>
              <a:t>getProtocol</a:t>
            </a:r>
            <a:r>
              <a:rPr lang="en-US" altLang="ko-KR" dirty="0"/>
              <a:t>() : </a:t>
            </a:r>
            <a:r>
              <a:rPr lang="ko-KR" altLang="en-US" dirty="0"/>
              <a:t>요청에 사용된 프로토콜의 이름과 버전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sz="2000" b="1" dirty="0" err="1"/>
              <a:t>getRemoteAdd</a:t>
            </a:r>
            <a:r>
              <a:rPr lang="en-US" altLang="ko-KR" sz="2000" b="1" dirty="0"/>
              <a:t>() : </a:t>
            </a:r>
            <a:r>
              <a:rPr lang="ko-KR" altLang="en-US" sz="2000" b="1" dirty="0"/>
              <a:t>요청한 클라이언트의 </a:t>
            </a:r>
            <a:r>
              <a:rPr lang="en-US" altLang="ko-KR" sz="2000" b="1" dirty="0" err="1"/>
              <a:t>ip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r>
              <a:rPr lang="en-US" altLang="ko-KR" sz="2000" b="1" dirty="0"/>
              <a:t>     </a:t>
            </a:r>
            <a:r>
              <a:rPr lang="en-US" altLang="ko-KR" sz="2000" b="1" dirty="0" err="1"/>
              <a:t>getLocalAddr</a:t>
            </a:r>
            <a:r>
              <a:rPr lang="en-US" altLang="ko-KR" sz="2000" b="1" dirty="0"/>
              <a:t>() : </a:t>
            </a:r>
            <a:r>
              <a:rPr lang="ko-KR" altLang="en-US" sz="2000" b="1" dirty="0"/>
              <a:t>요청을 받은 서버의 </a:t>
            </a:r>
            <a:r>
              <a:rPr lang="en-US" altLang="ko-KR" sz="2000" b="1" dirty="0" err="1"/>
              <a:t>ip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getServerName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이름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 err="1"/>
              <a:t>getServerPort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포트번호 </a:t>
            </a:r>
            <a:r>
              <a:rPr lang="en-US" altLang="ko-KR" dirty="0"/>
              <a:t>(int)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getMethod</a:t>
            </a:r>
            <a:r>
              <a:rPr lang="en-US" altLang="ko-KR" dirty="0"/>
              <a:t>() : </a:t>
            </a:r>
            <a:r>
              <a:rPr lang="ko-KR" altLang="en-US" dirty="0"/>
              <a:t>요청 방식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1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URL </a:t>
            </a:r>
            <a:r>
              <a:rPr lang="ko-KR" altLang="en-US" sz="2000" dirty="0"/>
              <a:t>정보 관련 메서드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클라이언트에서 전달되는 </a:t>
            </a:r>
            <a:r>
              <a:rPr lang="en-US" altLang="ko-KR" sz="2000" dirty="0"/>
              <a:t>URL </a:t>
            </a:r>
            <a:r>
              <a:rPr lang="ko-KR" altLang="en-US" sz="2000" dirty="0"/>
              <a:t>정보 관련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955B4D-CE85-48EE-BD3D-29D852EC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88139"/>
              </p:ext>
            </p:extLst>
          </p:nvPr>
        </p:nvGraphicFramePr>
        <p:xfrm>
          <a:off x="695471" y="1114294"/>
          <a:ext cx="10251929" cy="212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getRequestURI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의 호스트 이름 다음의 문자열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getRequestURL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호이스트의 이름을 포함한 요청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getQueryString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</a:t>
                      </a:r>
                      <a:r>
                        <a:rPr lang="en-US" altLang="ko-KR" sz="1400" dirty="0"/>
                        <a:t>URL </a:t>
                      </a:r>
                      <a:r>
                        <a:rPr lang="ko-KR" altLang="en-US" sz="1400" dirty="0"/>
                        <a:t>중 </a:t>
                      </a:r>
                      <a:r>
                        <a:rPr lang="ko-KR" altLang="en-US" sz="1400" dirty="0" err="1"/>
                        <a:t>쿼리스트림</a:t>
                      </a:r>
                      <a:r>
                        <a:rPr lang="ko-KR" altLang="en-US" sz="1400" dirty="0"/>
                        <a:t>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getContextPath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getServletPath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애플리케이션 루트</a:t>
                      </a:r>
                      <a:r>
                        <a:rPr lang="en-US" altLang="ko-KR" sz="1400" dirty="0"/>
                        <a:t>(/)</a:t>
                      </a:r>
                      <a:r>
                        <a:rPr lang="ko-KR" altLang="en-US" sz="1400" dirty="0"/>
                        <a:t>를 기준으로 </a:t>
                      </a:r>
                      <a:r>
                        <a:rPr lang="ko-KR" altLang="en-US" sz="1400" dirty="0" err="1"/>
                        <a:t>서블릿</a:t>
                      </a:r>
                      <a:r>
                        <a:rPr lang="ko-KR" altLang="en-US" sz="1400" dirty="0"/>
                        <a:t>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6C8E902-E84B-4EF3-9F1C-0E1055450F0A}"/>
              </a:ext>
            </a:extLst>
          </p:cNvPr>
          <p:cNvSpPr txBox="1"/>
          <p:nvPr/>
        </p:nvSpPr>
        <p:spPr>
          <a:xfrm>
            <a:off x="672051" y="3486098"/>
            <a:ext cx="100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헤더 정보 관련 메서드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2CF74-4861-42FE-B75E-1B23F82A3E92}"/>
              </a:ext>
            </a:extLst>
          </p:cNvPr>
          <p:cNvSpPr txBox="1"/>
          <p:nvPr/>
        </p:nvSpPr>
        <p:spPr>
          <a:xfrm>
            <a:off x="913351" y="4552898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4A9821C9-9C5A-457B-B038-97C4D374C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11217"/>
              </p:ext>
            </p:extLst>
          </p:nvPr>
        </p:nvGraphicFramePr>
        <p:xfrm>
          <a:off x="503922" y="4308292"/>
          <a:ext cx="10251929" cy="19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</a:t>
                      </a:r>
                      <a:r>
                        <a:rPr lang="en-US" altLang="ko-KR" sz="1400" dirty="0"/>
                        <a:t>(Strung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인자로 지정된 헤더의 정보를 </a:t>
                      </a:r>
                      <a:r>
                        <a:rPr lang="ko-KR" altLang="en-US" sz="1400" dirty="0" err="1"/>
                        <a:t>문자열로반환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getHeaderNames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Enumaration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모든헤더의</a:t>
                      </a:r>
                      <a:r>
                        <a:rPr lang="ko-KR" altLang="en-US" sz="1400" dirty="0"/>
                        <a:t>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3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응답정보처리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httpServletResponse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D0DA5-EEB5-43F2-BCAC-A75F86B6D7D0}"/>
              </a:ext>
            </a:extLst>
          </p:cNvPr>
          <p:cNvSpPr txBox="1"/>
          <p:nvPr/>
        </p:nvSpPr>
        <p:spPr>
          <a:xfrm>
            <a:off x="1104900" y="1358900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52C333F-3197-4898-81B3-26385EF8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27580"/>
              </p:ext>
            </p:extLst>
          </p:nvPr>
        </p:nvGraphicFramePr>
        <p:xfrm>
          <a:off x="695471" y="1114294"/>
          <a:ext cx="10251929" cy="23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getWriter</a:t>
                      </a:r>
                      <a:r>
                        <a:rPr lang="en-US" altLang="ko-KR" sz="1400" dirty="0"/>
                        <a:t>(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웹서버에서 클라이언트로 데이터 출력을 하기위한 </a:t>
                      </a:r>
                      <a:r>
                        <a:rPr lang="en-US" altLang="ko-KR" sz="1400" dirty="0" err="1"/>
                        <a:t>PrintWrter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객체생성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setContentType</a:t>
                      </a:r>
                      <a:r>
                        <a:rPr lang="en-US" altLang="ko-KR" sz="1400" dirty="0"/>
                        <a:t>(String type)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웹서버에서 클라이언트로 전달할 데이터의 </a:t>
                      </a:r>
                      <a:r>
                        <a:rPr lang="en-US" altLang="ko-KR" sz="1400" dirty="0"/>
                        <a:t>MIME, </a:t>
                      </a:r>
                      <a:r>
                        <a:rPr lang="ko-KR" altLang="en-US" sz="1400" dirty="0"/>
                        <a:t>타입을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의 값을 </a:t>
                      </a:r>
                      <a:r>
                        <a:rPr lang="en-US" altLang="ko-KR" sz="1400" dirty="0"/>
                        <a:t>value </a:t>
                      </a:r>
                      <a:r>
                        <a:rPr lang="ko-KR" altLang="en-US" sz="1400" dirty="0"/>
                        <a:t>로 변경</a:t>
                      </a:r>
                      <a:r>
                        <a:rPr lang="en-US" altLang="ko-KR" sz="1400" dirty="0"/>
                        <a:t>(name</a:t>
                      </a:r>
                      <a:r>
                        <a:rPr lang="ko-KR" altLang="en-US" sz="1400" dirty="0" err="1"/>
                        <a:t>이없으면</a:t>
                      </a:r>
                      <a:r>
                        <a:rPr lang="ko-KR" altLang="en-US" sz="1400" dirty="0"/>
                        <a:t> 생성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addHeader</a:t>
                      </a:r>
                      <a:r>
                        <a:rPr lang="en-US" altLang="ko-KR" sz="1400" dirty="0"/>
                        <a:t>(String name, String value)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헤더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의 값을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sendRedirect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지정된 대상으로 </a:t>
                      </a:r>
                      <a:r>
                        <a:rPr lang="ko-KR" altLang="en-US" sz="1400" dirty="0" err="1"/>
                        <a:t>리다이렉트를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5F808A-2576-4BD9-8AC5-09651468B39F}"/>
              </a:ext>
            </a:extLst>
          </p:cNvPr>
          <p:cNvSpPr txBox="1"/>
          <p:nvPr/>
        </p:nvSpPr>
        <p:spPr>
          <a:xfrm>
            <a:off x="1014602" y="3514792"/>
            <a:ext cx="811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RequestDisatcher</a:t>
            </a:r>
            <a:r>
              <a:rPr lang="en-US" altLang="ko-KR" dirty="0"/>
              <a:t> dis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Dis.forward</a:t>
            </a:r>
            <a:r>
              <a:rPr lang="en-US" altLang="ko-KR" dirty="0"/>
              <a:t>(request. Response);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3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4.JSP </a:t>
            </a:r>
            <a:endParaRPr lang="ko-KR" altLang="en-US" sz="2800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3434"/>
              </p:ext>
            </p:extLst>
          </p:nvPr>
        </p:nvGraphicFramePr>
        <p:xfrm>
          <a:off x="695471" y="1114294"/>
          <a:ext cx="10251929" cy="195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309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182181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5012808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지시문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(directive)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&lt;%@ ….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문서를 수행하기 위한 정보나 기능을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선언문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declearation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&lt;%!.... 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문서에 사용할 </a:t>
                      </a:r>
                      <a:r>
                        <a:rPr lang="en-US" altLang="ko-KR" sz="1400" dirty="0"/>
                        <a:t>global </a:t>
                      </a:r>
                      <a:r>
                        <a:rPr lang="ko-KR" altLang="en-US" sz="1400" dirty="0"/>
                        <a:t>변수나 메소드를 선언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스크립트릿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scriptlet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 …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자바코드를 구현하는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표현식</a:t>
                      </a:r>
                      <a:r>
                        <a:rPr lang="en-US" altLang="ko-KR" sz="1400" dirty="0"/>
                        <a:t>(expression)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&lt;%=  … 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출력문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자바는</a:t>
                      </a:r>
                      <a:r>
                        <a:rPr lang="en-US" altLang="ko-KR" sz="1400" dirty="0" err="1"/>
                        <a:t>out.print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하고 </a:t>
                      </a:r>
                      <a:r>
                        <a:rPr lang="ko-KR" altLang="en-US" sz="1400" dirty="0" err="1"/>
                        <a:t>같은역활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328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주석</a:t>
                      </a:r>
                      <a:r>
                        <a:rPr lang="en-US" altLang="ko-KR" sz="1400" dirty="0"/>
                        <a:t>(comments)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&lt;%--  …. --%&gt;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주석처리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AFAD9A-DBF7-415E-B3DB-FFBD872B2485}"/>
              </a:ext>
            </a:extLst>
          </p:cNvPr>
          <p:cNvSpPr txBox="1"/>
          <p:nvPr/>
        </p:nvSpPr>
        <p:spPr>
          <a:xfrm>
            <a:off x="1124125" y="3632433"/>
            <a:ext cx="9932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지시자 </a:t>
            </a:r>
            <a:r>
              <a:rPr lang="en-US" altLang="ko-KR" dirty="0"/>
              <a:t>(page, include. </a:t>
            </a:r>
            <a:r>
              <a:rPr lang="en-US" altLang="ko-KR" dirty="0" err="1"/>
              <a:t>Taglib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Page </a:t>
            </a:r>
            <a:r>
              <a:rPr lang="ko-KR" altLang="en-US" dirty="0"/>
              <a:t>속성 </a:t>
            </a:r>
            <a:r>
              <a:rPr lang="en-US" altLang="ko-KR" dirty="0"/>
              <a:t>= “</a:t>
            </a:r>
            <a:r>
              <a:rPr lang="ko-KR" altLang="en-US" dirty="0"/>
              <a:t>값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Include file = “</a:t>
            </a:r>
            <a:r>
              <a:rPr lang="ko-KR" altLang="en-US" dirty="0"/>
              <a:t>파일명</a:t>
            </a:r>
            <a:r>
              <a:rPr lang="en-US" altLang="ko-KR" dirty="0"/>
              <a:t>“</a:t>
            </a:r>
          </a:p>
          <a:p>
            <a:r>
              <a:rPr lang="en-US" altLang="ko-KR" dirty="0" err="1"/>
              <a:t>Tablib</a:t>
            </a:r>
            <a:r>
              <a:rPr lang="en-US" altLang="ko-KR" dirty="0"/>
              <a:t> prefix = “</a:t>
            </a:r>
            <a:r>
              <a:rPr lang="ko-KR" altLang="en-US" dirty="0" err="1"/>
              <a:t>프리픽스</a:t>
            </a:r>
            <a:r>
              <a:rPr lang="en-US" altLang="ko-KR" dirty="0"/>
              <a:t>” </a:t>
            </a:r>
            <a:r>
              <a:rPr lang="en-US" altLang="ko-KR" dirty="0" err="1"/>
              <a:t>uri</a:t>
            </a:r>
            <a:r>
              <a:rPr lang="en-US" altLang="ko-KR" dirty="0"/>
              <a:t>=“</a:t>
            </a:r>
            <a:r>
              <a:rPr lang="en-US" altLang="ko-KR" dirty="0" err="1"/>
              <a:t>url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4-0 JSP</a:t>
            </a:r>
            <a:r>
              <a:rPr lang="ko-KR" altLang="en-US" sz="2800" dirty="0"/>
              <a:t> 에 </a:t>
            </a:r>
            <a:r>
              <a:rPr lang="ko-KR" altLang="en-US" sz="2800" dirty="0" err="1"/>
              <a:t>셋팅해놓은</a:t>
            </a:r>
            <a:r>
              <a:rPr lang="ko-KR" altLang="en-US" sz="2800" dirty="0"/>
              <a:t> 내장객체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28550"/>
              </p:ext>
            </p:extLst>
          </p:nvPr>
        </p:nvGraphicFramePr>
        <p:xfrm>
          <a:off x="695471" y="1120460"/>
          <a:ext cx="10251929" cy="315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54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13748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내장객체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Requst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요청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Javax.servlet.httpServletRequest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reponse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클라이언트의 </a:t>
                      </a:r>
                      <a:r>
                        <a:rPr lang="ko-KR" altLang="en-US" sz="1400" dirty="0" err="1"/>
                        <a:t>요청에대한</a:t>
                      </a:r>
                      <a:r>
                        <a:rPr lang="ko-KR" altLang="en-US" sz="1400" dirty="0"/>
                        <a:t> 답변정보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Javax.servlet.HttpsServletReponse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브라우저에  </a:t>
                      </a:r>
                      <a:r>
                        <a:rPr lang="ko-KR" altLang="en-US" sz="1400" dirty="0" err="1"/>
                        <a:t>출력하기위한정보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Javax.servlet.jspWriter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Http</a:t>
                      </a:r>
                      <a:r>
                        <a:rPr lang="ko-KR" altLang="en-US" sz="1400" dirty="0"/>
                        <a:t>의 세션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Javax.servlet.httpServletSession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application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웹 </a:t>
                      </a:r>
                      <a:r>
                        <a:rPr lang="ko-KR" altLang="en-US" sz="1400" dirty="0" err="1"/>
                        <a:t>에플리케이션</a:t>
                      </a:r>
                      <a:r>
                        <a:rPr lang="ko-KR" altLang="en-US" sz="1400" dirty="0"/>
                        <a:t> 정보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Javax.servlet.ServletContext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config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문서의 초기 </a:t>
                      </a:r>
                      <a:r>
                        <a:rPr lang="ko-KR" altLang="en-US" sz="1400" dirty="0" err="1"/>
                        <a:t>파라미터저장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Javax.servlet.ServletConfig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36957"/>
                  </a:ext>
                </a:extLst>
              </a:tr>
              <a:tr h="173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Jsp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문서 자체를 나타내는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Java.lang.object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pagaContext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기본객체를 반환하거나 </a:t>
                      </a:r>
                      <a:r>
                        <a:rPr lang="ko-KR" altLang="en-US" sz="1400" dirty="0" err="1"/>
                        <a:t>포워등</a:t>
                      </a:r>
                      <a:r>
                        <a:rPr lang="ko-KR" altLang="en-US" sz="1400" dirty="0"/>
                        <a:t>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Javax.servlet.jsp.PageContext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8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exception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예외를 처리하기 위한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Java.lang.Throwable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1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6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200B59-D9CB-4786-8E63-6A95483ABADE}"/>
              </a:ext>
            </a:extLst>
          </p:cNvPr>
          <p:cNvSpPr txBox="1"/>
          <p:nvPr/>
        </p:nvSpPr>
        <p:spPr>
          <a:xfrm>
            <a:off x="863600" y="292100"/>
            <a:ext cx="1008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4-1 Request, response </a:t>
            </a:r>
            <a:r>
              <a:rPr lang="ko-KR" altLang="en-US" sz="2800" dirty="0"/>
              <a:t>내장 객체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292104-24D9-4C88-96A0-0E53F13E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74887"/>
              </p:ext>
            </p:extLst>
          </p:nvPr>
        </p:nvGraphicFramePr>
        <p:xfrm>
          <a:off x="695471" y="1120460"/>
          <a:ext cx="10251929" cy="397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3">
                  <a:extLst>
                    <a:ext uri="{9D8B030D-6E8A-4147-A177-3AD203B41FA5}">
                      <a16:colId xmlns:a16="http://schemas.microsoft.com/office/drawing/2014/main" val="3044094259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82224087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914618852"/>
                    </a:ext>
                  </a:extLst>
                </a:gridCol>
                <a:gridCol w="3942593">
                  <a:extLst>
                    <a:ext uri="{9D8B030D-6E8A-4147-A177-3AD203B41FA5}">
                      <a16:colId xmlns:a16="http://schemas.microsoft.com/office/drawing/2014/main" val="107498926"/>
                    </a:ext>
                  </a:extLst>
                </a:gridCol>
              </a:tblGrid>
              <a:tr h="24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60490"/>
                  </a:ext>
                </a:extLst>
              </a:tr>
              <a:tr h="20470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setCharacterEncoding</a:t>
                      </a:r>
                      <a:r>
                        <a:rPr lang="en-US" altLang="ko-KR" sz="1400" dirty="0"/>
                        <a:t>(encoding)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Post</a:t>
                      </a:r>
                      <a:r>
                        <a:rPr lang="ko-KR" altLang="en-US" sz="1400" dirty="0"/>
                        <a:t>로 전달 되는 </a:t>
                      </a:r>
                      <a:r>
                        <a:rPr lang="en-US" altLang="ko-KR" sz="1400" dirty="0"/>
                        <a:t>request</a:t>
                      </a:r>
                      <a:r>
                        <a:rPr lang="ko-KR" altLang="en-US" sz="1400" dirty="0"/>
                        <a:t>의 문자열 방식을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10720"/>
                  </a:ext>
                </a:extLst>
              </a:tr>
              <a:tr h="34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값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6813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getParameterNames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Enumeration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이름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0236"/>
                  </a:ext>
                </a:extLst>
              </a:tr>
              <a:tr h="2047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getParameterValues</a:t>
                      </a:r>
                      <a:r>
                        <a:rPr lang="en-US" altLang="ko-KR" sz="1400" dirty="0"/>
                        <a:t>(String name)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String[]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파라미터 값들을 </a:t>
                      </a:r>
                      <a:r>
                        <a:rPr lang="ko-KR" altLang="en-US" sz="1400" dirty="0" err="1"/>
                        <a:t>배열로반환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1852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getScheme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1762"/>
                  </a:ext>
                </a:extLst>
              </a:tr>
              <a:tr h="239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요청프로토콜</a:t>
                      </a:r>
                      <a:r>
                        <a:rPr lang="ko-KR" altLang="en-US" sz="1400" dirty="0"/>
                        <a:t> 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버전을반환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36957"/>
                  </a:ext>
                </a:extLst>
              </a:tr>
              <a:tr h="1732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getRemoteAddr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클라이언트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898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getLocalAddr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서버의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387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getServemame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0453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getServerProt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 포트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1494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getMethod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4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8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2104</Words>
  <Application>Microsoft Office PowerPoint</Application>
  <PresentationFormat>와이드스크린</PresentationFormat>
  <Paragraphs>476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서블릿 &amp; 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Jsp:param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43</cp:revision>
  <dcterms:created xsi:type="dcterms:W3CDTF">2024-03-06T03:16:33Z</dcterms:created>
  <dcterms:modified xsi:type="dcterms:W3CDTF">2024-03-20T07:25:10Z</dcterms:modified>
</cp:coreProperties>
</file>