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A735673-559C-B499-F72A-22EFDB338DA6}"/>
              </a:ext>
            </a:extLst>
          </p:cNvPr>
          <p:cNvSpPr/>
          <p:nvPr userDrawn="1"/>
        </p:nvSpPr>
        <p:spPr>
          <a:xfrm>
            <a:off x="405319" y="775250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45D3A69-923F-C520-1F4B-3569634910C8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ea"/>
              </a:rPr>
              <a:t>Chapter 03 </a:t>
            </a:r>
            <a:r>
              <a:rPr lang="ko-KR" altLang="en-US" sz="4000" dirty="0">
                <a:latin typeface="+mj-ea"/>
              </a:rPr>
              <a:t>연산자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비트 논리 연산자</a:t>
            </a:r>
            <a:endParaRPr lang="en-US" altLang="ko-KR" sz="2400" dirty="0"/>
          </a:p>
          <a:p>
            <a:pPr lvl="1"/>
            <a:r>
              <a:rPr lang="en-US" altLang="ko-KR" sz="2000" dirty="0"/>
              <a:t>bit </a:t>
            </a:r>
            <a:r>
              <a:rPr lang="ko-KR" altLang="en-US" sz="2000" dirty="0"/>
              <a:t>단위로 논리 연산을 수행</a:t>
            </a:r>
            <a:r>
              <a:rPr lang="en-US" altLang="ko-KR" sz="2000" dirty="0"/>
              <a:t>.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이 피연산자가 됨</a:t>
            </a:r>
            <a:endParaRPr lang="en-US" altLang="ko-KR" sz="2000" dirty="0"/>
          </a:p>
          <a:p>
            <a:pPr lvl="1"/>
            <a:r>
              <a:rPr lang="en-US" altLang="ko-KR" sz="2000" dirty="0"/>
              <a:t>byte, short, int, long</a:t>
            </a:r>
            <a:r>
              <a:rPr lang="ko-KR" altLang="en-US" sz="2000" dirty="0"/>
              <a:t>만 피연산자가 될 수 있고</a:t>
            </a:r>
            <a:r>
              <a:rPr lang="en-US" altLang="ko-KR" sz="2000" dirty="0"/>
              <a:t>, float, double</a:t>
            </a:r>
            <a:r>
              <a:rPr lang="ko-KR" altLang="en-US" sz="2000" dirty="0"/>
              <a:t>은 피연산자가 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논리 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9B7A8C-320F-AB58-C02A-45971889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6" y="4582348"/>
            <a:ext cx="6144046" cy="1817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6FC434-589C-4B58-8D79-258DBFED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0" y="2441395"/>
            <a:ext cx="6120209" cy="24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5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 이동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비트를 좌측 또는 우측으로 밀어서 이동시키는 연산을 수행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이동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32BF0-9643-7477-6460-6DA266FE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37" y="1965239"/>
            <a:ext cx="6838684" cy="2425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70CCE9-5B09-7759-89FD-125CB09F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5" y="4587050"/>
            <a:ext cx="5997081" cy="16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1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238101" cy="5651045"/>
          </a:xfrm>
        </p:spPr>
        <p:txBody>
          <a:bodyPr/>
          <a:lstStyle/>
          <a:p>
            <a:r>
              <a:rPr lang="ko-KR" altLang="en-US" dirty="0"/>
              <a:t>대입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우측 피연산자의 값을 좌측 피연산자인 변수에 대입</a:t>
            </a:r>
            <a:r>
              <a:rPr lang="en-US" altLang="ko-KR" sz="2000" dirty="0"/>
              <a:t>. </a:t>
            </a:r>
            <a:r>
              <a:rPr lang="ko-KR" altLang="en-US" sz="2000" dirty="0"/>
              <a:t>우측 피연산자에는 </a:t>
            </a:r>
            <a:r>
              <a:rPr lang="ko-KR" altLang="en-US" sz="2000" dirty="0" err="1"/>
              <a:t>리터럴</a:t>
            </a:r>
            <a:r>
              <a:rPr lang="ko-KR" altLang="en-US" sz="2000" dirty="0"/>
              <a:t> 및 변수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연산식이 올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단순히 값을 대입하는 단순 대입 연산자</a:t>
            </a:r>
            <a:r>
              <a:rPr lang="ko-KR" altLang="en-US" dirty="0"/>
              <a:t>와 </a:t>
            </a:r>
            <a:r>
              <a:rPr lang="ko-KR" altLang="en-US" sz="2000" dirty="0"/>
              <a:t>정해진 연산을 수행한 후 결과를 대입하는 복합 대입 연산자가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대입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3AE35-4A58-6034-DAB0-55CAD0C1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5945"/>
            <a:ext cx="5623112" cy="54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피연산자를 가짐</a:t>
            </a:r>
            <a:endParaRPr lang="en-US" altLang="ko-KR" sz="2000" dirty="0"/>
          </a:p>
          <a:p>
            <a:pPr lvl="1"/>
            <a:r>
              <a:rPr lang="en-US" altLang="ko-KR" sz="2000" dirty="0"/>
              <a:t>? </a:t>
            </a:r>
            <a:r>
              <a:rPr lang="ko-KR" altLang="en-US" sz="2000" dirty="0"/>
              <a:t>앞의 피연산자는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ko-KR" altLang="en-US" sz="2000" dirty="0"/>
              <a:t>변수 또는 조건식</a:t>
            </a:r>
            <a:r>
              <a:rPr lang="en-US" altLang="ko-KR" sz="2000" dirty="0"/>
              <a:t>. </a:t>
            </a:r>
            <a:r>
              <a:rPr lang="ko-KR" altLang="en-US" sz="2000" dirty="0"/>
              <a:t>이 값이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콜론</a:t>
            </a:r>
            <a:r>
              <a:rPr lang="en-US" altLang="ko-KR" sz="2000" dirty="0"/>
              <a:t>(:) </a:t>
            </a:r>
            <a:r>
              <a:rPr lang="ko-KR" altLang="en-US" sz="2000" dirty="0"/>
              <a:t>앞의 피연산자가 선택되고</a:t>
            </a:r>
            <a:r>
              <a:rPr lang="en-US" altLang="ko-KR" sz="2000" dirty="0"/>
              <a:t>, false</a:t>
            </a:r>
            <a:r>
              <a:rPr lang="ko-KR" altLang="en-US" sz="2000" dirty="0"/>
              <a:t>이면 콜론 뒤의 피연산자가 선택됨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3.11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삼항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조건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연산자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17211" y="2977959"/>
            <a:ext cx="4534293" cy="1303133"/>
            <a:chOff x="917211" y="2977959"/>
            <a:chExt cx="4534293" cy="130313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3B5EFD-A676-9524-22F2-E0BDF1533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211" y="2977959"/>
              <a:ext cx="4534293" cy="130313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449" y="3723503"/>
              <a:ext cx="303463" cy="160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28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연산이 수행되는 순서</a:t>
            </a:r>
            <a:endParaRPr lang="en-US" altLang="ko-KR" sz="2400" dirty="0"/>
          </a:p>
          <a:p>
            <a:pPr lvl="1"/>
            <a:r>
              <a:rPr lang="ko-KR" altLang="en-US" sz="2000" dirty="0"/>
              <a:t>덧셈</a:t>
            </a:r>
            <a:r>
              <a:rPr lang="en-US" altLang="ko-KR" sz="2000" dirty="0"/>
              <a:t>(+), </a:t>
            </a:r>
            <a:r>
              <a:rPr lang="ko-KR" altLang="en-US" sz="2000" dirty="0"/>
              <a:t>뺄셈</a:t>
            </a:r>
            <a:r>
              <a:rPr lang="en-US" altLang="ko-KR" sz="2000" dirty="0"/>
              <a:t>(-) </a:t>
            </a:r>
            <a:r>
              <a:rPr lang="ko-KR" altLang="en-US" sz="2000" dirty="0"/>
              <a:t>연산자보다는 곱셈</a:t>
            </a:r>
            <a:r>
              <a:rPr lang="en-US" altLang="ko-KR" sz="2000" dirty="0"/>
              <a:t>(*),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(/) </a:t>
            </a:r>
            <a:r>
              <a:rPr lang="ko-KR" altLang="en-US" sz="2000" dirty="0"/>
              <a:t>연산자가 우선</a:t>
            </a:r>
            <a:r>
              <a:rPr lang="en-US" altLang="ko-KR" sz="2000" dirty="0"/>
              <a:t>. </a:t>
            </a:r>
            <a:r>
              <a:rPr lang="en-US" altLang="ko-KR" dirty="0"/>
              <a:t>&amp;&amp;</a:t>
            </a:r>
            <a:r>
              <a:rPr lang="ko-KR" altLang="en-US" dirty="0"/>
              <a:t>보다는 </a:t>
            </a:r>
            <a:r>
              <a:rPr lang="en-US" altLang="ko-KR" dirty="0"/>
              <a:t>&gt;, &lt; </a:t>
            </a:r>
            <a:r>
              <a:rPr lang="ko-KR" altLang="en-US" dirty="0"/>
              <a:t>가 우선순위가 높음</a:t>
            </a:r>
            <a:endParaRPr lang="en-US" altLang="ko-KR" dirty="0"/>
          </a:p>
          <a:p>
            <a:pPr lvl="1"/>
            <a:r>
              <a:rPr lang="ko-KR" altLang="en-US" dirty="0"/>
              <a:t>우선순위가 같은 연산자의 경우 대부분 왼쪽에서부터 오른쪽으로</a:t>
            </a:r>
            <a:r>
              <a:rPr lang="en-US" altLang="ko-KR" dirty="0"/>
              <a:t>(→) </a:t>
            </a:r>
            <a:r>
              <a:rPr lang="ko-KR" altLang="en-US" dirty="0"/>
              <a:t>연산을 수행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연산의 방향과 우선순위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C4FD3C-1021-1B50-70DA-FE78D129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6" y="2377052"/>
            <a:ext cx="6187144" cy="39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부호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증감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산술 연산자 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3.3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오버플로우와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언더플로우</a:t>
            </a:r>
            <a:endParaRPr lang="ko-KR" altLang="en-US" dirty="0"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정확한 계산은 정수 연산으로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나눗셈 연산 후 </a:t>
            </a:r>
            <a:r>
              <a:rPr lang="en-US" altLang="ko-KR" dirty="0" err="1">
                <a:effectLst/>
                <a:latin typeface="Arial" panose="020B0604020202020204" pitchFamily="34" charset="0"/>
              </a:rPr>
              <a:t>NaN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Infinity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처리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비교 연산자</a:t>
            </a:r>
          </a:p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논리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논리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이동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대입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3.11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삼항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조건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연산의 방향과 우선순위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부호 연산자</a:t>
            </a:r>
            <a:endParaRPr lang="en-US" altLang="ko-KR" sz="2400" dirty="0"/>
          </a:p>
          <a:p>
            <a:pPr lvl="1"/>
            <a:r>
              <a:rPr lang="ko-KR" altLang="en-US" dirty="0"/>
              <a:t>부호 연산자는 변수의 부호를 유지하거나 변경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ko-KR" altLang="en-US" dirty="0"/>
              <a:t>증감 연산자</a:t>
            </a:r>
            <a:endParaRPr lang="en-US" altLang="ko-KR" sz="2400" dirty="0"/>
          </a:p>
          <a:p>
            <a:pPr lvl="1"/>
            <a:r>
              <a:rPr lang="ko-KR" altLang="en-US" dirty="0"/>
              <a:t>증감 연산자는 변수의 값을 </a:t>
            </a:r>
            <a:r>
              <a:rPr lang="en-US" altLang="ko-KR" dirty="0"/>
              <a:t>1 </a:t>
            </a:r>
            <a:r>
              <a:rPr lang="ko-KR" altLang="en-US" dirty="0"/>
              <a:t>증가시키거나 </a:t>
            </a:r>
            <a:r>
              <a:rPr lang="en-US" altLang="ko-KR" dirty="0"/>
              <a:t>1 </a:t>
            </a:r>
            <a:r>
              <a:rPr lang="ko-KR" altLang="en-US" dirty="0"/>
              <a:t>감소시킴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부호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증감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FA802D-8A8F-10D4-F940-550365D6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70" y="1870060"/>
            <a:ext cx="7429441" cy="1051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665A3B-676F-D45A-3962-9148FB6E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6" y="4126003"/>
            <a:ext cx="7217677" cy="17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더하기</a:t>
            </a:r>
            <a:r>
              <a:rPr lang="en-US" altLang="ko-KR" sz="2000" dirty="0"/>
              <a:t>(+), </a:t>
            </a:r>
            <a:r>
              <a:rPr lang="ko-KR" altLang="en-US" sz="2000" dirty="0"/>
              <a:t>빼기</a:t>
            </a:r>
            <a:r>
              <a:rPr lang="en-US" altLang="ko-KR" sz="2000" dirty="0"/>
              <a:t>(-), </a:t>
            </a:r>
            <a:r>
              <a:rPr lang="ko-KR" altLang="en-US" sz="2000" dirty="0"/>
              <a:t>곱하기</a:t>
            </a:r>
            <a:r>
              <a:rPr lang="en-US" altLang="ko-KR" sz="2000" dirty="0"/>
              <a:t>(*), </a:t>
            </a:r>
            <a:r>
              <a:rPr lang="ko-KR" altLang="en-US" sz="2000" dirty="0"/>
              <a:t>나누기</a:t>
            </a:r>
            <a:r>
              <a:rPr lang="en-US" altLang="ko-KR" sz="2000" dirty="0"/>
              <a:t>(/), </a:t>
            </a:r>
            <a:r>
              <a:rPr lang="ko-KR" altLang="en-US" sz="2000" dirty="0"/>
              <a:t>나머지</a:t>
            </a:r>
            <a:r>
              <a:rPr lang="en-US" altLang="ko-KR" sz="2000" dirty="0"/>
              <a:t>(%)</a:t>
            </a:r>
            <a:r>
              <a:rPr lang="ko-KR" altLang="en-US" sz="2000" dirty="0"/>
              <a:t>로 총 </a:t>
            </a:r>
            <a:r>
              <a:rPr lang="en-US" altLang="ko-KR" sz="2000" dirty="0"/>
              <a:t>5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산술 연산자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CD0FB-0898-7D41-45C6-212C4685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69" y="1909919"/>
            <a:ext cx="7788315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en-US" altLang="ko-KR" sz="2400" dirty="0"/>
          </a:p>
          <a:p>
            <a:pPr lvl="1"/>
            <a:r>
              <a:rPr lang="ko-KR" altLang="en-US" dirty="0"/>
              <a:t>타입이 허용하는 최대값을 벗어나는 것</a:t>
            </a:r>
            <a:endParaRPr lang="en-US" altLang="ko-KR" dirty="0"/>
          </a:p>
          <a:p>
            <a:r>
              <a:rPr lang="ko-KR" altLang="en-US" dirty="0" err="1"/>
              <a:t>언더플로우</a:t>
            </a:r>
            <a:endParaRPr lang="en-US" altLang="ko-KR" sz="2400" dirty="0"/>
          </a:p>
          <a:p>
            <a:pPr lvl="1"/>
            <a:r>
              <a:rPr lang="ko-KR" altLang="en-US" dirty="0"/>
              <a:t>타입이 허용하는 최소값을 벗어나는 것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3.3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오버플로우와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언더플로우</a:t>
            </a:r>
            <a:endParaRPr lang="ko-KR" alt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347F7-DF4C-FB67-D9FE-86B1BBB8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4" y="3144373"/>
            <a:ext cx="6843353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정수 연산</a:t>
            </a:r>
            <a:endParaRPr lang="en-US" altLang="ko-KR" sz="2400" dirty="0"/>
          </a:p>
          <a:p>
            <a:pPr lvl="1"/>
            <a:r>
              <a:rPr lang="ko-KR" altLang="en-US" dirty="0"/>
              <a:t>산술 연산을 정확하게 계산하려면 실수 타입을 사용하지 않는 것이 좋음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정확한 계산이 필요하면 정수 연산으로 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정확한 계산은 정수 연산으로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8E81FE-0BE2-FDF7-40C7-63A95F5A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6" y="1935259"/>
            <a:ext cx="5267757" cy="34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나눗셈 연산에서 예외 방지하기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나눗셈</a:t>
            </a:r>
            <a:r>
              <a:rPr lang="en-US" altLang="ko-KR" sz="2000" dirty="0"/>
              <a:t>(/) </a:t>
            </a:r>
            <a:r>
              <a:rPr lang="ko-KR" altLang="en-US" sz="2000" dirty="0"/>
              <a:t>또는 나머지</a:t>
            </a:r>
            <a:r>
              <a:rPr lang="en-US" altLang="ko-KR" sz="2000" dirty="0"/>
              <a:t>(%) </a:t>
            </a:r>
            <a:r>
              <a:rPr lang="ko-KR" altLang="en-US" sz="2000" dirty="0"/>
              <a:t>연산에서 좌측 피연산자가 정수이고 우측 피연산자가 </a:t>
            </a:r>
            <a:r>
              <a:rPr lang="en-US" altLang="ko-KR" sz="2000" dirty="0"/>
              <a:t>0</a:t>
            </a:r>
            <a:r>
              <a:rPr lang="ko-KR" altLang="en-US" sz="2000" dirty="0"/>
              <a:t>일 </a:t>
            </a:r>
            <a:r>
              <a:rPr lang="ko-KR" altLang="en-US" sz="2000" dirty="0" err="1"/>
              <a:t>경우예외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ArithmeticException</a:t>
            </a:r>
            <a:r>
              <a:rPr lang="ko-KR" altLang="en-US" sz="2000" dirty="0"/>
              <a:t> 발생</a:t>
            </a:r>
            <a:endParaRPr lang="en-US" altLang="ko-KR" sz="2000" dirty="0"/>
          </a:p>
          <a:p>
            <a:pPr lvl="1"/>
            <a:r>
              <a:rPr lang="ko-KR" altLang="en-US" dirty="0"/>
              <a:t>좌측 피연산자가 실수이거나 우측 피연산자가 </a:t>
            </a:r>
            <a:r>
              <a:rPr lang="en-US" altLang="ko-KR" dirty="0"/>
              <a:t>0.0 </a:t>
            </a:r>
            <a:r>
              <a:rPr lang="ko-KR" altLang="en-US" dirty="0"/>
              <a:t>또는 </a:t>
            </a:r>
            <a:r>
              <a:rPr lang="en-US" altLang="ko-KR" dirty="0"/>
              <a:t>0.0f</a:t>
            </a:r>
            <a:r>
              <a:rPr lang="ko-KR" altLang="en-US" dirty="0"/>
              <a:t>이면 예외가 발생하지 않고 연산의 결과는 </a:t>
            </a:r>
            <a:r>
              <a:rPr lang="en-US" altLang="ko-KR" dirty="0"/>
              <a:t>Infinity(</a:t>
            </a:r>
            <a:r>
              <a:rPr lang="ko-KR" altLang="en-US" dirty="0"/>
              <a:t>무한대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en-US" altLang="ko-KR" dirty="0"/>
              <a:t>(Not a Number)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Infinity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상태에서 계속해서 연산을 수행하면 안 됨 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Double.isInfinite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Double.isNaN</a:t>
            </a:r>
            <a:r>
              <a:rPr lang="en-US" altLang="ko-KR" dirty="0"/>
              <a:t>()</a:t>
            </a:r>
            <a:r>
              <a:rPr lang="ko-KR" altLang="en-US" dirty="0"/>
              <a:t>를 사용해 </a:t>
            </a:r>
            <a:r>
              <a:rPr lang="en-US" altLang="ko-KR" dirty="0"/>
              <a:t>/</a:t>
            </a:r>
            <a:r>
              <a:rPr lang="ko-KR" altLang="en-US" dirty="0"/>
              <a:t>와 </a:t>
            </a:r>
            <a:r>
              <a:rPr lang="en-US" altLang="ko-KR" dirty="0"/>
              <a:t>% </a:t>
            </a:r>
            <a:r>
              <a:rPr lang="ko-KR" altLang="en-US" dirty="0"/>
              <a:t>연산의 결과가 </a:t>
            </a:r>
            <a:r>
              <a:rPr lang="en-US" altLang="ko-KR" dirty="0"/>
              <a:t>Infinity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ko-KR" altLang="en-US" dirty="0"/>
              <a:t>인지 먼저 확인하고 다음 연산을 수행하는 것이 좋음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나눗셈 연산 후 </a:t>
            </a:r>
            <a:r>
              <a:rPr lang="en-US" altLang="ko-KR" dirty="0" err="1">
                <a:effectLst/>
                <a:latin typeface="Arial" panose="020B0604020202020204" pitchFamily="34" charset="0"/>
              </a:rPr>
              <a:t>NaN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Infinity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2E51C-3B1C-58C7-78A6-F0A154CA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6" y="3322077"/>
            <a:ext cx="7795936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비교 연산자</a:t>
            </a:r>
            <a:endParaRPr lang="en-US" altLang="ko-KR" sz="2400" dirty="0"/>
          </a:p>
          <a:p>
            <a:pPr lvl="1"/>
            <a:r>
              <a:rPr lang="ko-KR" altLang="en-US" dirty="0"/>
              <a:t>비교 연산자는 동등</a:t>
            </a:r>
            <a:r>
              <a:rPr lang="en-US" altLang="ko-KR" dirty="0"/>
              <a:t>(==, !=) </a:t>
            </a:r>
            <a:r>
              <a:rPr lang="ko-KR" altLang="en-US" dirty="0"/>
              <a:t>또는 크기</a:t>
            </a:r>
            <a:r>
              <a:rPr lang="en-US" altLang="ko-KR" dirty="0"/>
              <a:t>(&lt;, &lt;=, &gt;, &gt;=)</a:t>
            </a:r>
            <a:r>
              <a:rPr lang="ko-KR" altLang="en-US" dirty="0"/>
              <a:t>를 평가해서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타입인 </a:t>
            </a:r>
            <a:r>
              <a:rPr lang="en-US" altLang="ko-KR" dirty="0"/>
              <a:t>true/false</a:t>
            </a:r>
            <a:r>
              <a:rPr lang="ko-KR" altLang="en-US" dirty="0"/>
              <a:t>를 산출</a:t>
            </a:r>
            <a:endParaRPr lang="en-US" altLang="ko-KR" dirty="0"/>
          </a:p>
          <a:p>
            <a:pPr lvl="1"/>
            <a:r>
              <a:rPr lang="ko-KR" altLang="en-US" dirty="0"/>
              <a:t>흐름 제어문인 조건문</a:t>
            </a:r>
            <a:r>
              <a:rPr lang="en-US" altLang="ko-KR" dirty="0"/>
              <a:t>(if),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r>
              <a:rPr lang="ko-KR" altLang="en-US" dirty="0"/>
              <a:t>에서 실행 흐름을 제어할 때 주로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문자열을 비교할 때는 동등</a:t>
            </a:r>
            <a:r>
              <a:rPr lang="en-US" altLang="ko-KR" dirty="0"/>
              <a:t>(==, !=) </a:t>
            </a:r>
            <a:r>
              <a:rPr lang="ko-KR" altLang="en-US" dirty="0"/>
              <a:t>연산자 대신 </a:t>
            </a:r>
            <a:r>
              <a:rPr lang="en-US" altLang="ko-KR" dirty="0"/>
              <a:t>equals()</a:t>
            </a:r>
            <a:r>
              <a:rPr lang="ko-KR" altLang="en-US" dirty="0"/>
              <a:t>와 </a:t>
            </a:r>
            <a:r>
              <a:rPr lang="en-US" altLang="ko-KR" dirty="0"/>
              <a:t>!equals()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비교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EB76E-4865-8D4F-F0ED-7A4CC319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6" y="2432475"/>
            <a:ext cx="7149905" cy="23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논리곱</a:t>
            </a:r>
            <a:r>
              <a:rPr lang="en-US" altLang="ko-KR" sz="2000" dirty="0"/>
              <a:t>(&amp;&amp;), 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(||), </a:t>
            </a:r>
            <a:r>
              <a:rPr lang="ko-KR" altLang="en-US" sz="2000" dirty="0"/>
              <a:t>배타적 논리합</a:t>
            </a:r>
            <a:r>
              <a:rPr lang="en-US" altLang="ko-KR" sz="2000" dirty="0"/>
              <a:t>(^) </a:t>
            </a:r>
            <a:r>
              <a:rPr lang="ko-KR" altLang="en-US" sz="2000" dirty="0"/>
              <a:t>그리고 논리 부정</a:t>
            </a:r>
            <a:r>
              <a:rPr lang="en-US" altLang="ko-KR" sz="2000" dirty="0"/>
              <a:t>(!) </a:t>
            </a:r>
            <a:r>
              <a:rPr lang="ko-KR" altLang="en-US" sz="2000" dirty="0"/>
              <a:t>연산을 수행</a:t>
            </a:r>
            <a:endParaRPr lang="en-US" altLang="ko-KR" sz="2000" dirty="0"/>
          </a:p>
          <a:p>
            <a:pPr lvl="1"/>
            <a:r>
              <a:rPr lang="ko-KR" altLang="en-US" sz="2000" dirty="0"/>
              <a:t>흐름 제어문인 조건문</a:t>
            </a:r>
            <a:r>
              <a:rPr lang="en-US" altLang="ko-KR" sz="2000" dirty="0"/>
              <a:t>(if),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(for, while) </a:t>
            </a:r>
            <a:r>
              <a:rPr lang="ko-KR" altLang="en-US" sz="2000" dirty="0"/>
              <a:t>등에서 주로 이용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논리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707058-7016-D697-B100-02CC51C3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91" y="2433938"/>
            <a:ext cx="5696893" cy="39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489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Chapter 03 연산자</vt:lpstr>
      <vt:lpstr>PowerPoint 프레젠테이션</vt:lpstr>
      <vt:lpstr>3.1 부호/증감 연산자</vt:lpstr>
      <vt:lpstr>3.2 산술 연산자 </vt:lpstr>
      <vt:lpstr>3.3 오버플로우와 언더플로우</vt:lpstr>
      <vt:lpstr>3.4 정확한 계산은 정수 연산으로</vt:lpstr>
      <vt:lpstr>3.5 나눗셈 연산 후 NaN과 Infinity 처리</vt:lpstr>
      <vt:lpstr>3.6 비교 연산자</vt:lpstr>
      <vt:lpstr>3.7 논리 연산자</vt:lpstr>
      <vt:lpstr>3.8 비트 논리 연산자</vt:lpstr>
      <vt:lpstr>3.9 비트 이동 연산자</vt:lpstr>
      <vt:lpstr>3.10 대입 연산자</vt:lpstr>
      <vt:lpstr>3.11 삼항(조건) 연산자</vt:lpstr>
      <vt:lpstr>3.12 연산의 방향과 우선순위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i7C-402</cp:lastModifiedBy>
  <cp:revision>28</cp:revision>
  <dcterms:created xsi:type="dcterms:W3CDTF">2022-08-19T02:52:36Z</dcterms:created>
  <dcterms:modified xsi:type="dcterms:W3CDTF">2024-01-30T06:58:20Z</dcterms:modified>
</cp:coreProperties>
</file>