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97" r:id="rId4"/>
    <p:sldId id="498" r:id="rId5"/>
    <p:sldId id="49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E875F-960A-4FFA-A718-12D9306EA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758DD5-E015-4AF5-9722-D6AA94674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A1FAD-FC43-4336-8F33-74C74FA4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BC185-A28E-4D07-9B5B-D6323B17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0A0E3-AFB5-46D9-BC18-F84C8E90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89315-ED53-44A4-ADEC-BDE78CE5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06FD2-C122-42F6-B0CB-750AC8F6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BB3BC-BA9A-413B-927F-2138E685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B80C3-B395-4487-A80E-E1D796F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7CB52-D6F9-49DC-9452-1850A560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7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AB16E1-97F2-4AE9-BA67-92D37BB4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02B42-FAF5-4538-A0CB-40CEF4B90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46432-DF0C-4C54-A929-C704B78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8CDB4-13BD-4802-9477-BD52B8ED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EEF5-7CF2-4FEB-8F90-D538EDE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1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12192000" cy="1484784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7" y="260648"/>
            <a:ext cx="2540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63" y="3044270"/>
            <a:ext cx="8300932" cy="202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07" y="431800"/>
            <a:ext cx="6355567" cy="326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13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4" y="5631234"/>
            <a:ext cx="2540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62769" y="6309321"/>
            <a:ext cx="30780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414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5522" y="485909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16603" y="981076"/>
            <a:ext cx="106553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3"/>
            <a:ext cx="10655300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3C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356417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5522" y="485909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16603" y="981076"/>
            <a:ext cx="106553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3"/>
            <a:ext cx="10655300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12347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5522" y="485909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9559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15414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44824"/>
            <a:ext cx="10273141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5522" y="485909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306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121013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4459" y="485909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20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719402" y="1196752"/>
            <a:ext cx="5233259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6192011" y="1196752"/>
            <a:ext cx="5233259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4459" y="485909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0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66BDE-421C-4CC5-8044-33EC50D8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7525C-069C-42C4-92C5-A713AAE6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4EFC8-303C-47C6-8BC3-35C9F63C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73983-C1DC-4458-8C5A-9A38451A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F3512-BE52-45D4-A69F-73FB8A49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5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38E36-4811-4CD5-AB98-B2348E30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17D51-0D15-4C93-A9A4-32EA0366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17785-E1C0-4AC7-9A58-0710BEC9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6A10E-FD7B-4B87-A45F-2A4D0FDD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D98B6-12DF-4EAA-9775-739D5D48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6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676E-A8C0-45F1-97D1-D2A76296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01E4C-48EB-4EF3-A6A4-8F957D89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A79917-FCF3-4699-876E-920C1E4B0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1BB6A-BE73-4586-819B-B19CF763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8064C-AC00-49E1-8AB5-C6444D5E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A8A4F-7EFE-4523-81AF-A1301117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5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15F9-5102-4DE5-9B0A-F1086918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EE0ED-E88A-4044-A344-CF8644B63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8A2A96-2F37-4CB3-885B-1F024AA69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3228A7-7AEF-48FE-8DF8-EF371F70A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C71ABB-250A-49E7-90FC-84BD5E397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0F6F9-D6AA-44A4-B387-674B031A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A89F54-6B2F-41F8-8FC0-7B07DD77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8ED0F5-2675-4C04-B72A-6832E63F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C0A81-484F-41B1-862B-F3DBE3B5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A24D53-2FBB-49EA-B665-70A6F002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EC23A2-C311-488C-91AC-F957AAD9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128EDD-EDFF-45AB-A4FF-CF5C5EDF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C8F295-9794-47D3-B4D7-BD18CBCE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6F3AC-1602-43EB-9F82-B5B80EB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185A3D-0520-4936-9338-967C9C75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0973E-F949-44E8-8A13-C59DFA20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FD1A6-0A0C-4051-AB08-F4310581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F0374-224A-4780-902C-8F7A84290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D7CB5-1786-43A6-A33B-15EEFA04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9AE38D-68F0-4451-8E2F-C7B97ABE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DFF2B-11E0-4F5E-B748-CB1AA5CF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5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5BEA-3610-429C-B8DB-B3E9A7D9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C85E7E-95BE-49AA-B608-2490D98D6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8B6E6-227A-433B-8F91-34ED008C9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62A8C-FA7E-4F8D-9437-74EF31C1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A19CE-CE88-4F1D-9EE3-2428A339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9A116-E737-42B9-93C2-151EFC34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6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B9D58E-69D4-4692-8863-6018AFFE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58AE68-675D-44C2-AC70-D29CF62C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E5494-95F4-457C-A8E6-936972D2B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280B-BFC1-4DE2-A09C-C51A17874C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8CFBA-8056-4DA6-B355-2B5A9B340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58CD2-9831-4598-8FB6-3377C3628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E0D7-1049-4DFB-BA4D-5D8AF67DB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2024-01-02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7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086-886D-4E2D-9516-9E4E30964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89" y="1214438"/>
            <a:ext cx="9144000" cy="2387600"/>
          </a:xfrm>
        </p:spPr>
        <p:txBody>
          <a:bodyPr/>
          <a:lstStyle/>
          <a:p>
            <a:r>
              <a:rPr lang="ko-KR" altLang="en-US" dirty="0"/>
              <a:t>소프트웨어 환경분석</a:t>
            </a:r>
          </a:p>
        </p:txBody>
      </p:sp>
    </p:spTree>
    <p:extLst>
      <p:ext uri="{BB962C8B-B14F-4D97-AF65-F5344CB8AC3E}">
        <p14:creationId xmlns:p14="http://schemas.microsoft.com/office/powerpoint/2010/main" val="403983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시스템 요구사양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12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14" y="1844824"/>
            <a:ext cx="7920000" cy="44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17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파일 디렉터리 </a:t>
            </a:r>
            <a:r>
              <a:rPr lang="ko-KR" altLang="en-US" dirty="0" err="1"/>
              <a:t>네이밍</a:t>
            </a:r>
            <a:r>
              <a:rPr lang="ko-KR" altLang="en-US" dirty="0"/>
              <a:t> 가이드</a:t>
            </a:r>
            <a:r>
              <a:rPr lang="en-US" altLang="ko-KR" dirty="0"/>
              <a:t>(File Directory Naming Guide)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이름 </a:t>
            </a:r>
            <a:r>
              <a: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(Directory Name)</a:t>
            </a:r>
          </a:p>
          <a:p>
            <a:pPr lvl="1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공통 </a:t>
            </a:r>
            <a:r>
              <a:rPr kumimoji="1"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kumimoji="1"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각 </a:t>
            </a:r>
            <a:r>
              <a:rPr kumimoji="1" lang="ko-KR" altLang="en-US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메뉴별로</a:t>
            </a:r>
            <a:r>
              <a:rPr kumimoji="1"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디렉터리를 구성한다</a:t>
            </a:r>
            <a:r>
              <a:rPr kumimoji="1"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00"/>
          <a:stretch/>
        </p:blipFill>
        <p:spPr bwMode="auto">
          <a:xfrm>
            <a:off x="2136000" y="2564904"/>
            <a:ext cx="7920000" cy="404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7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파일 디렉터리 </a:t>
            </a:r>
            <a:r>
              <a:rPr lang="ko-KR" altLang="en-US" dirty="0" err="1"/>
              <a:t>네이밍</a:t>
            </a:r>
            <a:r>
              <a:rPr lang="ko-KR" altLang="en-US" dirty="0"/>
              <a:t> 가이드</a:t>
            </a:r>
            <a:r>
              <a:rPr lang="en-US" altLang="ko-KR" dirty="0"/>
              <a:t>(File Directory Naming Guide)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36000" y="1988840"/>
            <a:ext cx="7920000" cy="4234248"/>
            <a:chOff x="828464" y="2420888"/>
            <a:chExt cx="7920000" cy="4234248"/>
          </a:xfrm>
        </p:grpSpPr>
        <p:pic>
          <p:nvPicPr>
            <p:cNvPr id="337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792"/>
            <a:stretch/>
          </p:blipFill>
          <p:spPr bwMode="auto">
            <a:xfrm>
              <a:off x="828464" y="2420888"/>
              <a:ext cx="7920000" cy="402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85" b="-360"/>
            <a:stretch/>
          </p:blipFill>
          <p:spPr bwMode="auto">
            <a:xfrm>
              <a:off x="828464" y="2790982"/>
              <a:ext cx="7920000" cy="1022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45"/>
            <a:stretch/>
          </p:blipFill>
          <p:spPr bwMode="auto">
            <a:xfrm>
              <a:off x="828464" y="3758866"/>
              <a:ext cx="7920000" cy="2896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76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파일 디렉터리 </a:t>
            </a:r>
            <a:r>
              <a:rPr lang="ko-KR" altLang="en-US" dirty="0" err="1"/>
              <a:t>네이밍</a:t>
            </a:r>
            <a:r>
              <a:rPr lang="ko-KR" altLang="en-US" dirty="0"/>
              <a:t> 가이드</a:t>
            </a:r>
            <a:r>
              <a:rPr lang="en-US" altLang="ko-KR" dirty="0"/>
              <a:t>(File Directory Naming Guide)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이름</a:t>
            </a:r>
            <a:r>
              <a: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(Page Name(.html))</a:t>
            </a:r>
            <a:endParaRPr lang="en-US" altLang="ko-KR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423592" y="213285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C479D"/>
              </a:buClr>
              <a:buNone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각 디렉터리의 톱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(Top)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Clr>
                <a:srgbClr val="3C479D"/>
              </a:buClr>
              <a:buNone/>
            </a:pPr>
            <a:r>
              <a:rPr kumimoji="1" lang="ko-KR" altLang="en-US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예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en-US" altLang="ko-KR" sz="1200" b="0" dirty="0" err="1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korea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/index.html, news/index.html, search/index.html, </a:t>
            </a:r>
            <a:r>
              <a:rPr kumimoji="1" lang="en-US" altLang="ko-KR" sz="1200" b="0" dirty="0" err="1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kois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/index.html</a:t>
            </a:r>
          </a:p>
          <a:p>
            <a:pPr marL="0" indent="0">
              <a:buClr>
                <a:srgbClr val="3C479D"/>
              </a:buClr>
              <a:buNone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각 메뉴의 </a:t>
            </a:r>
            <a:r>
              <a:rPr kumimoji="1" lang="ko-KR" altLang="en-US" sz="12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풀네임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(Full Name)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기본으로 하되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관사와 전치사는 생략한다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Clr>
                <a:srgbClr val="3C479D"/>
              </a:buClr>
              <a:buNone/>
            </a:pP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ko-KR" altLang="en-US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Calculation : calculation.html, Calculation with : calculation.html</a:t>
            </a:r>
          </a:p>
          <a:p>
            <a:pPr marL="0" indent="0">
              <a:buClr>
                <a:srgbClr val="3C479D"/>
              </a:buClr>
              <a:buNone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메뉴 이름이 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음절 이상일 때는 ‘첫 음절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 음절의 첫 두 글자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약어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)_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음절의 첫 두 글자</a:t>
            </a:r>
            <a:b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도는 약어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)’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Clr>
                <a:srgbClr val="3C479D"/>
              </a:buClr>
              <a:buNone/>
            </a:pP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ko-KR" altLang="en-US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My Car Valuation : my_car_val.html</a:t>
            </a:r>
          </a:p>
          <a:p>
            <a:pPr marL="0" indent="0">
              <a:buClr>
                <a:srgbClr val="3C479D"/>
              </a:buClr>
              <a:buNone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파일 이름은 모두 소문자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구분은 “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_”(</a:t>
            </a:r>
            <a:r>
              <a:rPr kumimoji="1" lang="ko-KR" altLang="en-US" sz="12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언더바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Clr>
                <a:srgbClr val="3C479D"/>
              </a:buClr>
              <a:buNone/>
            </a:pPr>
            <a:r>
              <a:rPr kumimoji="1" lang="ko-KR" altLang="en-US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예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my_car_val.html</a:t>
            </a:r>
            <a:endParaRPr lang="en-US" altLang="ko-KR" sz="1200" b="0" dirty="0">
              <a:solidFill>
                <a:srgbClr val="3C47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1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파일 디렉터리 </a:t>
            </a:r>
            <a:r>
              <a:rPr lang="ko-KR" altLang="en-US" dirty="0" err="1"/>
              <a:t>네이밍</a:t>
            </a:r>
            <a:r>
              <a:rPr lang="ko-KR" altLang="en-US" dirty="0"/>
              <a:t> 가이드</a:t>
            </a:r>
            <a:r>
              <a:rPr lang="en-US" altLang="ko-KR" dirty="0"/>
              <a:t>(File Directory Naming Guide)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/>
          <a:stretch/>
        </p:blipFill>
        <p:spPr bwMode="auto">
          <a:xfrm>
            <a:off x="2496000" y="3212977"/>
            <a:ext cx="7200000" cy="257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0"/>
          <a:stretch/>
        </p:blipFill>
        <p:spPr bwMode="auto">
          <a:xfrm>
            <a:off x="2496000" y="5731413"/>
            <a:ext cx="7200000" cy="91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63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이름</a:t>
            </a:r>
            <a:r>
              <a: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(Image Name(.gif ))</a:t>
            </a:r>
            <a:endParaRPr lang="en-US" altLang="ko-KR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423592" y="213285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C479D"/>
              </a:buClr>
              <a:buNone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이미지 파일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(Image File )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종류 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gif, jpeg, </a:t>
            </a:r>
            <a:r>
              <a:rPr kumimoji="1" lang="en-US" altLang="ko-KR" sz="12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png</a:t>
            </a:r>
            <a:endParaRPr kumimoji="1" lang="en-US" altLang="ko-KR" sz="12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3C479D"/>
              </a:buClr>
              <a:buNone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kumimoji="1" lang="ko-KR" altLang="en-US" sz="12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분류별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2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Imgs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‘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디렉터리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en-US" altLang="ko-KR" sz="12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imgs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/’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위치</a:t>
            </a:r>
            <a:endParaRPr kumimoji="1" lang="en-US" altLang="ko-KR" sz="12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3C479D"/>
              </a:buClr>
              <a:buNone/>
            </a:pP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ko-KR" altLang="en-US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200" b="0" dirty="0" err="1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korea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en-US" altLang="ko-KR" sz="1200" b="0" dirty="0" err="1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imgs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/t_bbs.gif</a:t>
            </a:r>
            <a:endParaRPr lang="en-US" altLang="ko-KR" sz="1200" b="0" dirty="0">
              <a:solidFill>
                <a:srgbClr val="3C47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32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파일 디렉터리 </a:t>
            </a:r>
            <a:r>
              <a:rPr lang="ko-KR" altLang="en-US" dirty="0" err="1"/>
              <a:t>네이밍</a:t>
            </a:r>
            <a:r>
              <a:rPr lang="ko-KR" altLang="en-US" dirty="0"/>
              <a:t> 가이드</a:t>
            </a:r>
            <a:r>
              <a:rPr lang="en-US" altLang="ko-KR" dirty="0"/>
              <a:t>(File Directory Naming Guide)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규칙</a:t>
            </a:r>
            <a:endParaRPr lang="en-US" altLang="ko-KR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423592" y="213285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C479D"/>
              </a:buClr>
              <a:buNone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각 메뉴의 </a:t>
            </a:r>
            <a:r>
              <a:rPr kumimoji="1" lang="ko-KR" altLang="en-US" sz="12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풀네임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(Full Name)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기본으로 하되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관사와 전치사는 생략한다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Clr>
                <a:srgbClr val="3C479D"/>
              </a:buClr>
              <a:buNone/>
            </a:pP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ko-KR" altLang="en-US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insurance with : insurance.gif</a:t>
            </a:r>
          </a:p>
          <a:p>
            <a:pPr marL="0" indent="0">
              <a:buClr>
                <a:srgbClr val="3C479D"/>
              </a:buClr>
              <a:buNone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메뉴 이름이 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음절 이상일 때에는 ‘첫 음절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 음절의 첫 두 글자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약어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)_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음절의 첫 두 글자</a:t>
            </a:r>
            <a:endParaRPr kumimoji="1" lang="en-US" altLang="ko-KR" sz="12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3C479D"/>
              </a:buClr>
              <a:buNone/>
            </a:pP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약어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)’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</a:p>
          <a:p>
            <a:pPr marL="0" indent="0">
              <a:buClr>
                <a:srgbClr val="3C479D"/>
              </a:buClr>
              <a:buNone/>
            </a:pP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ko-KR" altLang="en-US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en-US" altLang="ko-KR" sz="1200" b="0" dirty="0" err="1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button_about_us</a:t>
            </a:r>
            <a:r>
              <a:rPr kumimoji="1" lang="en-US" altLang="ko-KR" sz="1200" b="0" dirty="0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kumimoji="1" lang="en-US" altLang="ko-KR" sz="1200" b="0" dirty="0" err="1">
                <a:solidFill>
                  <a:srgbClr val="3C479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btn_about_us</a:t>
            </a:r>
            <a:endParaRPr kumimoji="1" lang="en-US" altLang="ko-KR" sz="1200" b="0" dirty="0">
              <a:solidFill>
                <a:srgbClr val="3C47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3C479D"/>
              </a:buClr>
              <a:buNone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위의 규칙을 지키면서 파일 이름이 겹치지 않도록 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0" dirty="0">
              <a:solidFill>
                <a:srgbClr val="3C479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54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필요 기술 및 난이도의 예 </a:t>
            </a:r>
            <a:r>
              <a:rPr lang="en-US" altLang="ko-KR" dirty="0"/>
              <a:t>: </a:t>
            </a:r>
            <a:r>
              <a:rPr lang="ko-KR" altLang="en-US" dirty="0"/>
              <a:t>쇼핑몰 관리 부서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2"/>
          <a:stretch/>
        </p:blipFill>
        <p:spPr bwMode="auto">
          <a:xfrm>
            <a:off x="2136000" y="1844824"/>
            <a:ext cx="7920000" cy="474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23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필요 기술 및 난이도의 예 </a:t>
            </a:r>
            <a:r>
              <a:rPr lang="en-US" altLang="ko-KR" dirty="0"/>
              <a:t>: </a:t>
            </a:r>
            <a:r>
              <a:rPr lang="ko-KR" altLang="en-US" dirty="0"/>
              <a:t>쇼핑몰 관리 부서</a:t>
            </a:r>
            <a:endParaRPr lang="en-US" altLang="ko-K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2"/>
          <a:stretch/>
        </p:blipFill>
        <p:spPr bwMode="auto">
          <a:xfrm>
            <a:off x="2136000" y="3103150"/>
            <a:ext cx="7920000" cy="347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67"/>
          <a:stretch/>
        </p:blipFill>
        <p:spPr bwMode="auto">
          <a:xfrm>
            <a:off x="2136000" y="2150547"/>
            <a:ext cx="7920000" cy="97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" b="87240"/>
          <a:stretch/>
        </p:blipFill>
        <p:spPr bwMode="auto">
          <a:xfrm>
            <a:off x="2136000" y="1772816"/>
            <a:ext cx="79200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45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제반 조건 분석</a:t>
            </a:r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2564905"/>
            <a:ext cx="7920000" cy="359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진행에 전제가 될 수 있는 제반 조건들을 충분히 파악하여 전체 프로젝트의 진행에 차질이 생기지 않도록 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93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제반 조건 분석</a:t>
            </a:r>
            <a:endParaRPr lang="en-US" altLang="ko-K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1660340"/>
            <a:ext cx="7920000" cy="519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2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예산 및 일정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프로젝트 예산 및 비용 산출의 예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6"/>
          <a:stretch/>
        </p:blipFill>
        <p:spPr bwMode="auto">
          <a:xfrm>
            <a:off x="3204701" y="1712017"/>
            <a:ext cx="5782598" cy="512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09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예산 및 일정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프로젝트 일정 수립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9"/>
          <a:stretch/>
        </p:blipFill>
        <p:spPr bwMode="auto">
          <a:xfrm>
            <a:off x="2496000" y="1642012"/>
            <a:ext cx="7200000" cy="517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03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예산 및 일정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프로젝트 일정 수립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일정 계획 수립하기</a:t>
            </a:r>
            <a:endParaRPr lang="en-US" altLang="ko-KR" sz="12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3664584"/>
            <a:ext cx="7920000" cy="293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423592" y="213285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Clr>
                <a:srgbClr val="3C479D"/>
              </a:buClr>
              <a:buFont typeface="+mj-ea"/>
              <a:buAutoNum type="circleNumDbPlain"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전체 범위를 파악하고 기획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등 단계별 주요 업무를 분류한다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Clr>
                <a:srgbClr val="3C479D"/>
              </a:buClr>
              <a:buFont typeface="+mj-ea"/>
              <a:buAutoNum type="circleNumDbPlain"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업무 항목별 책임 및 담당자를 선정한다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Clr>
                <a:srgbClr val="3C479D"/>
              </a:buClr>
              <a:buFont typeface="+mj-ea"/>
              <a:buAutoNum type="circleNumDbPlain"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업무 항목별 난이도를 파악하여 시작일과 마감일을 할당한다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Clr>
                <a:srgbClr val="3C479D"/>
              </a:buClr>
              <a:buFont typeface="+mj-ea"/>
              <a:buAutoNum type="circleNumDbPlain"/>
            </a:pP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업무 항목별 수행 가능 기간을 산정하여 일정 계획을 수립한다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88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기술적 환경 분석의 목적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 </a:t>
            </a:r>
            <a:r>
              <a: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사양 및 구성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구성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구조 등을 파악하여 개발자로 하여금 그 내용을 이해하고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효율적이며 효과적인 설계 대안을 선택하도록 만들기 위해서다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정의서</a:t>
            </a:r>
            <a:r>
              <a:rPr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표준 정의서</a:t>
            </a:r>
            <a:r>
              <a:rPr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 및 시스템 요구사항</a:t>
            </a:r>
            <a:r>
              <a:rPr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테이블 명세서</a:t>
            </a:r>
            <a:r>
              <a:rPr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sz="12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네이밍</a:t>
            </a:r>
            <a:r>
              <a:rPr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가이드</a:t>
            </a:r>
            <a:r>
              <a:rPr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(File Directory Naming Guide) </a:t>
            </a:r>
            <a:r>
              <a:rPr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2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75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기술적 환경 분석 자료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정의서</a:t>
            </a:r>
            <a:r>
              <a: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표준 정의서</a:t>
            </a:r>
            <a:r>
              <a: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 및 시스템 요구사항</a:t>
            </a:r>
            <a:r>
              <a: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테이블 명세서</a:t>
            </a:r>
            <a:r>
              <a: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디렉터리 </a:t>
            </a:r>
            <a:r>
              <a:rPr kumimoji="1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네이밍</a:t>
            </a:r>
            <a:r>
              <a:rPr kumimoji="1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가이드</a:t>
            </a:r>
            <a:r>
              <a:rPr kumimoji="1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(File Directory Naming Guide)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여러 가지가 있는데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자료들을 통해 파악된 내용을 바탕으로 개발 방향의 필요 기술 및 기술 난이도를 </a:t>
            </a:r>
            <a:r>
              <a:rPr kumimoji="1" lang="ko-KR" altLang="en-US" sz="12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리스트업</a:t>
            </a:r>
            <a:r>
              <a:rPr kumimoji="1" lang="ko-KR" altLang="en-US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하는 것이 기술적 환경 분석에 도움이 된다</a:t>
            </a:r>
            <a:r>
              <a:rPr kumimoji="1" lang="en-US" altLang="ko-KR" sz="1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17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데이터베이스 테이블 명세서의 예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7"/>
          <a:stretch/>
        </p:blipFill>
        <p:spPr bwMode="auto">
          <a:xfrm>
            <a:off x="2136000" y="1628801"/>
            <a:ext cx="7920000" cy="515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17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데이터베이스 테이블 명세서의 예</a:t>
            </a:r>
            <a:endParaRPr lang="en-US" altLang="ko-KR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3006006"/>
            <a:ext cx="7920000" cy="274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08" b="-577"/>
          <a:stretch/>
        </p:blipFill>
        <p:spPr bwMode="auto">
          <a:xfrm>
            <a:off x="2136000" y="2000816"/>
            <a:ext cx="7920000" cy="105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8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1988840"/>
            <a:ext cx="7920000" cy="369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기술적 환경 분석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시스템 요구사양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964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와이드스크린</PresentationFormat>
  <Paragraphs>69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Adobe Kaiti Std R</vt:lpstr>
      <vt:lpstr>HY견고딕</vt:lpstr>
      <vt:lpstr>맑은 고딕</vt:lpstr>
      <vt:lpstr>Arial</vt:lpstr>
      <vt:lpstr>Verdana</vt:lpstr>
      <vt:lpstr>Wingdings</vt:lpstr>
      <vt:lpstr>Office 테마</vt:lpstr>
      <vt:lpstr>1_Office 테마</vt:lpstr>
      <vt:lpstr>소프트웨어 환경분석</vt:lpstr>
      <vt:lpstr>02. 예산 및 일정 분석</vt:lpstr>
      <vt:lpstr>02. 예산 및 일정 분석</vt:lpstr>
      <vt:lpstr>02. 예산 및 일정 분석</vt:lpstr>
      <vt:lpstr>03. 기술적 환경 분석</vt:lpstr>
      <vt:lpstr>03. 기술적 환경 분석</vt:lpstr>
      <vt:lpstr>03. 기술적 환경 분석</vt:lpstr>
      <vt:lpstr>03. 기술적 환경 분석</vt:lpstr>
      <vt:lpstr>03. 기술적 환경 분석</vt:lpstr>
      <vt:lpstr>03. 기술적 환경 분석</vt:lpstr>
      <vt:lpstr>03. 기술적 환경 분석</vt:lpstr>
      <vt:lpstr>03. 기술적 환경 분석</vt:lpstr>
      <vt:lpstr>03. 기술적 환경 분석</vt:lpstr>
      <vt:lpstr>03. 기술적 환경 분석</vt:lpstr>
      <vt:lpstr>03. 기술적 환경 분석</vt:lpstr>
      <vt:lpstr>03. 기술적 환경 분석</vt:lpstr>
      <vt:lpstr>03. 기술적 환경 분석</vt:lpstr>
      <vt:lpstr>03. 기술적 환경 분석</vt:lpstr>
      <vt:lpstr>03. 기술적 환경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환경분석</dc:title>
  <dc:creator>i7C-402</dc:creator>
  <cp:lastModifiedBy>i7C-402</cp:lastModifiedBy>
  <cp:revision>1</cp:revision>
  <dcterms:created xsi:type="dcterms:W3CDTF">2024-01-02T07:31:59Z</dcterms:created>
  <dcterms:modified xsi:type="dcterms:W3CDTF">2024-01-02T07:32:08Z</dcterms:modified>
</cp:coreProperties>
</file>