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320" r:id="rId4"/>
    <p:sldId id="321" r:id="rId5"/>
    <p:sldId id="322" r:id="rId6"/>
    <p:sldId id="323" r:id="rId7"/>
    <p:sldId id="307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</p:sldIdLst>
  <p:sldSz cx="9144000" cy="6858000" type="screen4x3"/>
  <p:notesSz cx="6797675" cy="9926638"/>
  <p:defaultTextStyle>
    <a:defPPr>
      <a:defRPr lang="ko-KR"/>
    </a:defPPr>
    <a:lvl1pPr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6pPr>
    <a:lvl7pPr marL="27432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7pPr>
    <a:lvl8pPr marL="32004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8pPr>
    <a:lvl9pPr marL="3657600" algn="l" defTabSz="914400" rtl="0" eaLnBrk="1" latinLnBrk="1" hangingPunct="1">
      <a:defRPr sz="1600" u="sng" kern="1200">
        <a:solidFill>
          <a:schemeClr val="tx1"/>
        </a:solidFill>
        <a:latin typeface="Arial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808" autoAdjust="0"/>
  </p:normalViewPr>
  <p:slideViewPr>
    <p:cSldViewPr>
      <p:cViewPr varScale="1">
        <p:scale>
          <a:sx n="93" d="100"/>
          <a:sy n="93" d="100"/>
        </p:scale>
        <p:origin x="212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60CB5FE-A2AF-497D-9AB6-17D805C84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74CED1-B098-4A9E-B9B7-27A995FCE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47AD7-7A0A-4D24-9F51-F8876AF4DF00}" type="datetimeFigureOut">
              <a:rPr lang="ko-KR" altLang="en-US" smtClean="0"/>
              <a:t>2019-03-27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97F4A-1900-4C1A-9A63-140D8A49E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C59C01-E2F4-4209-9101-5D7CDCD3D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98AF6-56E2-46FF-B424-9A511E2848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650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D7187DE-DEBF-4423-84BB-5F44717BA7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8411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1B7411-AC20-4CD7-8465-395796A83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7187DE-DEBF-4423-84BB-5F44717BA7BB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609600" y="1600200"/>
            <a:ext cx="7772400" cy="1752600"/>
            <a:chOff x="792" y="1872"/>
            <a:chExt cx="4176" cy="528"/>
          </a:xfrm>
        </p:grpSpPr>
        <p:sp>
          <p:nvSpPr>
            <p:cNvPr id="5" name="Rectangle 1027"/>
            <p:cNvSpPr>
              <a:spLocks noChangeArrowheads="1"/>
            </p:cNvSpPr>
            <p:nvPr/>
          </p:nvSpPr>
          <p:spPr bwMode="auto">
            <a:xfrm>
              <a:off x="792" y="1927"/>
              <a:ext cx="4176" cy="39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028"/>
            <p:cNvSpPr>
              <a:spLocks noChangeArrowheads="1"/>
            </p:cNvSpPr>
            <p:nvPr/>
          </p:nvSpPr>
          <p:spPr bwMode="white">
            <a:xfrm>
              <a:off x="1008" y="1872"/>
              <a:ext cx="3744" cy="5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7" name="Rectangle 102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33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034"/>
          <p:cNvSpPr>
            <a:spLocks noChangeArrowheads="1"/>
          </p:cNvSpPr>
          <p:nvPr/>
        </p:nvSpPr>
        <p:spPr bwMode="white">
          <a:xfrm>
            <a:off x="5410200" y="228600"/>
            <a:ext cx="33401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800" b="1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11" name="Picture 1035" descr="D:\문서자료\문서자료(교수님)\한양대학교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036"/>
          <p:cNvSpPr>
            <a:spLocks noChangeArrowheads="1"/>
          </p:cNvSpPr>
          <p:nvPr/>
        </p:nvSpPr>
        <p:spPr bwMode="white">
          <a:xfrm>
            <a:off x="3048000" y="6553200"/>
            <a:ext cx="4114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en-US" altLang="ko-KR" sz="1200" i="1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7174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600200" y="1752600"/>
            <a:ext cx="5943600" cy="12954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5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140200"/>
            <a:ext cx="7315200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 b="1"/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2880680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52915850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ltGray">
          <a:xfrm>
            <a:off x="533400" y="1009650"/>
            <a:ext cx="7239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40500"/>
            <a:ext cx="9144000" cy="317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540500"/>
            <a:ext cx="2362200" cy="304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077200" y="228600"/>
            <a:ext cx="838200" cy="819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734300" y="381000"/>
            <a:ext cx="9906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53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 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ftr" sz="quarter" idx="3"/>
          </p:nvPr>
        </p:nvSpPr>
        <p:spPr bwMode="grayWhite">
          <a:xfrm>
            <a:off x="2895600" y="6553200"/>
            <a:ext cx="419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i="1" u="none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altLang="ko-KR"/>
              <a:t>Computer Vision &amp; Pattern Recognition Lab.</a:t>
            </a:r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8F203E7-21DB-452C-8FE1-04707283EDB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/17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752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400" b="1" u="none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white">
          <a:xfrm>
            <a:off x="7734300" y="609600"/>
            <a:ext cx="1028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ko-KR" altLang="ko-KR" sz="2400" b="1" u="none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pic>
        <p:nvPicPr>
          <p:cNvPr id="1037" name="Picture 13" descr="D:\문서자료\문서자료(교수님)\한양대학교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6545263"/>
            <a:ext cx="9144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</p:sldLayoutIdLst>
  <p:transition>
    <p:wipe dir="d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o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mcho@visionlab.or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bghan@visionlab.or.k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멀티미디어정보처리</a:t>
            </a:r>
            <a:br>
              <a:rPr lang="ko-KR" altLang="en-US" dirty="0"/>
            </a:br>
            <a:r>
              <a:rPr lang="ko-KR" altLang="en-US" dirty="0"/>
              <a:t>실습 </a:t>
            </a:r>
            <a:r>
              <a:rPr lang="en-US" altLang="ko-KR" dirty="0"/>
              <a:t>#2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6800" y="4292600"/>
            <a:ext cx="7315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조용채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3"/>
              </a:rPr>
              <a:t> yccho@visionlab.or.kr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ko-KR" altLang="en-US" u="none" kern="0" dirty="0" err="1">
                <a:latin typeface="+mn-lt"/>
                <a:ea typeface="+mn-ea"/>
              </a:rPr>
              <a:t>한복규</a:t>
            </a:r>
            <a:r>
              <a:rPr lang="en-US" altLang="ko-KR" b="1" u="none" kern="0" dirty="0">
                <a:latin typeface="+mn-lt"/>
                <a:ea typeface="+mn-ea"/>
              </a:rPr>
              <a:t>(</a:t>
            </a:r>
            <a:r>
              <a:rPr lang="en-US" altLang="ko-KR" b="1" u="none" kern="0" dirty="0">
                <a:latin typeface="+mn-lt"/>
                <a:ea typeface="+mn-ea"/>
                <a:hlinkClick r:id="rId4"/>
              </a:rPr>
              <a:t>bghan@visionlab.or.kr</a:t>
            </a:r>
            <a:r>
              <a:rPr lang="en-US" altLang="ko-KR" b="1" u="none" kern="0" dirty="0">
                <a:latin typeface="+mn-lt"/>
                <a:ea typeface="+mn-ea"/>
              </a:rPr>
              <a:t>)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  <a:defRPr/>
            </a:pPr>
            <a:endParaRPr lang="en-US" altLang="ko-KR" b="1" u="none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1ECEC-D3FF-46FB-B2E2-7C99623C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67" y="1484784"/>
            <a:ext cx="7324782" cy="21080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3ED749-C87F-43E9-96E4-CB412A2F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037" y="3356992"/>
            <a:ext cx="3209925" cy="3105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B50DE-9B88-4D2D-8424-F6E725586D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10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3316174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ACA352D-37A1-4D51-B262-D951F4A270A1}"/>
              </a:ext>
            </a:extLst>
          </p:cNvPr>
          <p:cNvSpPr/>
          <p:nvPr/>
        </p:nvSpPr>
        <p:spPr bwMode="auto">
          <a:xfrm>
            <a:off x="6156176" y="2674546"/>
            <a:ext cx="2530624" cy="2338630"/>
          </a:xfrm>
          <a:prstGeom prst="rect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7132C-1897-4C0A-A61F-9A8145A4B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6"/>
          <a:stretch/>
        </p:blipFill>
        <p:spPr>
          <a:xfrm>
            <a:off x="533399" y="1268760"/>
            <a:ext cx="5463067" cy="48939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12544AE-B049-49AE-B99A-E79D092C5E8C}"/>
              </a:ext>
            </a:extLst>
          </p:cNvPr>
          <p:cNvSpPr/>
          <p:nvPr/>
        </p:nvSpPr>
        <p:spPr>
          <a:xfrm>
            <a:off x="6240754" y="2772041"/>
            <a:ext cx="2286203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u="none" dirty="0">
                <a:solidFill>
                  <a:schemeClr val="bg1"/>
                </a:solidFill>
              </a:rPr>
              <a:t>흰색 꽃 </a:t>
            </a:r>
            <a:r>
              <a:rPr lang="en-US" altLang="ko-KR" u="none" dirty="0"/>
              <a:t>[255, 255, 255]</a:t>
            </a:r>
          </a:p>
          <a:p>
            <a:pPr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</a:t>
            </a:r>
            <a:r>
              <a:rPr lang="en-US" altLang="ko-KR" u="none" dirty="0"/>
              <a:t> R,G,B </a:t>
            </a:r>
            <a:r>
              <a:rPr lang="ko-KR" altLang="en-US" u="none" dirty="0"/>
              <a:t>모두 밝음</a:t>
            </a:r>
            <a:endParaRPr lang="en-US" altLang="ko-KR" u="none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CE635-94FD-4896-911D-1CE49EB84A43}"/>
              </a:ext>
            </a:extLst>
          </p:cNvPr>
          <p:cNvSpPr/>
          <p:nvPr/>
        </p:nvSpPr>
        <p:spPr>
          <a:xfrm>
            <a:off x="6468378" y="3552521"/>
            <a:ext cx="1830950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u="none" dirty="0">
                <a:solidFill>
                  <a:srgbClr val="FF0000"/>
                </a:solidFill>
              </a:rPr>
              <a:t>빨간 꽃 </a:t>
            </a:r>
            <a:r>
              <a:rPr lang="en-US" altLang="ko-KR" u="none" dirty="0"/>
              <a:t>[255, 0, 0]</a:t>
            </a:r>
          </a:p>
          <a:p>
            <a:pPr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</a:t>
            </a:r>
            <a:r>
              <a:rPr lang="en-US" altLang="ko-KR" u="none" dirty="0"/>
              <a:t> R</a:t>
            </a:r>
            <a:r>
              <a:rPr lang="ko-KR" altLang="en-US" u="none" dirty="0"/>
              <a:t>에서만 밝음</a:t>
            </a:r>
            <a:endParaRPr lang="en-US" altLang="ko-KR" u="none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05F86A-E65A-4F9A-A8A7-306120C19737}"/>
              </a:ext>
            </a:extLst>
          </p:cNvPr>
          <p:cNvSpPr/>
          <p:nvPr/>
        </p:nvSpPr>
        <p:spPr>
          <a:xfrm>
            <a:off x="6354565" y="4296863"/>
            <a:ext cx="2058577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ko-KR" altLang="en-US" u="none" dirty="0">
                <a:solidFill>
                  <a:srgbClr val="FFFF00"/>
                </a:solidFill>
              </a:rPr>
              <a:t>노란 꽃 </a:t>
            </a:r>
            <a:r>
              <a:rPr lang="en-US" altLang="ko-KR" u="none" dirty="0"/>
              <a:t>[255, 255, 0]</a:t>
            </a:r>
          </a:p>
          <a:p>
            <a:pPr>
              <a:buNone/>
            </a:pPr>
            <a:r>
              <a:rPr lang="en-US" altLang="ko-KR" u="none" dirty="0">
                <a:sym typeface="Wingdings" panose="05000000000000000000" pitchFamily="2" charset="2"/>
              </a:rPr>
              <a:t></a:t>
            </a:r>
            <a:r>
              <a:rPr lang="en-US" altLang="ko-KR" u="none" dirty="0"/>
              <a:t> R, G</a:t>
            </a:r>
            <a:r>
              <a:rPr lang="ko-KR" altLang="en-US" u="none" dirty="0"/>
              <a:t>에서 밝음</a:t>
            </a:r>
            <a:endParaRPr lang="en-US" altLang="ko-KR" u="none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0017D8-B7F4-4EF5-812D-E1D46844B35F}"/>
              </a:ext>
            </a:extLst>
          </p:cNvPr>
          <p:cNvSpPr/>
          <p:nvPr/>
        </p:nvSpPr>
        <p:spPr>
          <a:xfrm>
            <a:off x="6170438" y="2335992"/>
            <a:ext cx="213712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b="1" u="none" dirty="0"/>
              <a:t>*</a:t>
            </a:r>
            <a:r>
              <a:rPr lang="en-US" altLang="ko-KR" u="none" dirty="0"/>
              <a:t> </a:t>
            </a:r>
            <a:r>
              <a:rPr lang="ko-KR" altLang="en-US" u="none" dirty="0"/>
              <a:t>아래의 내용을 확인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79A29-CFCF-4457-9FD5-50B8A280D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11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655243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645FFE-B68F-4CAC-88BC-339364E25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68760"/>
            <a:ext cx="5449212" cy="48742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6CA6F46-AAD5-4A6F-846B-97179257A0D6}"/>
              </a:ext>
            </a:extLst>
          </p:cNvPr>
          <p:cNvSpPr/>
          <p:nvPr/>
        </p:nvSpPr>
        <p:spPr bwMode="auto">
          <a:xfrm>
            <a:off x="6158842" y="2674546"/>
            <a:ext cx="2877653" cy="2208884"/>
          </a:xfrm>
          <a:prstGeom prst="rect">
            <a:avLst/>
          </a:prstGeom>
          <a:solidFill>
            <a:schemeClr val="hlink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2A892C-F1BC-4558-9F47-A1CDEE72E5EB}"/>
              </a:ext>
            </a:extLst>
          </p:cNvPr>
          <p:cNvSpPr/>
          <p:nvPr/>
        </p:nvSpPr>
        <p:spPr>
          <a:xfrm>
            <a:off x="6130642" y="2075595"/>
            <a:ext cx="2409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b="1" u="none" dirty="0"/>
              <a:t>*</a:t>
            </a:r>
            <a:r>
              <a:rPr lang="en-US" altLang="ko-KR" u="none" dirty="0"/>
              <a:t> uint8 </a:t>
            </a:r>
            <a:r>
              <a:rPr lang="ko-KR" altLang="en-US" u="none" dirty="0"/>
              <a:t>타입의 영상에서</a:t>
            </a:r>
            <a:br>
              <a:rPr lang="en-US" altLang="ko-KR" u="none" dirty="0"/>
            </a:br>
            <a:r>
              <a:rPr lang="en-US" altLang="ko-KR" u="none" dirty="0"/>
              <a:t>  overflow</a:t>
            </a:r>
            <a:r>
              <a:rPr lang="ko-KR" altLang="en-US" u="none" dirty="0"/>
              <a:t>의 영향을 확인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A4F3D0-76F9-4CED-AE52-D8084C18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597198"/>
              </p:ext>
            </p:extLst>
          </p:nvPr>
        </p:nvGraphicFramePr>
        <p:xfrm>
          <a:off x="6300192" y="3103114"/>
          <a:ext cx="1882361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3706425194"/>
                    </a:ext>
                  </a:extLst>
                </a:gridCol>
                <a:gridCol w="208377">
                  <a:extLst>
                    <a:ext uri="{9D8B030D-6E8A-4147-A177-3AD203B41FA5}">
                      <a16:colId xmlns:a16="http://schemas.microsoft.com/office/drawing/2014/main" val="36592165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31802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96640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95548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782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44005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86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2082963"/>
                    </a:ext>
                  </a:extLst>
                </a:gridCol>
              </a:tblGrid>
              <a:tr h="36407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275310"/>
                  </a:ext>
                </a:extLst>
              </a:tr>
              <a:tr h="36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1520013"/>
                  </a:ext>
                </a:extLst>
              </a:tr>
              <a:tr h="36407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046241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53259B5-E529-4C97-A014-F9EE3544C454}"/>
              </a:ext>
            </a:extLst>
          </p:cNvPr>
          <p:cNvSpPr/>
          <p:nvPr/>
        </p:nvSpPr>
        <p:spPr>
          <a:xfrm>
            <a:off x="8311881" y="3130627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u="none" dirty="0"/>
              <a:t>(192)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2DD3DB-4BB9-467C-8889-3BC12A89EFA2}"/>
              </a:ext>
            </a:extLst>
          </p:cNvPr>
          <p:cNvSpPr/>
          <p:nvPr/>
        </p:nvSpPr>
        <p:spPr>
          <a:xfrm>
            <a:off x="8311881" y="3480788"/>
            <a:ext cx="663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u="none" dirty="0"/>
              <a:t>(128)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7FFF132-4E4E-4DF2-B5D0-AF5C3D39F147}"/>
              </a:ext>
            </a:extLst>
          </p:cNvPr>
          <p:cNvSpPr/>
          <p:nvPr/>
        </p:nvSpPr>
        <p:spPr>
          <a:xfrm>
            <a:off x="8254975" y="3833518"/>
            <a:ext cx="7777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ko-KR" u="none" dirty="0"/>
              <a:t>(320?)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79724-171F-49CE-A339-F9A9C2214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618" y="4536409"/>
            <a:ext cx="1562100" cy="1666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705DCE73-7779-4851-8B5C-4D271F5E2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322937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04D73-6024-4C02-AAD5-0254CBA9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33" y="1196752"/>
            <a:ext cx="4962525" cy="3228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CA8006-982B-42F2-B175-541FA397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12" y="1772816"/>
            <a:ext cx="3482355" cy="1875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BF81F2-5965-4052-9C8E-B352F259B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13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487753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5A28C4-9F48-4CDD-890C-2CFFD2150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5" y="1124744"/>
            <a:ext cx="5314640" cy="434759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BC8166D-0C95-47BC-AFE8-25F0B7534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70" y="3161180"/>
            <a:ext cx="4457700" cy="1685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2F3E173-7BC6-492C-975D-988D83E102B5}"/>
              </a:ext>
            </a:extLst>
          </p:cNvPr>
          <p:cNvSpPr/>
          <p:nvPr/>
        </p:nvSpPr>
        <p:spPr>
          <a:xfrm>
            <a:off x="5868145" y="2802457"/>
            <a:ext cx="31518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b="1" u="none" dirty="0"/>
              <a:t>*</a:t>
            </a:r>
            <a:r>
              <a:rPr lang="en-US" altLang="ko-KR" u="none" dirty="0"/>
              <a:t> Overflow </a:t>
            </a:r>
            <a:r>
              <a:rPr lang="ko-KR" altLang="en-US" u="none" dirty="0"/>
              <a:t>현상이 나타나지 않음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7BF23D-2452-4376-8190-03BF4B6A74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14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786763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6E60B-E7B4-49BF-85EB-705EDFD2E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24744"/>
            <a:ext cx="4838700" cy="4781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9F8E9F-25EB-48EC-A71A-B93D66EF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005064"/>
            <a:ext cx="4572000" cy="160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963AE-6097-429C-9889-F3994DDF37E1}"/>
              </a:ext>
            </a:extLst>
          </p:cNvPr>
          <p:cNvSpPr/>
          <p:nvPr/>
        </p:nvSpPr>
        <p:spPr bwMode="auto">
          <a:xfrm>
            <a:off x="899592" y="2996952"/>
            <a:ext cx="1152128" cy="2160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6086212-452D-4E0D-A559-966BD04D2E10}"/>
              </a:ext>
            </a:extLst>
          </p:cNvPr>
          <p:cNvCxnSpPr>
            <a:cxnSpLocks/>
          </p:cNvCxnSpPr>
          <p:nvPr/>
        </p:nvCxnSpPr>
        <p:spPr bwMode="auto">
          <a:xfrm flipV="1">
            <a:off x="2051720" y="2996952"/>
            <a:ext cx="3600400" cy="14401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82396F-AA9F-4E07-930B-62797F32E1ED}"/>
              </a:ext>
            </a:extLst>
          </p:cNvPr>
          <p:cNvSpPr/>
          <p:nvPr/>
        </p:nvSpPr>
        <p:spPr>
          <a:xfrm>
            <a:off x="5663087" y="2802457"/>
            <a:ext cx="25795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b="1" u="none" dirty="0"/>
              <a:t>*</a:t>
            </a:r>
            <a:r>
              <a:rPr lang="en-US" altLang="ko-KR" u="none" dirty="0"/>
              <a:t> alpha</a:t>
            </a:r>
            <a:r>
              <a:rPr lang="ko-KR" altLang="en-US" u="none" dirty="0"/>
              <a:t>값을 자유롭게 조절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3EE6846-6591-44D0-8F37-7771C57DEE23}"/>
              </a:ext>
            </a:extLst>
          </p:cNvPr>
          <p:cNvCxnSpPr/>
          <p:nvPr/>
        </p:nvCxnSpPr>
        <p:spPr bwMode="auto">
          <a:xfrm>
            <a:off x="1650584" y="3614202"/>
            <a:ext cx="2880320" cy="0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E86C431-FBFD-43E8-ADA0-7F30BC1B5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15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3505617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C1AECB-999A-4FBF-83CE-638B9207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" y="1268760"/>
            <a:ext cx="5267325" cy="338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C37263-4D25-4939-BC2B-406CE147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26" y="3328032"/>
            <a:ext cx="3213211" cy="2644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5BF1C1-A8DA-4683-B3C6-81FDAD2B86A2}"/>
              </a:ext>
            </a:extLst>
          </p:cNvPr>
          <p:cNvSpPr/>
          <p:nvPr/>
        </p:nvSpPr>
        <p:spPr>
          <a:xfrm>
            <a:off x="5448762" y="2929500"/>
            <a:ext cx="36311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ko-KR" b="1" u="none" dirty="0"/>
              <a:t>*</a:t>
            </a:r>
            <a:r>
              <a:rPr lang="en-US" altLang="ko-KR" u="none" dirty="0"/>
              <a:t> </a:t>
            </a:r>
            <a:r>
              <a:rPr lang="ko-KR" altLang="en-US" u="none" dirty="0"/>
              <a:t>눈으로 보기 힘들었던 차이가 나타남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7A3207-4431-4B19-B792-6FB7AAC5F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16</a:t>
            </a:fld>
            <a:r>
              <a:rPr lang="en-US" altLang="ko-KR"/>
              <a:t>/17</a:t>
            </a: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E14AE9C-5281-463C-9850-8682230E9796}"/>
              </a:ext>
            </a:extLst>
          </p:cNvPr>
          <p:cNvCxnSpPr>
            <a:cxnSpLocks/>
          </p:cNvCxnSpPr>
          <p:nvPr/>
        </p:nvCxnSpPr>
        <p:spPr bwMode="auto">
          <a:xfrm>
            <a:off x="1887066" y="2780928"/>
            <a:ext cx="1656184" cy="0"/>
          </a:xfrm>
          <a:prstGeom prst="line">
            <a:avLst/>
          </a:prstGeom>
          <a:solidFill>
            <a:schemeClr val="hlink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7231908"/>
      </p:ext>
    </p:extLst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A10BA7-D82F-4A95-A816-958590A0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752"/>
            <a:ext cx="4705350" cy="3495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738BBC8-7459-43AB-8014-C09975C4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851373"/>
            <a:ext cx="3295650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5ABA205-2BB9-4EAB-BB28-CA4E27366B13}"/>
              </a:ext>
            </a:extLst>
          </p:cNvPr>
          <p:cNvSpPr/>
          <p:nvPr/>
        </p:nvSpPr>
        <p:spPr bwMode="auto">
          <a:xfrm>
            <a:off x="950962" y="3007226"/>
            <a:ext cx="2592288" cy="49378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C8191B-4B97-466F-88A9-CBF836450E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17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1704852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40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채널 이미지 표현 </a:t>
            </a:r>
            <a:r>
              <a:rPr lang="en-US" altLang="ko-KR" dirty="0"/>
              <a:t>(Grayscale)</a:t>
            </a:r>
          </a:p>
          <a:p>
            <a:endParaRPr lang="en-US" altLang="ko-KR" dirty="0"/>
          </a:p>
          <a:p>
            <a:r>
              <a:rPr lang="ko-KR" altLang="en-US" dirty="0"/>
              <a:t>다중 채널</a:t>
            </a:r>
            <a:r>
              <a:rPr lang="en-US" altLang="ko-KR" dirty="0"/>
              <a:t> </a:t>
            </a:r>
            <a:r>
              <a:rPr lang="ko-KR" altLang="en-US" dirty="0"/>
              <a:t>이미지 표현 </a:t>
            </a:r>
            <a:r>
              <a:rPr lang="en-US" altLang="ko-KR" dirty="0"/>
              <a:t>(RGB)</a:t>
            </a:r>
          </a:p>
          <a:p>
            <a:endParaRPr lang="en-US" altLang="ko-KR" dirty="0"/>
          </a:p>
          <a:p>
            <a:r>
              <a:rPr lang="ko-KR" altLang="en-US" dirty="0"/>
              <a:t>사칙연산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합성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반전</a:t>
            </a:r>
            <a:endParaRPr lang="en-US" altLang="ko-KR" dirty="0"/>
          </a:p>
        </p:txBody>
      </p:sp>
      <p:sp>
        <p:nvSpPr>
          <p:cNvPr id="4100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ECAEDB-4AFA-4A82-8531-A8A086C8F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2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채널</a:t>
            </a:r>
            <a:r>
              <a:rPr lang="en-US" altLang="ko-KR" dirty="0"/>
              <a:t> (</a:t>
            </a:r>
            <a:r>
              <a:rPr lang="ko-KR" altLang="en-US" dirty="0"/>
              <a:t>흑백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539750" y="1484313"/>
          <a:ext cx="4608512" cy="458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7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     </a:t>
                      </a:r>
                      <a:r>
                        <a:rPr lang="ko-KR" altLang="en-US" sz="1800" dirty="0"/>
                        <a:t>종류</a:t>
                      </a: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     </a:t>
                      </a:r>
                      <a:r>
                        <a:rPr lang="ko-KR" altLang="en-US" sz="1800" dirty="0"/>
                        <a:t>설명</a:t>
                      </a: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CV_8U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8bit </a:t>
                      </a:r>
                      <a:r>
                        <a:rPr lang="en-US" altLang="ko-KR" sz="1800" dirty="0"/>
                        <a:t>unsigned</a:t>
                      </a:r>
                      <a:r>
                        <a:rPr lang="en-US" altLang="ko-KR" sz="1800" baseline="0" dirty="0"/>
                        <a:t> integer</a:t>
                      </a:r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CV_8S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8bit signed</a:t>
                      </a:r>
                      <a:r>
                        <a:rPr lang="en-US" altLang="ko-KR" sz="1800" baseline="0" dirty="0"/>
                        <a:t> integer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CV_16S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16bit signed</a:t>
                      </a:r>
                      <a:r>
                        <a:rPr lang="en-US" altLang="ko-KR" sz="1800" baseline="0" dirty="0"/>
                        <a:t> integer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CV_32S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32bit signed</a:t>
                      </a:r>
                      <a:r>
                        <a:rPr lang="en-US" altLang="ko-KR" sz="1800" baseline="0" dirty="0"/>
                        <a:t> integer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CV_32F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32bit floating point number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5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CV_64F</a:t>
                      </a:r>
                      <a:endParaRPr lang="ko-KR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64bit floating point number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605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46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78188"/>
            <a:ext cx="2724150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92080" y="1844824"/>
            <a:ext cx="3637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none" dirty="0"/>
              <a:t>CV_8U</a:t>
            </a:r>
            <a:r>
              <a:rPr lang="ko-KR" altLang="en-US" u="none" dirty="0"/>
              <a:t>는 </a:t>
            </a:r>
            <a:r>
              <a:rPr lang="en-US" altLang="ko-KR" u="none" dirty="0"/>
              <a:t>unsigned integer </a:t>
            </a:r>
            <a:r>
              <a:rPr lang="ko-KR" altLang="en-US" u="none" dirty="0"/>
              <a:t>이므로 </a:t>
            </a:r>
            <a:r>
              <a:rPr lang="en-US" altLang="ko-KR" u="none" dirty="0"/>
              <a:t>2</a:t>
            </a:r>
            <a:r>
              <a:rPr lang="en-US" altLang="ko-KR" u="none" baseline="30000" dirty="0"/>
              <a:t>8</a:t>
            </a:r>
            <a:r>
              <a:rPr lang="ko-KR" altLang="en-US" u="none" dirty="0"/>
              <a:t>의 수를 표현 가능</a:t>
            </a:r>
            <a:br>
              <a:rPr lang="en-US" altLang="ko-KR" u="none" dirty="0"/>
            </a:br>
            <a:r>
              <a:rPr lang="en-US" altLang="ko-KR" u="none" dirty="0"/>
              <a:t>(0 ~ 255</a:t>
            </a:r>
            <a:r>
              <a:rPr lang="ko-KR" altLang="en-US" u="none" dirty="0"/>
              <a:t>까지 표현</a:t>
            </a:r>
            <a:r>
              <a:rPr lang="en-US" altLang="ko-KR" u="none" dirty="0"/>
              <a:t>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DB4CE7-6EEC-4EAE-ACF0-87C1E4AEF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3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2224736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채널 </a:t>
            </a:r>
            <a:r>
              <a:rPr lang="en-US" altLang="ko-KR" dirty="0"/>
              <a:t>(</a:t>
            </a:r>
            <a:r>
              <a:rPr lang="ko-KR" altLang="en-US" dirty="0"/>
              <a:t>컬러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948585"/>
              </p:ext>
            </p:extLst>
          </p:nvPr>
        </p:nvGraphicFramePr>
        <p:xfrm>
          <a:off x="539750" y="1508125"/>
          <a:ext cx="3889375" cy="4054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     </a:t>
                      </a:r>
                      <a:r>
                        <a:rPr lang="ko-KR" altLang="en-US" sz="1800" dirty="0"/>
                        <a:t>종류</a:t>
                      </a:r>
                    </a:p>
                  </a:txBody>
                  <a:tcPr marL="91462" marR="91462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       </a:t>
                      </a:r>
                      <a:r>
                        <a:rPr lang="ko-KR" altLang="en-US" sz="1800" dirty="0"/>
                        <a:t>설명</a:t>
                      </a:r>
                    </a:p>
                  </a:txBody>
                  <a:tcPr marL="91462" marR="91462" marT="45704" marB="4570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CV_8UC1</a:t>
                      </a:r>
                      <a:endParaRPr lang="ko-KR" altLang="en-US" sz="1800" dirty="0"/>
                    </a:p>
                  </a:txBody>
                  <a:tcPr marL="91462" marR="91462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 single</a:t>
                      </a:r>
                      <a:r>
                        <a:rPr lang="en-US" altLang="ko-KR" sz="1800" baseline="0" dirty="0"/>
                        <a:t> channel array with 8 bit unsigned integers</a:t>
                      </a:r>
                      <a:endParaRPr lang="ko-KR" altLang="en-US" sz="1800" dirty="0"/>
                    </a:p>
                  </a:txBody>
                  <a:tcPr marL="91462" marR="91462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CV_8UC2</a:t>
                      </a:r>
                      <a:endParaRPr lang="ko-KR" altLang="en-US" sz="1800" dirty="0"/>
                    </a:p>
                  </a:txBody>
                  <a:tcPr marL="91462" marR="91462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2 </a:t>
                      </a:r>
                      <a:r>
                        <a:rPr lang="en-US" altLang="ko-KR" sz="1800" baseline="0" dirty="0"/>
                        <a:t>channel array with 8 bit unsigned integers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62" marR="91462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CV_8UC3</a:t>
                      </a:r>
                      <a:endParaRPr lang="ko-KR" altLang="en-US" sz="1800" dirty="0"/>
                    </a:p>
                  </a:txBody>
                  <a:tcPr marL="91462" marR="91462" marT="45704" marB="45704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 </a:t>
                      </a:r>
                      <a:r>
                        <a:rPr lang="en-US" altLang="ko-KR" sz="1800" baseline="0" dirty="0"/>
                        <a:t>channel array with 8 bit unsigned integers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62" marR="91462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0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CV_8UC(n)</a:t>
                      </a:r>
                      <a:endParaRPr lang="ko-KR" altLang="en-US" sz="1800" dirty="0"/>
                    </a:p>
                  </a:txBody>
                  <a:tcPr marL="91462" marR="91462" marT="45704" marB="4570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</a:t>
                      </a:r>
                      <a:r>
                        <a:rPr lang="en-US" altLang="ko-KR" sz="1800" baseline="0" dirty="0"/>
                        <a:t> channel array with 8 bit unsigned integers</a:t>
                      </a:r>
                      <a:endParaRPr lang="ko-KR" altLang="en-US" sz="1800" dirty="0"/>
                    </a:p>
                    <a:p>
                      <a:pPr latinLnBrk="1"/>
                      <a:endParaRPr lang="ko-KR" altLang="en-US" sz="1800" dirty="0"/>
                    </a:p>
                  </a:txBody>
                  <a:tcPr marL="91462" marR="91462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23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sp>
        <p:nvSpPr>
          <p:cNvPr id="25625" name="TextBox 6"/>
          <p:cNvSpPr txBox="1">
            <a:spLocks noChangeArrowheads="1"/>
          </p:cNvSpPr>
          <p:nvPr/>
        </p:nvSpPr>
        <p:spPr bwMode="auto">
          <a:xfrm>
            <a:off x="4787900" y="1620838"/>
            <a:ext cx="34559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eaLnBrk="1" hangingPunct="1"/>
            <a:r>
              <a:rPr lang="en-US" altLang="ko-KR" u="none" dirty="0"/>
              <a:t> </a:t>
            </a:r>
            <a:r>
              <a:rPr lang="ko-KR" altLang="en-US" u="none" dirty="0"/>
              <a:t>예를 들어 </a:t>
            </a:r>
            <a:r>
              <a:rPr lang="en-US" altLang="ko-KR" u="none" dirty="0"/>
              <a:t>3</a:t>
            </a:r>
            <a:r>
              <a:rPr lang="ko-KR" altLang="en-US" u="none" dirty="0"/>
              <a:t>채널 </a:t>
            </a:r>
            <a:r>
              <a:rPr lang="en-US" altLang="ko-KR" u="none" dirty="0"/>
              <a:t>8bit </a:t>
            </a:r>
            <a:r>
              <a:rPr lang="ko-KR" altLang="en-US" u="none" dirty="0"/>
              <a:t>배열은 </a:t>
            </a:r>
            <a:r>
              <a:rPr lang="en-US" altLang="ko-KR" u="none" dirty="0"/>
              <a:t>8bit </a:t>
            </a:r>
            <a:r>
              <a:rPr lang="ko-KR" altLang="en-US" u="none" dirty="0" err="1"/>
              <a:t>싱글</a:t>
            </a:r>
            <a:r>
              <a:rPr lang="ko-KR" altLang="en-US" u="none" dirty="0"/>
              <a:t> 배열이 </a:t>
            </a:r>
            <a:r>
              <a:rPr lang="en-US" altLang="ko-KR" u="none" dirty="0"/>
              <a:t>3</a:t>
            </a:r>
            <a:r>
              <a:rPr lang="ko-KR" altLang="en-US" u="none" dirty="0"/>
              <a:t>개 있으므로 </a:t>
            </a:r>
            <a:r>
              <a:rPr lang="en-US" altLang="ko-KR" u="none" dirty="0"/>
              <a:t>0~255</a:t>
            </a:r>
            <a:r>
              <a:rPr lang="ko-KR" altLang="en-US" u="none" dirty="0"/>
              <a:t>까지의 수를 가질 수 있는 배열이 </a:t>
            </a:r>
            <a:r>
              <a:rPr lang="en-US" altLang="ko-KR" u="none" dirty="0"/>
              <a:t>3</a:t>
            </a:r>
            <a:r>
              <a:rPr lang="ko-KR" altLang="en-US" u="none" dirty="0"/>
              <a:t>개 겹쳐있다고 할 수 있고 이는 </a:t>
            </a:r>
            <a:r>
              <a:rPr lang="en-US" altLang="ko-KR" u="none" dirty="0"/>
              <a:t>(1 </a:t>
            </a:r>
            <a:r>
              <a:rPr lang="ko-KR" altLang="en-US" u="none" dirty="0"/>
              <a:t>배열</a:t>
            </a:r>
            <a:r>
              <a:rPr lang="en-US" altLang="ko-KR" u="none" dirty="0"/>
              <a:t>,2</a:t>
            </a:r>
            <a:r>
              <a:rPr lang="ko-KR" altLang="en-US" u="none" dirty="0"/>
              <a:t>배열</a:t>
            </a:r>
            <a:r>
              <a:rPr lang="en-US" altLang="ko-KR" u="none" dirty="0"/>
              <a:t>,3</a:t>
            </a:r>
            <a:r>
              <a:rPr lang="ko-KR" altLang="en-US" u="none" dirty="0"/>
              <a:t>배열</a:t>
            </a:r>
            <a:r>
              <a:rPr lang="en-US" altLang="ko-KR" u="none" dirty="0"/>
              <a:t>)</a:t>
            </a:r>
            <a:r>
              <a:rPr lang="ko-KR" altLang="en-US" u="none" dirty="0"/>
              <a:t>로 표현</a:t>
            </a:r>
          </a:p>
        </p:txBody>
      </p:sp>
      <p:pic>
        <p:nvPicPr>
          <p:cNvPr id="25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5" y="3235325"/>
            <a:ext cx="32480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27" name="TextBox 2"/>
          <p:cNvSpPr txBox="1">
            <a:spLocks noChangeArrowheads="1"/>
          </p:cNvSpPr>
          <p:nvPr/>
        </p:nvSpPr>
        <p:spPr bwMode="auto">
          <a:xfrm>
            <a:off x="4835578" y="5722938"/>
            <a:ext cx="3074881" cy="63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u="none" dirty="0"/>
              <a:t>위 그림의 </a:t>
            </a:r>
            <a:r>
              <a:rPr lang="en-US" altLang="ko-KR" b="1" u="none" dirty="0"/>
              <a:t>3</a:t>
            </a:r>
            <a:r>
              <a:rPr lang="ko-KR" altLang="en-US" b="1" u="none" dirty="0"/>
              <a:t>채널 첫번째 요소는</a:t>
            </a:r>
            <a:endParaRPr lang="en-US" altLang="ko-KR" b="1" u="none" dirty="0"/>
          </a:p>
          <a:p>
            <a:pPr eaLnBrk="1" hangingPunct="1">
              <a:buNone/>
            </a:pPr>
            <a:r>
              <a:rPr lang="en-US" altLang="ko-KR" b="1" u="none" dirty="0"/>
              <a:t>[54,0,34]</a:t>
            </a:r>
            <a:endParaRPr lang="ko-KR" altLang="en-US" b="1" u="non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A7C18-0A94-4962-90A1-29C669201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4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1840027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사칙연산</a:t>
            </a:r>
          </a:p>
        </p:txBody>
      </p:sp>
      <p:sp>
        <p:nvSpPr>
          <p:cNvPr id="25623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1BEEF8-3718-4C2A-990C-9853A35B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37" y="1497093"/>
            <a:ext cx="6072163" cy="2200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3C383-D94F-4CF7-ABD5-14B1C9D6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87" y="3866986"/>
            <a:ext cx="6099241" cy="2172982"/>
          </a:xfrm>
          <a:prstGeom prst="rect">
            <a:avLst/>
          </a:prstGeom>
        </p:spPr>
      </p:pic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9D1DC81-8E28-4D4D-96C1-AE8D73E642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5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10699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합성</a:t>
            </a:r>
            <a:r>
              <a:rPr lang="en-US" altLang="ko-KR" dirty="0"/>
              <a:t>, </a:t>
            </a:r>
            <a:r>
              <a:rPr lang="ko-KR" altLang="en-US" dirty="0"/>
              <a:t>차</a:t>
            </a:r>
            <a:r>
              <a:rPr lang="en-US" altLang="ko-KR" dirty="0"/>
              <a:t>, </a:t>
            </a:r>
            <a:r>
              <a:rPr lang="ko-KR" altLang="en-US" dirty="0"/>
              <a:t>반전</a:t>
            </a:r>
          </a:p>
        </p:txBody>
      </p:sp>
      <p:sp>
        <p:nvSpPr>
          <p:cNvPr id="25623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EDED098-68B2-4E2E-AE08-66BA7B3C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9" y="1103364"/>
            <a:ext cx="5234160" cy="17712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84FEEB-CE26-4CA2-B0D3-C1440A492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89" y="2894375"/>
            <a:ext cx="5194292" cy="17542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EB9C65D-3B15-4685-964F-120254A7C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85" y="4679116"/>
            <a:ext cx="3457166" cy="170295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6075554-C4BD-4196-9969-D532D8CF2556}"/>
              </a:ext>
            </a:extLst>
          </p:cNvPr>
          <p:cNvCxnSpPr/>
          <p:nvPr/>
        </p:nvCxnSpPr>
        <p:spPr bwMode="auto">
          <a:xfrm>
            <a:off x="533400" y="2874663"/>
            <a:ext cx="6705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134C24-8465-407A-B33D-CDCE510C8065}"/>
              </a:ext>
            </a:extLst>
          </p:cNvPr>
          <p:cNvCxnSpPr/>
          <p:nvPr/>
        </p:nvCxnSpPr>
        <p:spPr bwMode="auto">
          <a:xfrm>
            <a:off x="533400" y="4648588"/>
            <a:ext cx="670560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TextBox 6">
            <a:extLst>
              <a:ext uri="{FF2B5EF4-FFF2-40B4-BE49-F238E27FC236}">
                <a16:creationId xmlns:a16="http://schemas.microsoft.com/office/drawing/2014/main" id="{BEF3C34A-517D-434F-B918-6744E23CC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839" y="1739200"/>
            <a:ext cx="1727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eaLnBrk="1" hangingPunct="1">
              <a:buNone/>
            </a:pPr>
            <a:r>
              <a:rPr lang="ko-KR" altLang="en-US" b="1" u="none" dirty="0"/>
              <a:t>합성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C665C02-B70A-40CD-9D0C-DD6AED2E0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839" y="3527006"/>
            <a:ext cx="1727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eaLnBrk="1" hangingPunct="1">
              <a:buNone/>
            </a:pPr>
            <a:r>
              <a:rPr lang="ko-KR" altLang="en-US" b="1" u="none" dirty="0"/>
              <a:t>차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5DDCD17-00B5-412F-889B-0E17AC731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839" y="5361315"/>
            <a:ext cx="17279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l" eaLnBrk="1" hangingPunct="1">
              <a:buNone/>
            </a:pPr>
            <a:r>
              <a:rPr lang="ko-KR" altLang="en-US" b="1" u="none" dirty="0"/>
              <a:t>반전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A44DF2-6547-4461-A201-2847A820F7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6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0841737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7B3E06-9929-4C14-A99C-E4A57527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88" y="1405990"/>
            <a:ext cx="2803043" cy="11352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6F3DF2-A7F9-4564-876A-C8B9FFF7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" y="2591062"/>
            <a:ext cx="4141495" cy="16958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969DA19-08AA-4C90-AEE3-475FEA986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689" y="4437112"/>
            <a:ext cx="3987328" cy="16958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41CECD-FC59-4FFE-B476-2B69FB9AA1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9737" y="3371277"/>
            <a:ext cx="3133725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1500876-B2E1-4077-BD30-B7686FF812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7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4759040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D0639F-A792-4722-90D9-782C9146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1" y="1340768"/>
            <a:ext cx="5664584" cy="2271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340B6F-B51A-4F35-AEDC-02F68A2B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4100292"/>
            <a:ext cx="2389574" cy="2271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F1A2D34-7F0D-4573-AB32-2EEC89CDE6F3}"/>
              </a:ext>
            </a:extLst>
          </p:cNvPr>
          <p:cNvSpPr/>
          <p:nvPr/>
        </p:nvSpPr>
        <p:spPr bwMode="auto">
          <a:xfrm>
            <a:off x="4306794" y="4141084"/>
            <a:ext cx="98365" cy="9836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742950" marR="0" indent="-28575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tabLst/>
            </a:pPr>
            <a:endParaRPr kumimoji="0" lang="ko-KR" altLang="en-US" sz="16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굴림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A4177E-6905-4470-98D8-259495521D64}"/>
              </a:ext>
            </a:extLst>
          </p:cNvPr>
          <p:cNvCxnSpPr>
            <a:endCxn id="10" idx="0"/>
          </p:cNvCxnSpPr>
          <p:nvPr/>
        </p:nvCxnSpPr>
        <p:spPr bwMode="auto">
          <a:xfrm>
            <a:off x="4038600" y="3140968"/>
            <a:ext cx="317377" cy="1000116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BEA5A0A-4811-4F9A-8FA9-CB450990A212}"/>
              </a:ext>
            </a:extLst>
          </p:cNvPr>
          <p:cNvCxnSpPr/>
          <p:nvPr/>
        </p:nvCxnSpPr>
        <p:spPr bwMode="auto">
          <a:xfrm>
            <a:off x="3459626" y="3140968"/>
            <a:ext cx="1069188" cy="0"/>
          </a:xfrm>
          <a:prstGeom prst="line">
            <a:avLst/>
          </a:prstGeom>
          <a:solidFill>
            <a:schemeClr val="hlink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BCBDAAD1-AF41-4A8E-8693-16962381D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8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2453586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8196" name="바닥글 개체 틀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 sz="1600" u="sng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1200" u="none">
                <a:solidFill>
                  <a:schemeClr val="bg1"/>
                </a:solidFill>
                <a:latin typeface="Arial Black" pitchFamily="34" charset="0"/>
              </a:rPr>
              <a:t>Computer Vision &amp; Pattern Recognition Lab.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61EB6D-2792-4676-B279-9DE9C111C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18" y="1245896"/>
            <a:ext cx="4532163" cy="505200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2EE44A5-576A-402E-8918-222C03D8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564353"/>
            <a:ext cx="4600575" cy="1733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71A2F-E784-41EF-A3C9-24AF6EE0B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C6EBCC-F479-4C94-9CFA-5B9ECA458EE6}" type="slidenum">
              <a:rPr lang="en-US" altLang="ko-KR" smtClean="0"/>
              <a:pPr>
                <a:defRPr/>
              </a:pPr>
              <a:t>9</a:t>
            </a:fld>
            <a:r>
              <a:rPr lang="en-US" altLang="ko-KR"/>
              <a:t>/17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69228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신입생세미나">
  <a:themeElements>
    <a:clrScheme name="신입생세미나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신입생세미나">
      <a:majorFont>
        <a:latin typeface="Arial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742950" marR="0" indent="-28575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80000"/>
          <a:buFont typeface="Wingdings" pitchFamily="2" charset="2"/>
          <a:buChar char="n"/>
          <a:tabLst/>
          <a:defRPr kumimoji="0" lang="ko-KR" altLang="en-US" sz="16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신입생세미나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신입생세미나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Settings\ICE\바탕 화면\신입생세미나.pot</Template>
  <TotalTime>9491</TotalTime>
  <Words>459</Words>
  <Application>Microsoft Office PowerPoint</Application>
  <PresentationFormat>화면 슬라이드 쇼(4:3)</PresentationFormat>
  <Paragraphs>130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Arial</vt:lpstr>
      <vt:lpstr>Arial Black</vt:lpstr>
      <vt:lpstr>Times New Roman</vt:lpstr>
      <vt:lpstr>Wingdings</vt:lpstr>
      <vt:lpstr>신입생세미나</vt:lpstr>
      <vt:lpstr>멀티미디어정보처리 실습 #2</vt:lpstr>
      <vt:lpstr>목차</vt:lpstr>
      <vt:lpstr>단일 채널 (흑백)</vt:lpstr>
      <vt:lpstr>다중 채널 (컬러)</vt:lpstr>
      <vt:lpstr>사칙연산</vt:lpstr>
      <vt:lpstr>합성, 차, 반전</vt:lpstr>
      <vt:lpstr>실습 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  <vt:lpstr>실습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 정보처리</dc:title>
  <dc:creator>ICE</dc:creator>
  <cp:lastModifiedBy>cyc</cp:lastModifiedBy>
  <cp:revision>236</cp:revision>
  <dcterms:created xsi:type="dcterms:W3CDTF">2007-02-28T01:30:25Z</dcterms:created>
  <dcterms:modified xsi:type="dcterms:W3CDTF">2019-03-26T19:43:07Z</dcterms:modified>
</cp:coreProperties>
</file>