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34" r:id="rId4"/>
    <p:sldId id="304" r:id="rId5"/>
    <p:sldId id="306" r:id="rId6"/>
    <p:sldId id="305" r:id="rId7"/>
    <p:sldId id="333" r:id="rId8"/>
    <p:sldId id="338" r:id="rId9"/>
    <p:sldId id="339" r:id="rId10"/>
    <p:sldId id="310" r:id="rId11"/>
    <p:sldId id="311" r:id="rId12"/>
    <p:sldId id="335" r:id="rId13"/>
    <p:sldId id="340" r:id="rId14"/>
    <p:sldId id="341" r:id="rId15"/>
    <p:sldId id="342" r:id="rId16"/>
    <p:sldId id="308" r:id="rId17"/>
    <p:sldId id="345" r:id="rId18"/>
    <p:sldId id="336" r:id="rId19"/>
    <p:sldId id="309" r:id="rId20"/>
    <p:sldId id="337" r:id="rId21"/>
    <p:sldId id="261" r:id="rId22"/>
    <p:sldId id="346" r:id="rId23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08" autoAdjust="0"/>
  </p:normalViewPr>
  <p:slideViewPr>
    <p:cSldViewPr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1B7411-AC20-4CD7-8465-395796A83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Stretching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명암 대비가 낮은 영상을 개선시킴</a:t>
            </a:r>
          </a:p>
          <a:p>
            <a:endParaRPr lang="ko-KR" altLang="en-US" dirty="0"/>
          </a:p>
          <a:p>
            <a:r>
              <a:rPr lang="ko-KR" altLang="en-US" dirty="0"/>
              <a:t>히스토그램이 모든 범위의 밝기 값을 포함하도록</a:t>
            </a:r>
            <a:br>
              <a:rPr lang="en-US" altLang="ko-KR" dirty="0"/>
            </a:br>
            <a:r>
              <a:rPr lang="ko-KR" altLang="en-US" dirty="0"/>
              <a:t>영상의 밝기 분포를 개선시킴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/29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39909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7032"/>
            <a:ext cx="39052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47606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Stretching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/29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" y="1340768"/>
            <a:ext cx="4848076" cy="15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" y="2841036"/>
            <a:ext cx="4848076" cy="337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910615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 Stretching)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9F6778-1BF0-468D-9153-A63D4F5D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2776"/>
            <a:ext cx="5910808" cy="33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4037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 Stretching)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E38C5D-19DB-4474-9E14-735ADB242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1233604"/>
            <a:ext cx="3831487" cy="3652544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48776B-7006-415C-83F7-78790725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925" y="1233603"/>
            <a:ext cx="3442023" cy="4715677"/>
          </a:xfrm>
          <a:prstGeom prst="rect">
            <a:avLst/>
          </a:prstGeom>
          <a:ln>
            <a:noFill/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9AA4BB-CC66-4D95-8945-626FB3B3E1DF}"/>
              </a:ext>
            </a:extLst>
          </p:cNvPr>
          <p:cNvCxnSpPr>
            <a:cxnSpLocks/>
          </p:cNvCxnSpPr>
          <p:nvPr/>
        </p:nvCxnSpPr>
        <p:spPr bwMode="auto">
          <a:xfrm>
            <a:off x="4364887" y="1412776"/>
            <a:ext cx="59803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4637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 Stretching)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66BA3-D93B-4AE8-B345-E5AB0908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752"/>
            <a:ext cx="6414864" cy="37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4216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 Stretching)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0D1B4-D67C-4F6C-A71C-9D4AF88E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68760"/>
            <a:ext cx="5190728" cy="45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712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win-4\Desktop\lena_hist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1" y="2780928"/>
            <a:ext cx="1967182" cy="31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80928"/>
            <a:ext cx="1967182" cy="316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 Equalization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영상의 명암 값 분포를 재분배하여 일정한 분포를 가진 히스토그램을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/29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48550"/>
            <a:ext cx="3585794" cy="26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26204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(Histogram Equalization)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A72086-0F07-4019-834E-F597080C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8"/>
          <a:stretch/>
        </p:blipFill>
        <p:spPr>
          <a:xfrm>
            <a:off x="533400" y="1124744"/>
            <a:ext cx="627843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5433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(Histogram Equalization)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65E32-5BE2-4182-A3C0-3E7970D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96752"/>
            <a:ext cx="491577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9471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" y="3805774"/>
            <a:ext cx="4461677" cy="243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임계</a:t>
            </a:r>
            <a:r>
              <a:rPr lang="en-US" altLang="ko-KR" dirty="0"/>
              <a:t> </a:t>
            </a:r>
            <a:r>
              <a:rPr lang="ko-KR" altLang="en-US" dirty="0"/>
              <a:t>값을 주어 그 값 보다 높은 명암 값들과</a:t>
            </a:r>
            <a:br>
              <a:rPr lang="en-US" altLang="ko-KR" dirty="0"/>
            </a:br>
            <a:r>
              <a:rPr lang="ko-KR" altLang="en-US" dirty="0"/>
              <a:t> 낮은 값들의 변화를 주어 영상을 변화시킴</a:t>
            </a:r>
          </a:p>
          <a:p>
            <a:endParaRPr lang="ko-KR" altLang="en-US" dirty="0"/>
          </a:p>
          <a:p>
            <a:r>
              <a:rPr lang="ko-KR" altLang="en-US" dirty="0"/>
              <a:t>이진화</a:t>
            </a:r>
            <a:r>
              <a:rPr lang="en-US" altLang="ko-KR" dirty="0"/>
              <a:t>(Binary)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가지 값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255)</a:t>
            </a:r>
            <a:r>
              <a:rPr lang="ko-KR" altLang="en-US" dirty="0"/>
              <a:t>을 갖는 영상으로 변환함으로써</a:t>
            </a:r>
            <a:br>
              <a:rPr lang="en-US" altLang="ko-KR" dirty="0"/>
            </a:br>
            <a:r>
              <a:rPr lang="ko-KR" altLang="en-US" dirty="0"/>
              <a:t> 영상의 분석을 용이하게 할 수 있음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34" y="3814957"/>
            <a:ext cx="4561159" cy="241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51662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</a:p>
          <a:p>
            <a:endParaRPr lang="en-US" altLang="ko-KR" dirty="0"/>
          </a:p>
          <a:p>
            <a:r>
              <a:rPr lang="en-US" altLang="ko-KR" dirty="0"/>
              <a:t>Histogram Equalization</a:t>
            </a:r>
          </a:p>
          <a:p>
            <a:endParaRPr lang="en-US" altLang="ko-KR" dirty="0"/>
          </a:p>
          <a:p>
            <a:r>
              <a:rPr lang="en-US" altLang="ko-KR" dirty="0"/>
              <a:t>Histogram Stretching</a:t>
            </a:r>
          </a:p>
          <a:p>
            <a:endParaRPr lang="en-US" altLang="ko-KR" dirty="0"/>
          </a:p>
          <a:p>
            <a:r>
              <a:rPr lang="en-US" altLang="ko-KR" dirty="0"/>
              <a:t>Threshold</a:t>
            </a: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CAEDB-4AFA-4A82-8531-A8A086C8F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C110D-D0D9-4554-86AA-EBE294B8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40609"/>
            <a:ext cx="1552165" cy="2077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364A3B-3AF8-463A-93AE-57E7B627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645024"/>
            <a:ext cx="2872319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6D8581-F1F9-4440-8F82-0B48711F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010" y="5286006"/>
            <a:ext cx="1897000" cy="111411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(Threshold)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5F982-0B0D-4C28-A32F-58C7882C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751"/>
            <a:ext cx="5550768" cy="47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8970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(Threshold, </a:t>
            </a:r>
            <a:r>
              <a:rPr lang="ko-KR" altLang="en-US" dirty="0"/>
              <a:t>내장함수 </a:t>
            </a:r>
            <a:r>
              <a:rPr lang="en-US" altLang="ko-KR" dirty="0"/>
              <a:t>Otsu)</a:t>
            </a:r>
            <a:endParaRPr lang="ko-KR" altLang="en-US" dirty="0"/>
          </a:p>
        </p:txBody>
      </p:sp>
      <p:sp>
        <p:nvSpPr>
          <p:cNvPr id="2765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/29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BE9EDE-0124-4045-9A3D-FB997F4B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05771"/>
            <a:ext cx="5670288" cy="22138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188959-E9F2-4BF6-8A63-A8C18F32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69150"/>
            <a:ext cx="5649401" cy="220337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ko-KR" altLang="en-US" dirty="0"/>
              <a:t>영상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65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/29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9E5D4-A5CD-43BA-BEAB-E189C1BD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8402"/>
            <a:ext cx="4686672" cy="49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FA8C7-3FB7-4D9F-9EAD-CBA4DB28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77530"/>
            <a:ext cx="3102496" cy="2139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139B0D-2AC7-4A6C-A099-3ACF28B88D02}"/>
              </a:ext>
            </a:extLst>
          </p:cNvPr>
          <p:cNvSpPr/>
          <p:nvPr/>
        </p:nvSpPr>
        <p:spPr bwMode="auto">
          <a:xfrm>
            <a:off x="502578" y="3576507"/>
            <a:ext cx="231040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830652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1" dirty="0"/>
              <a:t>히스토그램</a:t>
            </a:r>
            <a:r>
              <a:rPr lang="en-US" altLang="ko-KR" dirty="0"/>
              <a:t>(histogram)</a:t>
            </a:r>
            <a:r>
              <a:rPr lang="ko-KR" altLang="en-US" dirty="0"/>
              <a:t>이란 </a:t>
            </a:r>
            <a:r>
              <a:rPr lang="ko-KR" altLang="en-US" b="1" dirty="0">
                <a:solidFill>
                  <a:srgbClr val="FF0000"/>
                </a:solidFill>
              </a:rPr>
              <a:t>도수 분포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FF0000"/>
                </a:solidFill>
              </a:rPr>
              <a:t>정보 그림</a:t>
            </a:r>
            <a:r>
              <a:rPr lang="ko-KR" altLang="en-US" dirty="0"/>
              <a:t>으로 나타낸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이미지가 갖고 있는 각 픽셀의 </a:t>
            </a:r>
            <a:r>
              <a:rPr lang="ko-KR" altLang="en-US" b="1" dirty="0">
                <a:solidFill>
                  <a:srgbClr val="FF0000"/>
                </a:solidFill>
              </a:rPr>
              <a:t>명암 값 빈도수</a:t>
            </a:r>
            <a:r>
              <a:rPr lang="ko-KR" altLang="en-US" dirty="0"/>
              <a:t>를 나타낸 막대 그래프</a:t>
            </a:r>
          </a:p>
        </p:txBody>
      </p:sp>
      <p:pic>
        <p:nvPicPr>
          <p:cNvPr id="6" name="Picture 1142" descr="UNI0d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0603" y="3538538"/>
            <a:ext cx="2089150" cy="2074862"/>
          </a:xfrm>
          <a:prstGeom prst="rect">
            <a:avLst/>
          </a:prstGeom>
          <a:noFill/>
        </p:spPr>
      </p:pic>
      <p:graphicFrame>
        <p:nvGraphicFramePr>
          <p:cNvPr id="7" name="Object 1144"/>
          <p:cNvGraphicFramePr>
            <a:graphicFrameLocks noChangeAspect="1"/>
          </p:cNvGraphicFramePr>
          <p:nvPr>
            <p:extLst/>
          </p:nvPr>
        </p:nvGraphicFramePr>
        <p:xfrm>
          <a:off x="4716016" y="3394075"/>
          <a:ext cx="24479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그림" r:id="rId4" imgW="3105000" imgH="2981160" progId="StaticMetafile">
                  <p:embed/>
                </p:oleObj>
              </mc:Choice>
              <mc:Fallback>
                <p:oleObj name="그림" r:id="rId4" imgW="3105000" imgH="2981160" progId="StaticMetafile">
                  <p:embed/>
                  <p:pic>
                    <p:nvPicPr>
                      <p:cNvPr id="7" name="Object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394075"/>
                        <a:ext cx="24479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/22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</p:spTree>
    <p:extLst>
      <p:ext uri="{BB962C8B-B14F-4D97-AF65-F5344CB8AC3E}">
        <p14:creationId xmlns:p14="http://schemas.microsoft.com/office/powerpoint/2010/main" val="228305172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292078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win-4\Desktop\lena_gr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325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79307"/>
            <a:ext cx="4910733" cy="49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r>
              <a:rPr lang="ko-KR" altLang="en-US" dirty="0"/>
              <a:t> 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421672" y="2255106"/>
            <a:ext cx="198000" cy="19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40939" y="3304913"/>
            <a:ext cx="666000" cy="66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/22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</p:spTree>
    <p:extLst>
      <p:ext uri="{BB962C8B-B14F-4D97-AF65-F5344CB8AC3E}">
        <p14:creationId xmlns:p14="http://schemas.microsoft.com/office/powerpoint/2010/main" val="85977658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pic>
        <p:nvPicPr>
          <p:cNvPr id="2050" name="Picture 2" descr="C:\Users\win-4\Desktop\eye_roi_histo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8269" r="4258" b="2260"/>
          <a:stretch/>
        </p:blipFill>
        <p:spPr bwMode="auto">
          <a:xfrm>
            <a:off x="4860032" y="2276871"/>
            <a:ext cx="2448272" cy="389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/22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AD1B9D18-D7B5-4775-AB95-B6F44BB3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292078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C604CD-7F5B-4FC0-B944-DB7F8A1566AB}"/>
              </a:ext>
            </a:extLst>
          </p:cNvPr>
          <p:cNvSpPr/>
          <p:nvPr/>
        </p:nvSpPr>
        <p:spPr bwMode="auto">
          <a:xfrm>
            <a:off x="540939" y="3304913"/>
            <a:ext cx="666000" cy="66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E4808-6265-4EDA-A6CA-AB2B971D226A}"/>
              </a:ext>
            </a:extLst>
          </p:cNvPr>
          <p:cNvCxnSpPr/>
          <p:nvPr/>
        </p:nvCxnSpPr>
        <p:spPr bwMode="auto">
          <a:xfrm>
            <a:off x="4932040" y="6172398"/>
            <a:ext cx="230696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F7FB22-095A-4FEA-992E-57301E3794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2276870"/>
            <a:ext cx="0" cy="38955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561F2-4985-489C-B3B0-D4D6488033E5}"/>
              </a:ext>
            </a:extLst>
          </p:cNvPr>
          <p:cNvSpPr/>
          <p:nvPr/>
        </p:nvSpPr>
        <p:spPr>
          <a:xfrm>
            <a:off x="5761002" y="620127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 err="1"/>
              <a:t>명암값</a:t>
            </a:r>
            <a:endParaRPr lang="ko-KR" altLang="en-US" sz="1200" b="1" u="none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F1451E-CBA3-451D-B2D3-B725AA7851FA}"/>
              </a:ext>
            </a:extLst>
          </p:cNvPr>
          <p:cNvSpPr/>
          <p:nvPr/>
        </p:nvSpPr>
        <p:spPr>
          <a:xfrm>
            <a:off x="4572000" y="2420888"/>
            <a:ext cx="335348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빈</a:t>
            </a:r>
            <a:endParaRPr lang="en-US" altLang="ko-KR" sz="1200" b="1" u="none" dirty="0"/>
          </a:p>
          <a:p>
            <a:pPr>
              <a:buNone/>
            </a:pPr>
            <a:r>
              <a:rPr lang="ko-KR" altLang="en-US" sz="1200" b="1" u="none" dirty="0"/>
              <a:t>도</a:t>
            </a:r>
            <a:endParaRPr lang="en-US" altLang="ko-KR" sz="1200" b="1" u="none" dirty="0"/>
          </a:p>
          <a:p>
            <a:pPr>
              <a:buNone/>
            </a:pPr>
            <a:r>
              <a:rPr lang="ko-KR" altLang="en-US" sz="1200" b="1" u="none" dirty="0"/>
              <a:t>수</a:t>
            </a:r>
            <a:endParaRPr lang="en-US" altLang="ko-KR" sz="1200" b="1" u="none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3A62B4-FF03-452D-BEC0-0674588A4DA3}"/>
              </a:ext>
            </a:extLst>
          </p:cNvPr>
          <p:cNvSpPr/>
          <p:nvPr/>
        </p:nvSpPr>
        <p:spPr>
          <a:xfrm>
            <a:off x="4797227" y="6201271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200" b="1" u="none" dirty="0"/>
              <a:t>0</a:t>
            </a:r>
            <a:endParaRPr lang="ko-KR" altLang="en-US" sz="1200" b="1" u="none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6EE5DB-DB28-4267-9328-1F3479CA6D38}"/>
              </a:ext>
            </a:extLst>
          </p:cNvPr>
          <p:cNvSpPr/>
          <p:nvPr/>
        </p:nvSpPr>
        <p:spPr>
          <a:xfrm>
            <a:off x="6866828" y="6201271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200" b="1" u="none" dirty="0"/>
              <a:t>255</a:t>
            </a:r>
            <a:endParaRPr lang="ko-KR" altLang="en-US" sz="1200" b="1" u="none" dirty="0"/>
          </a:p>
        </p:txBody>
      </p:sp>
    </p:spTree>
    <p:extLst>
      <p:ext uri="{BB962C8B-B14F-4D97-AF65-F5344CB8AC3E}">
        <p14:creationId xmlns:p14="http://schemas.microsoft.com/office/powerpoint/2010/main" val="387596096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2014538" y="1600200"/>
          <a:ext cx="51149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그림" r:id="rId3" imgW="5691798" imgH="5087776" progId="StaticMetafile">
                  <p:embed/>
                </p:oleObj>
              </mc:Choice>
              <mc:Fallback>
                <p:oleObj name="그림" r:id="rId3" imgW="5691798" imgH="5087776" progId="StaticMetafile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1600200"/>
                        <a:ext cx="51149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/22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</p:spTree>
    <p:extLst>
      <p:ext uri="{BB962C8B-B14F-4D97-AF65-F5344CB8AC3E}">
        <p14:creationId xmlns:p14="http://schemas.microsoft.com/office/powerpoint/2010/main" val="45174624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A541FF-AB9E-4D9B-A975-1973BF7D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9" y="1310570"/>
            <a:ext cx="7323747" cy="15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4852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B8DA68-F2B3-4054-AFC8-AD422965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1" y="1310569"/>
            <a:ext cx="7817761" cy="45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501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(Histogram)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/17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7BFFAC-2D6E-4A8B-92C3-1A9F6BF8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3" y="1412776"/>
            <a:ext cx="5191085" cy="311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379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9525</TotalTime>
  <Words>270</Words>
  <Application>Microsoft Office PowerPoint</Application>
  <PresentationFormat>화면 슬라이드 쇼(4:3)</PresentationFormat>
  <Paragraphs>93</Paragraphs>
  <Slides>22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Arial Black</vt:lpstr>
      <vt:lpstr>Times New Roman</vt:lpstr>
      <vt:lpstr>Wingdings</vt:lpstr>
      <vt:lpstr>신입생세미나</vt:lpstr>
      <vt:lpstr>그림</vt:lpstr>
      <vt:lpstr>멀티미디어정보처리 실습 #3</vt:lpstr>
      <vt:lpstr>목차</vt:lpstr>
      <vt:lpstr>Histogram</vt:lpstr>
      <vt:lpstr>Histogram </vt:lpstr>
      <vt:lpstr>Histogram</vt:lpstr>
      <vt:lpstr>Histogram</vt:lpstr>
      <vt:lpstr>실습 (Histogram)</vt:lpstr>
      <vt:lpstr>실습 (Histogram)</vt:lpstr>
      <vt:lpstr>실습 (Histogram)</vt:lpstr>
      <vt:lpstr>Histogram Stretching</vt:lpstr>
      <vt:lpstr>Histogram Stretching</vt:lpstr>
      <vt:lpstr>실습 (Histogram Stretching)</vt:lpstr>
      <vt:lpstr>실습 (Histogram Stretching)</vt:lpstr>
      <vt:lpstr>실습 (Histogram Stretching)</vt:lpstr>
      <vt:lpstr>실습 (Histogram Stretching)</vt:lpstr>
      <vt:lpstr>Histogram Equalization</vt:lpstr>
      <vt:lpstr>실습 (Histogram Equalization)</vt:lpstr>
      <vt:lpstr>실습 (Histogram Equalization)</vt:lpstr>
      <vt:lpstr>Threshold</vt:lpstr>
      <vt:lpstr>실습 (Threshold)</vt:lpstr>
      <vt:lpstr>실습 (Threshold, 내장함수 Otsu)</vt:lpstr>
      <vt:lpstr>실습 (영상 저장)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243</cp:revision>
  <dcterms:created xsi:type="dcterms:W3CDTF">2007-02-28T01:30:25Z</dcterms:created>
  <dcterms:modified xsi:type="dcterms:W3CDTF">2019-04-02T12:17:23Z</dcterms:modified>
</cp:coreProperties>
</file>